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2" r:id="rId5"/>
    <p:sldId id="261" r:id="rId6"/>
    <p:sldId id="260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2C6B5-2AEA-4743-B87D-04DA16F76572}" v="1" dt="2024-02-26T17:53:38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7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3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0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4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2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4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A807-B4B3-4D3D-A44D-09A0D492E0B6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7544E-74C3-467E-BF8F-B469F7812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6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i.org/10.1109/DSMP.2018.8478556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41D3-B76F-415C-CF8A-92350CE8F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24" y="1878142"/>
            <a:ext cx="9144000" cy="2387600"/>
          </a:xfrm>
        </p:spPr>
        <p:txBody>
          <a:bodyPr/>
          <a:lstStyle/>
          <a:p>
            <a:r>
              <a:rPr lang="en-US" sz="60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Face</a:t>
            </a:r>
            <a:r>
              <a:rPr lang="en-US" sz="60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60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Mask Recognition</a:t>
            </a:r>
            <a:r>
              <a:rPr lang="en-US" sz="60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60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lang="en-US" sz="60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60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deep</a:t>
            </a:r>
            <a:r>
              <a:rPr lang="en-US" sz="60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60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learnin</a:t>
            </a:r>
            <a:r>
              <a:rPr lang="en-US" sz="60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AB93B-5A62-D7CC-BB70-94DF4BC1C8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0188" y="4766349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E.Manideep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</a:t>
            </a:r>
          </a:p>
          <a:p>
            <a:pPr algn="l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99220041175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9941EC06-9F24-B988-60E0-1F9D256074A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828" y="119659"/>
            <a:ext cx="1442720" cy="1318895"/>
          </a:xfrm>
          <a:prstGeom prst="rect">
            <a:avLst/>
          </a:prstGeom>
        </p:spPr>
      </p:pic>
      <p:pic>
        <p:nvPicPr>
          <p:cNvPr id="5" name="image2.png">
            <a:extLst>
              <a:ext uri="{FF2B5EF4-FFF2-40B4-BE49-F238E27FC236}">
                <a16:creationId xmlns:a16="http://schemas.microsoft.com/office/drawing/2014/main" id="{BF63D1CF-4C43-AE40-48C5-1E1E1FCB436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27856" y="435889"/>
            <a:ext cx="7096332" cy="111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60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F4331-1F1A-DB52-FFC0-26025F6E9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CA7C31-975E-743B-D563-5B8B21C71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D00277-AA49-FDBB-2F4E-F58D94935C76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83B9B50-E32B-35A4-C5C4-49BF6A95DFF7}"/>
              </a:ext>
            </a:extLst>
          </p:cNvPr>
          <p:cNvSpPr txBox="1">
            <a:spLocks/>
          </p:cNvSpPr>
          <p:nvPr/>
        </p:nvSpPr>
        <p:spPr>
          <a:xfrm>
            <a:off x="1192765" y="524932"/>
            <a:ext cx="9601196" cy="1303867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WORK DONE IN STEP BY STEP </a:t>
            </a:r>
          </a:p>
          <a:p>
            <a:pPr algn="ctr"/>
            <a:r>
              <a:rPr lang="en-IN" b="1" dirty="0"/>
              <a:t>DESCRIPTION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338754-A3B3-79E3-FBDD-2AA897C8D2D6}"/>
              </a:ext>
            </a:extLst>
          </p:cNvPr>
          <p:cNvSpPr txBox="1">
            <a:spLocks/>
          </p:cNvSpPr>
          <p:nvPr/>
        </p:nvSpPr>
        <p:spPr>
          <a:xfrm>
            <a:off x="1295402" y="2360989"/>
            <a:ext cx="9601196" cy="3318936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>
                <a:solidFill>
                  <a:srgbClr val="374151"/>
                </a:solidFill>
                <a:latin typeface="Söhne"/>
              </a:rPr>
              <a:t>Step 1: Data Collection</a:t>
            </a:r>
            <a:endParaRPr lang="en-US" sz="2900">
              <a:solidFill>
                <a:srgbClr val="374151"/>
              </a:solidFill>
              <a:latin typeface="Söhne"/>
            </a:endParaRPr>
          </a:p>
          <a:p>
            <a:pPr marL="742950" lvl="1" indent="-285750"/>
            <a:r>
              <a:rPr lang="en-US" sz="2900">
                <a:solidFill>
                  <a:srgbClr val="374151"/>
                </a:solidFill>
                <a:latin typeface="Söhne"/>
              </a:rPr>
              <a:t>Gathered a diverse dataset comprising images of individuals with and without face masks in various settings.</a:t>
            </a:r>
          </a:p>
          <a:p>
            <a:r>
              <a:rPr lang="en-US" sz="2900" b="1">
                <a:solidFill>
                  <a:srgbClr val="374151"/>
                </a:solidFill>
                <a:latin typeface="Söhne"/>
              </a:rPr>
              <a:t>Step 2: Data Preprocessing</a:t>
            </a:r>
            <a:endParaRPr lang="en-US" sz="2900">
              <a:solidFill>
                <a:srgbClr val="374151"/>
              </a:solidFill>
              <a:latin typeface="Söhne"/>
            </a:endParaRPr>
          </a:p>
          <a:p>
            <a:pPr marL="742950" lvl="1" indent="-285750"/>
            <a:r>
              <a:rPr lang="en-US" sz="2900">
                <a:solidFill>
                  <a:srgbClr val="374151"/>
                </a:solidFill>
                <a:latin typeface="Söhne"/>
              </a:rPr>
              <a:t>Resized and standardized images, performed data augmentation to enhance dataset diversity.</a:t>
            </a:r>
          </a:p>
          <a:p>
            <a:r>
              <a:rPr lang="en-US" sz="2900" b="1">
                <a:solidFill>
                  <a:srgbClr val="374151"/>
                </a:solidFill>
                <a:latin typeface="Söhne"/>
              </a:rPr>
              <a:t>Step 3: Model Architecture</a:t>
            </a:r>
            <a:endParaRPr lang="en-US" sz="2900">
              <a:solidFill>
                <a:srgbClr val="374151"/>
              </a:solidFill>
              <a:latin typeface="Söhne"/>
            </a:endParaRPr>
          </a:p>
          <a:p>
            <a:pPr marL="742950" lvl="1" indent="-285750"/>
            <a:r>
              <a:rPr lang="en-US" sz="2900">
                <a:solidFill>
                  <a:srgbClr val="374151"/>
                </a:solidFill>
                <a:latin typeface="Söhne"/>
              </a:rPr>
              <a:t>Designed a custom CNN architecture tailored for face mask recognition, balancing accuracy with computational efficiency.</a:t>
            </a:r>
          </a:p>
          <a:p>
            <a:r>
              <a:rPr lang="en-US" sz="2900" b="1">
                <a:solidFill>
                  <a:srgbClr val="374151"/>
                </a:solidFill>
                <a:latin typeface="Söhne"/>
              </a:rPr>
              <a:t>Step 4: Model Training and Validation</a:t>
            </a:r>
            <a:endParaRPr lang="en-US" sz="2900">
              <a:solidFill>
                <a:srgbClr val="374151"/>
              </a:solidFill>
              <a:latin typeface="Söhne"/>
            </a:endParaRPr>
          </a:p>
          <a:p>
            <a:pPr marL="742950" lvl="1" indent="-285750"/>
            <a:r>
              <a:rPr lang="en-US" sz="2900">
                <a:solidFill>
                  <a:srgbClr val="374151"/>
                </a:solidFill>
                <a:latin typeface="Söhne"/>
              </a:rPr>
              <a:t>Trained the model on the preprocessed dataset, fine-tuned using transfer learning, and validated performance on a separate test set.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618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CF0C-1E3D-E168-7857-877F1027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AA5D25-3276-DFD4-2A8E-DF6C6A3D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1724DF-AA99-1A09-5FEA-6E343B5E87C0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803F9EA-D506-C438-5905-BE68C46C3518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RESULTS AND DISCUSSION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A4E654-91D1-76BB-2D71-DE281ED1C18A}"/>
              </a:ext>
            </a:extLst>
          </p:cNvPr>
          <p:cNvSpPr txBox="1">
            <a:spLocks/>
          </p:cNvSpPr>
          <p:nvPr/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374151"/>
                </a:solidFill>
                <a:latin typeface="Söhne"/>
              </a:rPr>
              <a:t>Results:</a:t>
            </a:r>
            <a:endParaRPr lang="en-US">
              <a:solidFill>
                <a:srgbClr val="374151"/>
              </a:solidFill>
              <a:latin typeface="Söhne"/>
            </a:endParaRPr>
          </a:p>
          <a:p>
            <a:pPr marL="742950" lvl="1" indent="-285750"/>
            <a:r>
              <a:rPr lang="en-US">
                <a:solidFill>
                  <a:srgbClr val="374151"/>
                </a:solidFill>
                <a:latin typeface="Söhne"/>
              </a:rPr>
              <a:t>Demonstrated high accuracy in detecting the presence or absence of face masks.</a:t>
            </a:r>
          </a:p>
          <a:p>
            <a:r>
              <a:rPr lang="en-US" b="1">
                <a:solidFill>
                  <a:srgbClr val="374151"/>
                </a:solidFill>
                <a:latin typeface="Söhne"/>
              </a:rPr>
              <a:t>Confusion Matrices:</a:t>
            </a:r>
            <a:endParaRPr lang="en-US">
              <a:solidFill>
                <a:srgbClr val="374151"/>
              </a:solidFill>
              <a:latin typeface="Söhne"/>
            </a:endParaRPr>
          </a:p>
          <a:p>
            <a:pPr marL="742950" lvl="1" indent="-285750"/>
            <a:r>
              <a:rPr lang="en-US">
                <a:solidFill>
                  <a:srgbClr val="374151"/>
                </a:solidFill>
                <a:latin typeface="Söhne"/>
              </a:rPr>
              <a:t>Illustrate the model's ability to minimize false positives and negatives.</a:t>
            </a:r>
          </a:p>
          <a:p>
            <a:r>
              <a:rPr lang="en-US" b="1">
                <a:solidFill>
                  <a:srgbClr val="374151"/>
                </a:solidFill>
                <a:latin typeface="Söhne"/>
              </a:rPr>
              <a:t>Discussion:</a:t>
            </a:r>
            <a:endParaRPr lang="en-US">
              <a:solidFill>
                <a:srgbClr val="374151"/>
              </a:solidFill>
              <a:latin typeface="Söhne"/>
            </a:endParaRPr>
          </a:p>
          <a:p>
            <a:pPr marL="742950" lvl="1" indent="-285750"/>
            <a:r>
              <a:rPr lang="en-US">
                <a:solidFill>
                  <a:srgbClr val="374151"/>
                </a:solidFill>
                <a:latin typeface="Söhne"/>
              </a:rPr>
              <a:t>Address challenges encountered during testing and assess the model's performance in real-world scenarios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47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D240D-6BB2-5828-CD74-95E41015E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41EA7-92CC-43DB-ED2C-C985044B7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6E7AB8-5C46-D353-CF89-6702BBB7F24B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DC031CE-4AB1-CFE9-0B8D-619B9B8E590C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60C726-F5E6-BB4E-42B8-266B4D7F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16" y="2285999"/>
            <a:ext cx="4133461" cy="434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21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7928A-790F-E872-3081-0287CB6D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186F36-54BE-0253-0878-88D422723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E96CB2-259E-488B-50C6-5EB91BA89A36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AD01A71-DE54-E4B6-F9DA-A2BD6E02D670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3E690-D02B-43B2-52A3-FC6E73B1D730}"/>
              </a:ext>
            </a:extLst>
          </p:cNvPr>
          <p:cNvSpPr txBox="1">
            <a:spLocks/>
          </p:cNvSpPr>
          <p:nvPr/>
        </p:nvSpPr>
        <p:spPr>
          <a:xfrm>
            <a:off x="1308588" y="2183707"/>
            <a:ext cx="9601196" cy="331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Our project has successfully developed a deep learning-based face mask recognition system with promising accuracy rates.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Challenges faced during the project have provided valuable insights, contributing to ongoing improvements.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The system's potential applications extend beyond the current pandemic, making significant contributions to public safety and health monitoring.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1108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44C6E-9F53-4218-1603-DD5082AE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59C5F-DB1E-C7C0-C726-5DBE2AD1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2BD6DD-B1F4-A901-8969-DD268C34CBAE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FB4949-AEC6-24D7-9493-6D50720BCE50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AFA8DF-C790-C9F9-CC7E-D7C1440C4290}"/>
              </a:ext>
            </a:extLst>
          </p:cNvPr>
          <p:cNvSpPr txBox="1">
            <a:spLocks/>
          </p:cNvSpPr>
          <p:nvPr/>
        </p:nvSpPr>
        <p:spPr>
          <a:xfrm>
            <a:off x="1146111" y="2087639"/>
            <a:ext cx="9601196" cy="403324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" indent="0" eaLnBrk="0">
              <a:lnSpc>
                <a:spcPct val="101000"/>
              </a:lnSpc>
              <a:spcBef>
                <a:spcPts val="461"/>
              </a:spcBef>
              <a:buNone/>
            </a:pPr>
            <a:r>
              <a:rPr lang="en-IN" sz="32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1.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Militante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1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S.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V.,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lang="en-IN" sz="3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Dionisio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-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N.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 (2020).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Time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Face</a:t>
            </a:r>
            <a:r>
              <a:rPr lang="en-IN" sz="3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Mask 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Recognition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Alarm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lang="en-IN" sz="3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  Deep  Learnin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g.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2020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11th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IEEE  Control</a:t>
            </a:r>
            <a:r>
              <a:rPr lang="en-IN" sz="3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System</a:t>
            </a:r>
            <a:r>
              <a:rPr lang="en-IN" sz="35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Graduate  Research</a:t>
            </a:r>
            <a:r>
              <a:rPr lang="en-IN" sz="3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olloquium</a:t>
            </a:r>
            <a:endParaRPr lang="en-IN" altLang="Times New Roman" sz="3500" dirty="0"/>
          </a:p>
          <a:p>
            <a:pPr marL="15240" indent="3175" eaLnBrk="0">
              <a:lnSpc>
                <a:spcPct val="96000"/>
              </a:lnSpc>
              <a:spcBef>
                <a:spcPts val="507"/>
              </a:spcBef>
            </a:pP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ICSGRC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Shah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Alam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Malaysia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3">
                  <a:extLst>
                    <a:ext uri="{DAF060AB-1E55-43B9-8AAB-6FB025537F2F}">
                      <wpsdc:hlinkClr xmlns:lc="http://schemas.openxmlformats.org/drawingml/2006/lockedCanvas" xmlns="" xmlns:wpsdc="http://www.wps.cn/officeDocument/2017/drawingmlCustomData" val="000000"/>
                      <wpsdc:folHlinkClr xmlns:lc="http://schemas.openxmlformats.org/drawingml/2006/lockedCanvas" xmlns="" xmlns:wpsdc="http://www.wps.cn/officeDocument/2017/drawingmlCustomData" val="000000"/>
                      <wpsdc:hlinkUnderline xmlns:lc="http://schemas.openxmlformats.org/drawingml/2006/lockedCanvas" xmlns="" xmlns:wpsdc="http://www.wps.cn/officeDocument/2017/drawingmlCustomData" val="0"/>
                    </a:ext>
                  </a:extLst>
                </a:hlinkClick>
              </a:rPr>
              <a:t>https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://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doi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org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/10.1109</a:t>
            </a:r>
            <a:r>
              <a:rPr lang="en-IN" sz="35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        ICSGRC</a:t>
            </a:r>
            <a:r>
              <a:rPr lang="en-IN" sz="3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49013.2020.9232610</a:t>
            </a:r>
            <a:endParaRPr lang="en-IN" altLang="Times New Roman" sz="3500" dirty="0"/>
          </a:p>
          <a:p>
            <a:pPr marL="0" indent="0" eaLnBrk="0">
              <a:lnSpc>
                <a:spcPct val="83000"/>
              </a:lnSpc>
              <a:spcBef>
                <a:spcPts val="1252"/>
              </a:spcBef>
              <a:buNone/>
            </a:pP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2.</a:t>
            </a:r>
            <a:r>
              <a:rPr lang="en-IN" sz="3500" kern="0" spc="1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Guillermo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M.,</a:t>
            </a:r>
            <a:r>
              <a:rPr lang="en-IN" sz="3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Pascua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A.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R.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A.,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 err="1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Billones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R.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K.,</a:t>
            </a:r>
            <a:r>
              <a:rPr lang="en-IN" sz="35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 err="1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Sybingco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E.,</a:t>
            </a:r>
            <a:endParaRPr lang="en-IN" altLang="Times New Roman" sz="3500" dirty="0"/>
          </a:p>
          <a:p>
            <a:pPr marL="13334" eaLnBrk="0">
              <a:lnSpc>
                <a:spcPct val="83000"/>
              </a:lnSpc>
              <a:spcBef>
                <a:spcPts val="501"/>
              </a:spcBef>
            </a:pPr>
            <a:r>
              <a:rPr lang="en-IN" sz="3500" kern="0" dirty="0" err="1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Fillone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A.,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 err="1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Dadios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E.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(2020).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COVID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19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Risk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Assessment</a:t>
            </a:r>
            <a:endParaRPr lang="en-IN" altLang="Times New Roman" sz="3500" dirty="0"/>
          </a:p>
          <a:p>
            <a:pPr marL="15875" indent="-3810" eaLnBrk="0">
              <a:lnSpc>
                <a:spcPct val="108000"/>
              </a:lnSpc>
              <a:spcBef>
                <a:spcPts val="484"/>
              </a:spcBef>
            </a:pP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through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Multiple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ace  Mask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Detection</a:t>
            </a:r>
            <a:r>
              <a:rPr lang="en-IN" sz="3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  MobileNetV2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DNN.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9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  International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Symposium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lang="en-IN" sz="3500" kern="0" spc="10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Computation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Intelligence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  Industrial</a:t>
            </a:r>
            <a:r>
              <a:rPr lang="en-IN" sz="3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Applications</a:t>
            </a:r>
            <a:r>
              <a:rPr lang="en-IN" sz="3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ISCIIA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2020),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Beijing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China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tps://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isciia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2020.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bit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edu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cn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docs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/2020111408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2420135149.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Pdf</a:t>
            </a:r>
            <a:endParaRPr lang="en-IN" altLang="Times New Roman" sz="3500" dirty="0"/>
          </a:p>
          <a:p>
            <a:pPr marL="14604" indent="0" eaLnBrk="0">
              <a:lnSpc>
                <a:spcPct val="97000"/>
              </a:lnSpc>
              <a:spcBef>
                <a:spcPts val="921"/>
              </a:spcBef>
              <a:buNone/>
            </a:pP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3.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Boyko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N.,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 err="1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Basystiuk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O.,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lang="en-IN" sz="3500" kern="0" spc="1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 err="1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Shakhovska</a:t>
            </a:r>
            <a:r>
              <a:rPr lang="en-IN" sz="3500" kern="0" spc="110" dirty="0" err="1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,N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11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(2018).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Performance 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Evaluation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Comparison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IN" sz="3500" kern="0" spc="3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Software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  Face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Recognition,</a:t>
            </a:r>
            <a:endParaRPr lang="en-IN" altLang="Times New Roman" sz="3500" dirty="0"/>
          </a:p>
          <a:p>
            <a:pPr marL="13970" eaLnBrk="0">
              <a:lnSpc>
                <a:spcPct val="83000"/>
              </a:lnSpc>
              <a:spcBef>
                <a:spcPts val="486"/>
              </a:spcBef>
            </a:pP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Based  on  </a:t>
            </a:r>
            <a:r>
              <a:rPr lang="en-IN" sz="3500" kern="0" spc="40" dirty="0" err="1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Dlib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 err="1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Opencv</a:t>
            </a:r>
            <a:r>
              <a:rPr lang="en-IN" sz="3500" kern="0" spc="6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Library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2018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IEEE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econd</a:t>
            </a:r>
            <a:endParaRPr lang="en-IN" altLang="Times New Roman" sz="3500" dirty="0"/>
          </a:p>
          <a:p>
            <a:pPr marL="15240" eaLnBrk="0">
              <a:lnSpc>
                <a:spcPct val="83000"/>
              </a:lnSpc>
              <a:spcBef>
                <a:spcPts val="498"/>
              </a:spcBef>
            </a:pP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International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Conference  on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4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Stream  Mi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ning</a:t>
            </a:r>
            <a:r>
              <a:rPr lang="en-IN" sz="3500" kern="0" spc="5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3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Processing</a:t>
            </a:r>
            <a:endParaRPr lang="en-IN" altLang="Times New Roman" sz="3500" dirty="0"/>
          </a:p>
          <a:p>
            <a:pPr marL="34290" indent="-15875" eaLnBrk="0">
              <a:lnSpc>
                <a:spcPct val="129000"/>
              </a:lnSpc>
              <a:spcBef>
                <a:spcPts val="112"/>
              </a:spcBef>
            </a:pP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DSMP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),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Lviv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IN" sz="3500" kern="0" spc="2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Ukraine</a:t>
            </a:r>
            <a:r>
              <a:rPr lang="en-IN" sz="3500" kern="0" spc="9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IN" sz="3500" kern="0" spc="-1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u="sng" kern="0" dirty="0">
                <a:solidFill>
                  <a:srgbClr val="0563C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4"/>
              </a:rPr>
              <a:t>https</a:t>
            </a:r>
            <a:r>
              <a:rPr lang="en-IN" sz="3500" u="sng" kern="0" spc="90" dirty="0">
                <a:solidFill>
                  <a:srgbClr val="0563C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4"/>
              </a:rPr>
              <a:t>://</a:t>
            </a:r>
            <a:r>
              <a:rPr lang="en-IN" sz="3500" u="sng" kern="0" dirty="0">
                <a:solidFill>
                  <a:srgbClr val="0563C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4"/>
              </a:rPr>
              <a:t>doi</a:t>
            </a:r>
            <a:r>
              <a:rPr lang="en-IN" sz="3500" u="sng" kern="0" spc="90" dirty="0">
                <a:solidFill>
                  <a:srgbClr val="0563C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4"/>
              </a:rPr>
              <a:t>.</a:t>
            </a:r>
            <a:r>
              <a:rPr lang="en-IN" sz="3500" u="sng" kern="0" dirty="0">
                <a:solidFill>
                  <a:srgbClr val="0563C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4"/>
              </a:rPr>
              <a:t>org</a:t>
            </a:r>
            <a:r>
              <a:rPr lang="en-IN" sz="3500" u="sng" kern="0" spc="90" dirty="0">
                <a:solidFill>
                  <a:srgbClr val="0563C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4"/>
              </a:rPr>
              <a:t>/10.1109/</a:t>
            </a:r>
            <a:r>
              <a:rPr lang="en-IN" sz="3500" u="sng" kern="0" dirty="0">
                <a:solidFill>
                  <a:srgbClr val="0563C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4"/>
              </a:rPr>
              <a:t>DSMP</a:t>
            </a:r>
            <a:r>
              <a:rPr lang="en-IN" sz="3500" u="sng" kern="0" spc="90" dirty="0">
                <a:solidFill>
                  <a:srgbClr val="0563C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  <a:hlinkClick r:id="rId4"/>
              </a:rPr>
              <a:t>.2018.8478556</a:t>
            </a:r>
            <a:endParaRPr lang="en-IN" sz="3500" u="sng" kern="0" spc="90" dirty="0">
              <a:solidFill>
                <a:srgbClr val="0563C1">
                  <a:alpha val="100000"/>
                </a:srgbClr>
              </a:solidFill>
              <a:latin typeface="Times New Roman"/>
              <a:ea typeface="Times New Roman"/>
              <a:cs typeface="Times New Roman"/>
            </a:endParaRPr>
          </a:p>
          <a:p>
            <a:pPr marL="18415" indent="0" eaLnBrk="0">
              <a:lnSpc>
                <a:spcPct val="129000"/>
              </a:lnSpc>
              <a:spcBef>
                <a:spcPts val="112"/>
              </a:spcBef>
              <a:buNone/>
            </a:pPr>
            <a:r>
              <a:rPr lang="en-IN" sz="3500" kern="0" dirty="0">
                <a:solidFill>
                  <a:srgbClr val="0563C1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spc="8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4.</a:t>
            </a:r>
            <a:r>
              <a:rPr lang="en-IN" sz="3500" kern="0" spc="70" dirty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IN" sz="3500" kern="0" dirty="0" err="1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Cousera</a:t>
            </a:r>
            <a:endParaRPr lang="en-IN" altLang="Times New Roman" sz="35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91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2FBFA4-DCD5-1C57-6DA1-870341D33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lose-up of a certificate&#10;&#10;Description automatically generated">
            <a:extLst>
              <a:ext uri="{FF2B5EF4-FFF2-40B4-BE49-F238E27FC236}">
                <a16:creationId xmlns:a16="http://schemas.microsoft.com/office/drawing/2014/main" id="{D320B499-EBC7-B6F8-4ED8-2F6B88BB7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571" y="0"/>
            <a:ext cx="888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1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879C7-11DA-C26A-4C1F-A4F9EBDC9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0757D-1076-2AE3-DA11-A57BB9E1FDD2}"/>
              </a:ext>
            </a:extLst>
          </p:cNvPr>
          <p:cNvSpPr txBox="1"/>
          <p:nvPr/>
        </p:nvSpPr>
        <p:spPr>
          <a:xfrm>
            <a:off x="2834177" y="564793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dirty="0"/>
              <a:t>INTRODUCTION</a:t>
            </a:r>
            <a:endParaRPr lang="en-US" sz="4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44CD52-F37F-CC52-963F-F13145A82F30}"/>
              </a:ext>
            </a:extLst>
          </p:cNvPr>
          <p:cNvCxnSpPr>
            <a:cxnSpLocks/>
          </p:cNvCxnSpPr>
          <p:nvPr/>
        </p:nvCxnSpPr>
        <p:spPr>
          <a:xfrm>
            <a:off x="1679510" y="1707502"/>
            <a:ext cx="92302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ED7F0A2-7555-992C-97D8-4EC36756693E}"/>
              </a:ext>
            </a:extLst>
          </p:cNvPr>
          <p:cNvSpPr txBox="1">
            <a:spLocks/>
          </p:cNvSpPr>
          <p:nvPr/>
        </p:nvSpPr>
        <p:spPr>
          <a:xfrm>
            <a:off x="1082356" y="2216969"/>
            <a:ext cx="9918436" cy="335340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74151"/>
                </a:solidFill>
                <a:latin typeface="Söhne"/>
              </a:rPr>
              <a:t>The COVID-19 pandemic has reshaped daily life, making face masks a crucial tool in preventing the spread of the virus.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With the increasing use of face masks, there arises a need for automated recognition systems to enhance safety and security.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The project aims to leverage deep learning techniques to develop an accurate and efficient face mask recognition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0535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6DC4B-7FE4-EC5B-8097-65CA15D73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5C3D3D-7375-6387-B2C9-932466D5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A2BC57-56E6-0AB2-9C6D-A6E47EB606FD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E9708A7-5698-DD17-877E-722BF0772673}"/>
              </a:ext>
            </a:extLst>
          </p:cNvPr>
          <p:cNvSpPr txBox="1">
            <a:spLocks/>
          </p:cNvSpPr>
          <p:nvPr/>
        </p:nvSpPr>
        <p:spPr>
          <a:xfrm>
            <a:off x="1055175" y="882952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SOFTWARE TOOLS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B6703A-097E-91E0-B704-2D4EBB3A4B07}"/>
              </a:ext>
            </a:extLst>
          </p:cNvPr>
          <p:cNvSpPr txBox="1">
            <a:spLocks/>
          </p:cNvSpPr>
          <p:nvPr/>
        </p:nvSpPr>
        <p:spPr>
          <a:xfrm>
            <a:off x="1295402" y="2305005"/>
            <a:ext cx="9601196" cy="33189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Pandas</a:t>
            </a:r>
          </a:p>
          <a:p>
            <a:r>
              <a:rPr lang="en-IN"/>
              <a:t>Keras</a:t>
            </a:r>
          </a:p>
          <a:p>
            <a:r>
              <a:rPr lang="en-IN"/>
              <a:t>Tensorflow</a:t>
            </a:r>
          </a:p>
          <a:p>
            <a:r>
              <a:rPr lang="en-IN"/>
              <a:t>Matplotlib</a:t>
            </a:r>
          </a:p>
          <a:p>
            <a:r>
              <a:rPr lang="en-IN"/>
              <a:t>Numpy</a:t>
            </a:r>
          </a:p>
          <a:p>
            <a:r>
              <a:rPr lang="en-IN"/>
              <a:t>Spicy</a:t>
            </a:r>
          </a:p>
          <a:p>
            <a:r>
              <a:rPr lang="en-IN"/>
              <a:t>Pycharm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29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4765F-54B9-7532-C925-70F08EA71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1D7067-060D-3122-E1EC-BC8BBB0D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609E975-B47D-57A0-3511-633BB971E69C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B595BB4F-947C-E184-C5B5-4D956387D98D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USAGE OF TOOLS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BB87CA-8377-1A55-DDF3-D04606ECEF9D}"/>
              </a:ext>
            </a:extLst>
          </p:cNvPr>
          <p:cNvSpPr txBox="1">
            <a:spLocks/>
          </p:cNvSpPr>
          <p:nvPr/>
        </p:nvSpPr>
        <p:spPr>
          <a:xfrm>
            <a:off x="1308588" y="2155715"/>
            <a:ext cx="9601196" cy="3318936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320" eaLnBrk="0">
              <a:lnSpc>
                <a:spcPct val="83000"/>
              </a:lnSpc>
              <a:spcBef>
                <a:spcPts val="452"/>
              </a:spcBef>
            </a:pP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Python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sz="24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interpreted,</a:t>
            </a:r>
            <a:r>
              <a:rPr lang="en-US" sz="24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object-oriented, high-level</a:t>
            </a:r>
            <a:r>
              <a:rPr lang="en-US"/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programming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language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dynamic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semantics</a:t>
            </a:r>
          </a:p>
          <a:p>
            <a:pPr marL="19684" eaLnBrk="0">
              <a:lnSpc>
                <a:spcPct val="83000"/>
              </a:lnSpc>
            </a:pP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Keras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API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igned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4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human</a:t>
            </a:r>
            <a:r>
              <a:rPr lang="en-US" sz="24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beings,</a:t>
            </a:r>
            <a:r>
              <a:rPr lang="en-US" sz="24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not</a:t>
            </a:r>
            <a:r>
              <a:rPr lang="en-US"/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machines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Keras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follows</a:t>
            </a:r>
            <a:r>
              <a:rPr lang="en-US" sz="24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best</a:t>
            </a:r>
            <a:r>
              <a:rPr lang="en-US" sz="24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practices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reduci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ng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cognitive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load:</a:t>
            </a:r>
            <a:r>
              <a:rPr lang="en-US" sz="2400" kern="0" spc="1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  offers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consistent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&amp;</a:t>
            </a:r>
            <a:r>
              <a:rPr lang="en-US" sz="24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simple APIs.</a:t>
            </a:r>
          </a:p>
          <a:p>
            <a:pPr marL="17779" eaLnBrk="0">
              <a:lnSpc>
                <a:spcPct val="83000"/>
              </a:lnSpc>
              <a:spcBef>
                <a:spcPts val="1317"/>
              </a:spcBef>
            </a:pP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TensorFlow</a:t>
            </a:r>
            <a:r>
              <a:rPr lang="en-US" sz="24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</a:t>
            </a:r>
            <a:r>
              <a:rPr lang="en-US" sz="24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open</a:t>
            </a:r>
            <a:r>
              <a:rPr lang="en-US" sz="2400" kern="0" spc="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source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framework</a:t>
            </a:r>
            <a:r>
              <a:rPr lang="en-US" sz="24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developed</a:t>
            </a:r>
            <a:r>
              <a:rPr lang="en-US"/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by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Google researchers to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run machine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learning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sz="24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deep</a:t>
            </a:r>
            <a:r>
              <a:rPr lang="en-US" sz="24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learning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lang="en-US" sz="2400" kern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statistical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sz="24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predictive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analytics wor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kloads</a:t>
            </a:r>
          </a:p>
          <a:p>
            <a:pPr marL="17779" eaLnBrk="0">
              <a:lnSpc>
                <a:spcPct val="83000"/>
              </a:lnSpc>
              <a:spcBef>
                <a:spcPts val="1317"/>
              </a:spcBef>
            </a:pP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Matplotlib  is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prehensive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library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creating</a:t>
            </a:r>
            <a:r>
              <a:rPr lang="en-US" sz="2400" kern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static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animated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interactive visualiz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ations</a:t>
            </a:r>
            <a:r>
              <a:rPr lang="en-US" sz="24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613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C58F-D67D-4567-D858-A830CCCFD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91AFD3-5DCB-127B-1855-8DAA6C1D0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1141E3-12F3-95F1-EEC2-DB3E57441BCB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FC66A0-2FBB-2EEB-A890-1FB8A69853A3}"/>
              </a:ext>
            </a:extLst>
          </p:cNvPr>
          <p:cNvSpPr txBox="1">
            <a:spLocks/>
          </p:cNvSpPr>
          <p:nvPr/>
        </p:nvSpPr>
        <p:spPr>
          <a:xfrm>
            <a:off x="1295402" y="2532052"/>
            <a:ext cx="9601196" cy="331893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" indent="6350" eaLnBrk="0">
              <a:lnSpc>
                <a:spcPct val="97000"/>
              </a:lnSpc>
              <a:spcBef>
                <a:spcPts val="1296"/>
              </a:spcBef>
            </a:pP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NumPy</a:t>
            </a:r>
            <a:r>
              <a:rPr lang="en-US" sz="2400" kern="0" spc="10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pron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ounced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/ˈnʌmpaɪ/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(NUM-py)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sometimes</a:t>
            </a:r>
            <a:r>
              <a:rPr lang="en-US" sz="2400" kern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/ˈnʌ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mpi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NUM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-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pee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))</a:t>
            </a:r>
            <a:r>
              <a:rPr lang="en-US" sz="24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sz="24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library</a:t>
            </a:r>
            <a:r>
              <a:rPr lang="en-US" sz="24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 the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Python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programmin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</a:t>
            </a:r>
            <a:r>
              <a:rPr lang="en-US"/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language</a:t>
            </a:r>
            <a:r>
              <a:rPr lang="en-US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</a:p>
          <a:p>
            <a:pPr marL="15240" indent="6350" eaLnBrk="0">
              <a:lnSpc>
                <a:spcPct val="97000"/>
              </a:lnSpc>
              <a:spcBef>
                <a:spcPts val="1296"/>
              </a:spcBef>
            </a:pP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SciPy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provides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orithms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optimization,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integration,</a:t>
            </a:r>
            <a:r>
              <a:rPr lang="en-US" sz="2400" kern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interpolation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sz="24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eigenvalue</a:t>
            </a:r>
            <a:r>
              <a:rPr lang="en-US" sz="24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problems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algebrai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equations,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differential</a:t>
            </a:r>
            <a:r>
              <a:rPr lang="en-US" sz="2400" kern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equations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statistics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many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other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cl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asses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sz="2400" kern="0" spc="2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problems</a:t>
            </a:r>
          </a:p>
          <a:p>
            <a:pPr marL="19050" indent="2540" eaLnBrk="0">
              <a:lnSpc>
                <a:spcPct val="97000"/>
              </a:lnSpc>
              <a:spcBef>
                <a:spcPts val="1296"/>
              </a:spcBef>
            </a:pPr>
            <a:r>
              <a:rPr lang="en-US" sz="2400" b="1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PyCharm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lang="en-US" sz="2400" kern="0" spc="9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sz="24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dedicated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Python</a:t>
            </a:r>
            <a:r>
              <a:rPr lang="en-US" sz="2400" kern="0" spc="7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Integrated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Development</a:t>
            </a:r>
            <a:r>
              <a:rPr lang="en-US" sz="2400" kern="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Environment</a:t>
            </a:r>
            <a:r>
              <a:rPr lang="en-US" sz="2400" kern="0" spc="8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IDE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)</a:t>
            </a:r>
            <a:r>
              <a:rPr lang="en-US" sz="24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providing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lang="en-US" sz="24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wide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range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lang="en-US" sz="2400" kern="0" spc="3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essential</a:t>
            </a:r>
            <a:r>
              <a:rPr lang="en-US" sz="2400" kern="0" spc="2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tools</a:t>
            </a:r>
            <a:r>
              <a:rPr lang="en-US" sz="2400" kern="0" spc="6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</a:t>
            </a:r>
            <a:r>
              <a:rPr lang="en-US" sz="2400" kern="0" spc="3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Python</a:t>
            </a:r>
            <a:r>
              <a:rPr lang="en-US" sz="2400" kern="0" spc="5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</a:t>
            </a:r>
            <a:r>
              <a:rPr lang="en-US" sz="2400" kern="0" spc="40">
                <a:solidFill>
                  <a:srgbClr val="00000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developers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71F8511-AB4A-0B92-7BC3-18F5B583C0C9}"/>
              </a:ext>
            </a:extLst>
          </p:cNvPr>
          <p:cNvSpPr txBox="1">
            <a:spLocks/>
          </p:cNvSpPr>
          <p:nvPr/>
        </p:nvSpPr>
        <p:spPr>
          <a:xfrm>
            <a:off x="1308588" y="882952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USAGE OF TOOLS</a:t>
            </a:r>
          </a:p>
        </p:txBody>
      </p:sp>
    </p:spTree>
    <p:extLst>
      <p:ext uri="{BB962C8B-B14F-4D97-AF65-F5344CB8AC3E}">
        <p14:creationId xmlns:p14="http://schemas.microsoft.com/office/powerpoint/2010/main" val="1236414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7297E-8F99-AADB-44FA-915A37EBA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975A0F-9299-D1D8-0F27-0E957B49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9643230-E38C-C5C3-96EC-B563BEF2A46E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7C68DAC-9DC2-A803-2EA8-BF01F8B87EF4}"/>
              </a:ext>
            </a:extLst>
          </p:cNvPr>
          <p:cNvSpPr txBox="1">
            <a:spLocks/>
          </p:cNvSpPr>
          <p:nvPr/>
        </p:nvSpPr>
        <p:spPr>
          <a:xfrm>
            <a:off x="1308588" y="882952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REPORTED LITERATURE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523BA6-B7A3-A170-27C1-D713ADD35FBB}"/>
              </a:ext>
            </a:extLst>
          </p:cNvPr>
          <p:cNvSpPr txBox="1">
            <a:spLocks/>
          </p:cNvSpPr>
          <p:nvPr/>
        </p:nvSpPr>
        <p:spPr>
          <a:xfrm>
            <a:off x="1422108" y="2426304"/>
            <a:ext cx="9601196" cy="331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374151"/>
                </a:solidFill>
                <a:latin typeface="Söhne"/>
              </a:rPr>
              <a:t>Our project builds upon existing research in face mask recognition, leveraging insights from notable papers such as [cite relevant papers].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Research findings emphasize the effectiveness of deep learning models in image classification tasks, providing a foundation for our 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62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92E10-B38A-0EF2-6202-AF07C754A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C9B2D9-109F-2B65-8EB3-64D3771EE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E21950-AD39-CBEA-687D-07812827A699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2518AC8-6C1C-C027-84BB-90D7678C30A5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OBJECTIVES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3EB025-3EDA-2EAB-A3F3-5CCC2008492E}"/>
              </a:ext>
            </a:extLst>
          </p:cNvPr>
          <p:cNvSpPr txBox="1">
            <a:spLocks/>
          </p:cNvSpPr>
          <p:nvPr/>
        </p:nvSpPr>
        <p:spPr>
          <a:xfrm>
            <a:off x="1422108" y="2285999"/>
            <a:ext cx="9601196" cy="331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374151"/>
                </a:solidFill>
                <a:latin typeface="Söhne"/>
              </a:rPr>
              <a:t>Develop a real-time face mask recognition system for accurate identification of individuals wearing or not wearing masks.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Enhance public safety by integrating the system into surveillance and monitoring infrastructure.</a:t>
            </a:r>
          </a:p>
          <a:p>
            <a:r>
              <a:rPr lang="en-US">
                <a:solidFill>
                  <a:srgbClr val="374151"/>
                </a:solidFill>
                <a:latin typeface="Söhne"/>
              </a:rPr>
              <a:t>Explore potential applications in healthcare, transportation, and various public spaces.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9781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72DCC-8C5E-ED43-DA92-9210F4E9E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351EC-B70A-6D5A-B45C-6F89DDB5F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30DFF9-71DE-EF08-AC5B-9855D805E8BE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362EFE0-2540-3396-3D5C-3B7FE484BEFF}"/>
              </a:ext>
            </a:extLst>
          </p:cNvPr>
          <p:cNvSpPr txBox="1">
            <a:spLocks/>
          </p:cNvSpPr>
          <p:nvPr/>
        </p:nvSpPr>
        <p:spPr>
          <a:xfrm>
            <a:off x="1295402" y="1055568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TIME LINE OF WORK PROPOSAL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AEDAE8-8A1C-558C-02D2-25B7D489AD71}"/>
              </a:ext>
            </a:extLst>
          </p:cNvPr>
          <p:cNvSpPr txBox="1">
            <a:spLocks/>
          </p:cNvSpPr>
          <p:nvPr/>
        </p:nvSpPr>
        <p:spPr>
          <a:xfrm>
            <a:off x="1295402" y="2127724"/>
            <a:ext cx="9601196" cy="33189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374151"/>
              </a:solidFill>
              <a:latin typeface="Söhne"/>
            </a:endParaRPr>
          </a:p>
          <a:p>
            <a:pPr marL="742950" lvl="1" indent="-285750"/>
            <a:r>
              <a:rPr lang="en-US" b="1">
                <a:solidFill>
                  <a:srgbClr val="374151"/>
                </a:solidFill>
                <a:latin typeface="Söhne"/>
              </a:rPr>
              <a:t>Phases:</a:t>
            </a:r>
            <a:endParaRPr lang="en-US">
              <a:solidFill>
                <a:srgbClr val="374151"/>
              </a:solidFill>
              <a:latin typeface="Söhne"/>
            </a:endParaRPr>
          </a:p>
          <a:p>
            <a:pPr lvl="2"/>
            <a:r>
              <a:rPr lang="en-US">
                <a:solidFill>
                  <a:srgbClr val="374151"/>
                </a:solidFill>
                <a:latin typeface="Söhne"/>
              </a:rPr>
              <a:t>Data Collection(1 WEEK)</a:t>
            </a:r>
          </a:p>
          <a:p>
            <a:pPr lvl="2"/>
            <a:r>
              <a:rPr lang="en-US">
                <a:solidFill>
                  <a:srgbClr val="374151"/>
                </a:solidFill>
                <a:latin typeface="Söhne"/>
              </a:rPr>
              <a:t>Data Preprocessing(2-4 WEEK)</a:t>
            </a:r>
          </a:p>
          <a:p>
            <a:pPr lvl="2"/>
            <a:r>
              <a:rPr lang="en-US">
                <a:solidFill>
                  <a:srgbClr val="374151"/>
                </a:solidFill>
                <a:latin typeface="Söhne"/>
              </a:rPr>
              <a:t>Model Architecture Design(4-6 WEEK)</a:t>
            </a:r>
          </a:p>
          <a:p>
            <a:pPr lvl="2"/>
            <a:r>
              <a:rPr lang="en-US">
                <a:solidFill>
                  <a:srgbClr val="374151"/>
                </a:solidFill>
                <a:latin typeface="Söhne"/>
              </a:rPr>
              <a:t>Model Training and Validation(6-8 WEEK)</a:t>
            </a:r>
          </a:p>
          <a:p>
            <a:pPr lvl="2"/>
            <a:r>
              <a:rPr lang="en-US">
                <a:solidFill>
                  <a:srgbClr val="374151"/>
                </a:solidFill>
                <a:latin typeface="Söhne"/>
              </a:rPr>
              <a:t>Testing and Evaluation(8-10 WEEK)</a:t>
            </a:r>
          </a:p>
          <a:p>
            <a:pPr lvl="2"/>
            <a:r>
              <a:rPr lang="en-US">
                <a:solidFill>
                  <a:srgbClr val="374151"/>
                </a:solidFill>
                <a:latin typeface="Söhne"/>
              </a:rPr>
              <a:t>Integration and Deployment(10-12 WEEK)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61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1A990-68DA-2887-30C0-FCDD7F49E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F1917-A9CB-B684-C151-D015717CF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6" y="84559"/>
            <a:ext cx="1407333" cy="12777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57C721-7589-7A8A-17A6-879BE9996A7C}"/>
              </a:ext>
            </a:extLst>
          </p:cNvPr>
          <p:cNvCxnSpPr>
            <a:cxnSpLocks/>
          </p:cNvCxnSpPr>
          <p:nvPr/>
        </p:nvCxnSpPr>
        <p:spPr>
          <a:xfrm>
            <a:off x="1535629" y="1707502"/>
            <a:ext cx="9374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503100-A339-2734-6D7E-994C7AFF3150}"/>
              </a:ext>
            </a:extLst>
          </p:cNvPr>
          <p:cNvSpPr txBox="1">
            <a:spLocks/>
          </p:cNvSpPr>
          <p:nvPr/>
        </p:nvSpPr>
        <p:spPr>
          <a:xfrm>
            <a:off x="1295402" y="982132"/>
            <a:ext cx="9601196" cy="130386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/>
              <a:t>USED ALGORITHMS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C6F6A2-3839-6DCB-696B-8A20BA4A1AE2}"/>
              </a:ext>
            </a:extLst>
          </p:cNvPr>
          <p:cNvSpPr txBox="1">
            <a:spLocks/>
          </p:cNvSpPr>
          <p:nvPr/>
        </p:nvSpPr>
        <p:spPr>
          <a:xfrm>
            <a:off x="1301995" y="2285999"/>
            <a:ext cx="9601196" cy="33189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374151"/>
                </a:solidFill>
                <a:latin typeface="Söhne"/>
              </a:rPr>
              <a:t>Convolutional Neural Networks (CNNs):</a:t>
            </a:r>
            <a:endParaRPr lang="en-US">
              <a:solidFill>
                <a:srgbClr val="374151"/>
              </a:solidFill>
              <a:latin typeface="Söhne"/>
            </a:endParaRPr>
          </a:p>
          <a:p>
            <a:pPr marL="742950" lvl="1" indent="-285750"/>
            <a:r>
              <a:rPr lang="en-US">
                <a:solidFill>
                  <a:srgbClr val="374151"/>
                </a:solidFill>
                <a:latin typeface="Söhne"/>
              </a:rPr>
              <a:t>Chosen for their effectiveness in image classification tasks, especially in the domain of facial recognition.</a:t>
            </a:r>
          </a:p>
          <a:p>
            <a:r>
              <a:rPr lang="en-US" b="1">
                <a:solidFill>
                  <a:srgbClr val="374151"/>
                </a:solidFill>
                <a:latin typeface="Söhne"/>
              </a:rPr>
              <a:t>Transfer Learning:</a:t>
            </a:r>
            <a:endParaRPr lang="en-US">
              <a:solidFill>
                <a:srgbClr val="374151"/>
              </a:solidFill>
              <a:latin typeface="Söhne"/>
            </a:endParaRPr>
          </a:p>
          <a:p>
            <a:pPr marL="742950" lvl="1" indent="-285750"/>
            <a:r>
              <a:rPr lang="en-US">
                <a:solidFill>
                  <a:srgbClr val="374151"/>
                </a:solidFill>
                <a:latin typeface="Söhne"/>
              </a:rPr>
              <a:t>Leveraging pre-trained models such as VGG16 or ResNet to capitalize on existing knowledge and optimize training efficiency.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696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</TotalTime>
  <Words>836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Söhne</vt:lpstr>
      <vt:lpstr>Times New Roman</vt:lpstr>
      <vt:lpstr>Office Theme</vt:lpstr>
      <vt:lpstr>Face Mask Recognition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Recognition using deep learning</dc:title>
  <dc:creator>MANI_ REDDY</dc:creator>
  <cp:lastModifiedBy>MANI_ REDDY</cp:lastModifiedBy>
  <cp:revision>5</cp:revision>
  <dcterms:created xsi:type="dcterms:W3CDTF">2024-02-26T15:21:50Z</dcterms:created>
  <dcterms:modified xsi:type="dcterms:W3CDTF">2024-03-26T09:19:10Z</dcterms:modified>
</cp:coreProperties>
</file>