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322" y="104085"/>
            <a:ext cx="12191356" cy="664983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Python Any Where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DTI Project</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A5C-0796-24A6-8ECB-9E4F7BB66E72}"/>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A7BA45A1-3429-E271-3FBD-19DD527A087A}"/>
              </a:ext>
            </a:extLst>
          </p:cNvPr>
          <p:cNvSpPr>
            <a:spLocks noGrp="1"/>
          </p:cNvSpPr>
          <p:nvPr>
            <p:ph idx="1"/>
          </p:nvPr>
        </p:nvSpPr>
        <p:spPr/>
        <p:txBody>
          <a:bodyPr/>
          <a:lstStyle/>
          <a:p>
            <a:r>
              <a:rPr lang="en-US" dirty="0"/>
              <a:t>Contact Page: </a:t>
            </a:r>
          </a:p>
          <a:p>
            <a:pPr marL="36900" indent="0">
              <a:buNone/>
            </a:pPr>
            <a:r>
              <a:rPr lang="en-US" dirty="0"/>
              <a:t>The Contact page provides users with a way to get in touch with your website. It typically includes a contact form or a visible email address where users can send inquiries, feedback, or questions. </a:t>
            </a:r>
          </a:p>
          <a:p>
            <a:pPr marL="36900" indent="0">
              <a:buNone/>
            </a:pPr>
            <a:r>
              <a:rPr lang="en-US" dirty="0"/>
              <a:t>This structure should give visitors a clear understanding of your website's purpose, the courses available, and how to reach out for further information. Of course, you can add additional details and design elements to make each page more engaging and informative.</a:t>
            </a:r>
            <a:endParaRPr lang="en-IN" dirty="0"/>
          </a:p>
        </p:txBody>
      </p:sp>
    </p:spTree>
    <p:extLst>
      <p:ext uri="{BB962C8B-B14F-4D97-AF65-F5344CB8AC3E}">
        <p14:creationId xmlns:p14="http://schemas.microsoft.com/office/powerpoint/2010/main" val="77965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F946-7532-68B1-423F-09DFAB41E81E}"/>
              </a:ext>
            </a:extLst>
          </p:cNvPr>
          <p:cNvSpPr>
            <a:spLocks noGrp="1"/>
          </p:cNvSpPr>
          <p:nvPr>
            <p:ph type="title"/>
          </p:nvPr>
        </p:nvSpPr>
        <p:spPr/>
        <p:txBody>
          <a:bodyPr/>
          <a:lstStyle/>
          <a:p>
            <a:r>
              <a:rPr lang="en-IN" dirty="0"/>
              <a:t>CONTENTS OF THE PROJECT:</a:t>
            </a:r>
          </a:p>
        </p:txBody>
      </p:sp>
      <p:pic>
        <p:nvPicPr>
          <p:cNvPr id="5" name="Content Placeholder 4">
            <a:extLst>
              <a:ext uri="{FF2B5EF4-FFF2-40B4-BE49-F238E27FC236}">
                <a16:creationId xmlns:a16="http://schemas.microsoft.com/office/drawing/2014/main" id="{CE45F3EE-C365-B667-2079-CD61A1CFD12E}"/>
              </a:ext>
            </a:extLst>
          </p:cNvPr>
          <p:cNvPicPr>
            <a:picLocks noGrp="1" noChangeAspect="1"/>
          </p:cNvPicPr>
          <p:nvPr>
            <p:ph idx="1"/>
          </p:nvPr>
        </p:nvPicPr>
        <p:blipFill>
          <a:blip r:embed="rId2"/>
          <a:stretch>
            <a:fillRect/>
          </a:stretch>
        </p:blipFill>
        <p:spPr>
          <a:xfrm>
            <a:off x="806997" y="2063692"/>
            <a:ext cx="10353675" cy="2079072"/>
          </a:xfrm>
        </p:spPr>
      </p:pic>
      <p:sp>
        <p:nvSpPr>
          <p:cNvPr id="6" name="TextBox 5">
            <a:extLst>
              <a:ext uri="{FF2B5EF4-FFF2-40B4-BE49-F238E27FC236}">
                <a16:creationId xmlns:a16="http://schemas.microsoft.com/office/drawing/2014/main" id="{01CD73B2-2756-C06B-6DE7-C91BE602C6D6}"/>
              </a:ext>
            </a:extLst>
          </p:cNvPr>
          <p:cNvSpPr txBox="1"/>
          <p:nvPr/>
        </p:nvSpPr>
        <p:spPr>
          <a:xfrm>
            <a:off x="924443" y="4647501"/>
            <a:ext cx="97312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Creating Seamless Web Navigation: </a:t>
            </a:r>
          </a:p>
          <a:p>
            <a:endParaRPr lang="en-US" dirty="0"/>
          </a:p>
          <a:p>
            <a:r>
              <a:rPr lang="en-US" dirty="0"/>
              <a:t>We harnessed the power of web routing to seamlessly connect every page of our website, ensuring a fluid and intuitive user experience. With a simple click, users can effortlessly explore various sections, making navigation a breeze. </a:t>
            </a:r>
            <a:endParaRPr lang="en-IN" dirty="0"/>
          </a:p>
        </p:txBody>
      </p:sp>
    </p:spTree>
    <p:extLst>
      <p:ext uri="{BB962C8B-B14F-4D97-AF65-F5344CB8AC3E}">
        <p14:creationId xmlns:p14="http://schemas.microsoft.com/office/powerpoint/2010/main" val="32811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59D9-2F75-F5EF-557F-CFE49A07DF1F}"/>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19F1CC5B-0F18-45B7-E902-4D56DCB722B0}"/>
              </a:ext>
            </a:extLst>
          </p:cNvPr>
          <p:cNvSpPr>
            <a:spLocks noGrp="1"/>
          </p:cNvSpPr>
          <p:nvPr>
            <p:ph idx="1"/>
          </p:nvPr>
        </p:nvSpPr>
        <p:spPr>
          <a:xfrm>
            <a:off x="913795" y="2076450"/>
            <a:ext cx="5000444" cy="3714749"/>
          </a:xfrm>
        </p:spPr>
        <p:txBody>
          <a:bodyPr>
            <a:normAutofit fontScale="70000" lnSpcReduction="20000"/>
          </a:bodyPr>
          <a:lstStyle/>
          <a:p>
            <a:r>
              <a:rPr lang="en-US" dirty="0"/>
              <a:t>Visual Impact with Stunning Imagery: </a:t>
            </a:r>
          </a:p>
          <a:p>
            <a:pPr marL="36900" indent="0">
              <a:buNone/>
            </a:pPr>
            <a:r>
              <a:rPr lang="en-US" dirty="0"/>
              <a:t>To captivate and engage our viewers, we didn't stop at just content. We've adorned our website with a curated collection of striking photos and visuals. Each image is carefully selected to create an aesthetically pleasing and visually impressive environment, enhancing the overall user experience. </a:t>
            </a:r>
          </a:p>
          <a:p>
            <a:r>
              <a:rPr lang="en-US" dirty="0"/>
              <a:t>Interactive Design for Engaging User Experience: </a:t>
            </a:r>
          </a:p>
          <a:p>
            <a:pPr marL="36900" indent="0">
              <a:buNone/>
            </a:pPr>
            <a:r>
              <a:rPr lang="en-US" dirty="0"/>
              <a:t>Our website isn't just a static platform; it's a dynamic and interactive space. We've designed it with you in mind, making it easy for you to interact, explore, and engage. You'll find interactive elements that respond to your actions, creating an immersive journey through our content. </a:t>
            </a:r>
            <a:endParaRPr lang="en-IN" dirty="0"/>
          </a:p>
        </p:txBody>
      </p:sp>
      <p:pic>
        <p:nvPicPr>
          <p:cNvPr id="4" name="Picture 3">
            <a:extLst>
              <a:ext uri="{FF2B5EF4-FFF2-40B4-BE49-F238E27FC236}">
                <a16:creationId xmlns:a16="http://schemas.microsoft.com/office/drawing/2014/main" id="{4A8C0689-5F06-3B18-CCD4-30CFE5F3CA2C}"/>
              </a:ext>
            </a:extLst>
          </p:cNvPr>
          <p:cNvPicPr>
            <a:picLocks noChangeAspect="1"/>
          </p:cNvPicPr>
          <p:nvPr/>
        </p:nvPicPr>
        <p:blipFill>
          <a:blip r:embed="rId2"/>
          <a:stretch>
            <a:fillRect/>
          </a:stretch>
        </p:blipFill>
        <p:spPr>
          <a:xfrm>
            <a:off x="5914239" y="2250532"/>
            <a:ext cx="5985165" cy="3366583"/>
          </a:xfrm>
          <a:prstGeom prst="rect">
            <a:avLst/>
          </a:prstGeom>
        </p:spPr>
      </p:pic>
    </p:spTree>
    <p:extLst>
      <p:ext uri="{BB962C8B-B14F-4D97-AF65-F5344CB8AC3E}">
        <p14:creationId xmlns:p14="http://schemas.microsoft.com/office/powerpoint/2010/main" val="139803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AB03-EBF3-B419-FE0B-B40888681A41}"/>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A9CF5A95-DF29-C10D-EE13-A0DD9CE66B97}"/>
              </a:ext>
            </a:extLst>
          </p:cNvPr>
          <p:cNvSpPr>
            <a:spLocks noGrp="1"/>
          </p:cNvSpPr>
          <p:nvPr>
            <p:ph idx="1"/>
          </p:nvPr>
        </p:nvSpPr>
        <p:spPr>
          <a:xfrm>
            <a:off x="913795" y="2076450"/>
            <a:ext cx="3154866" cy="3714749"/>
          </a:xfrm>
        </p:spPr>
        <p:txBody>
          <a:bodyPr>
            <a:normAutofit fontScale="55000" lnSpcReduction="20000"/>
          </a:bodyPr>
          <a:lstStyle/>
          <a:p>
            <a:r>
              <a:rPr lang="en-US" dirty="0"/>
              <a:t>Empowering Learning with Real-World Examples: </a:t>
            </a:r>
          </a:p>
          <a:p>
            <a:pPr marL="36900" indent="0">
              <a:buNone/>
            </a:pPr>
            <a:r>
              <a:rPr lang="en-US" dirty="0"/>
              <a:t>To ensure that our concepts are crystal clear and accessible to all, we've strategically placed real-world examples right in the heart of our content. These examples provide a tangible and practical understanding, making complex ideas easier to grasp. Learning becomes a hands-on experience, promoting better comprehension. </a:t>
            </a:r>
          </a:p>
          <a:p>
            <a:pPr marL="36900" indent="0">
              <a:buNone/>
            </a:pPr>
            <a:r>
              <a:rPr lang="en-US" dirty="0"/>
              <a:t>So, welcome to our website, where web routing, captivating imagery, and interactive design come together to create an impressive and user-friendly environment. Dive in and explore the world of knowledge and learning with ease! </a:t>
            </a:r>
            <a:endParaRPr lang="en-IN" dirty="0"/>
          </a:p>
        </p:txBody>
      </p:sp>
      <p:pic>
        <p:nvPicPr>
          <p:cNvPr id="4" name="Picture 3">
            <a:extLst>
              <a:ext uri="{FF2B5EF4-FFF2-40B4-BE49-F238E27FC236}">
                <a16:creationId xmlns:a16="http://schemas.microsoft.com/office/drawing/2014/main" id="{D0FB5955-8909-5B57-2DC0-32F46559738D}"/>
              </a:ext>
            </a:extLst>
          </p:cNvPr>
          <p:cNvPicPr>
            <a:picLocks noChangeAspect="1"/>
          </p:cNvPicPr>
          <p:nvPr/>
        </p:nvPicPr>
        <p:blipFill>
          <a:blip r:embed="rId2"/>
          <a:stretch>
            <a:fillRect/>
          </a:stretch>
        </p:blipFill>
        <p:spPr>
          <a:xfrm>
            <a:off x="4856266" y="1961844"/>
            <a:ext cx="6534150" cy="3571875"/>
          </a:xfrm>
          <a:prstGeom prst="rect">
            <a:avLst/>
          </a:prstGeom>
        </p:spPr>
      </p:pic>
    </p:spTree>
    <p:extLst>
      <p:ext uri="{BB962C8B-B14F-4D97-AF65-F5344CB8AC3E}">
        <p14:creationId xmlns:p14="http://schemas.microsoft.com/office/powerpoint/2010/main" val="216618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4829-FC27-EEB7-CCE5-1CE4C36E6864}"/>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1A020F67-5FA2-946A-C76E-5DF1A05CDCFE}"/>
              </a:ext>
            </a:extLst>
          </p:cNvPr>
          <p:cNvSpPr>
            <a:spLocks noGrp="1"/>
          </p:cNvSpPr>
          <p:nvPr>
            <p:ph idx="1"/>
          </p:nvPr>
        </p:nvSpPr>
        <p:spPr/>
        <p:txBody>
          <a:bodyPr>
            <a:normAutofit fontScale="85000" lnSpcReduction="20000"/>
          </a:bodyPr>
          <a:lstStyle/>
          <a:p>
            <a:r>
              <a:rPr lang="en-US" dirty="0"/>
              <a:t>Taking Your Project to the World: Deploying on Netlify.com After crafting a stunning and interactive webpage, the next crucial step is to make it accessible to a global audience. We've entrusted this task to Netlify.com, a platform renowned for its seamless deployment and hosting capabilities. </a:t>
            </a:r>
          </a:p>
          <a:p>
            <a:r>
              <a:rPr lang="en-US" dirty="0"/>
              <a:t>Effortless Deployment: Netlify.com simplifies the deployment process. With just a few clicks, we were able to take our locally developed project and deploy it to the cloud. This means that our webpage, once confined to our local environment, is now accessible from anywhere in the world with an internet connection. </a:t>
            </a:r>
          </a:p>
          <a:p>
            <a:r>
              <a:rPr lang="en-US" dirty="0"/>
              <a:t>Global Accessibility: By hosting our webpage on Netlify, we've broken down geographical barriers. Whether you're in New York, Tokyo, or anywhere else on the planet, you can access our website without any hindrance. Netlify ensures low latency and fast loading times, ensuring a smooth experience for visitors worldwide.</a:t>
            </a:r>
            <a:endParaRPr lang="en-IN" dirty="0"/>
          </a:p>
        </p:txBody>
      </p:sp>
    </p:spTree>
    <p:extLst>
      <p:ext uri="{BB962C8B-B14F-4D97-AF65-F5344CB8AC3E}">
        <p14:creationId xmlns:p14="http://schemas.microsoft.com/office/powerpoint/2010/main" val="152884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6C4E-E2E3-006C-49B2-8A506A7A3D15}"/>
              </a:ext>
            </a:extLst>
          </p:cNvPr>
          <p:cNvSpPr>
            <a:spLocks noGrp="1"/>
          </p:cNvSpPr>
          <p:nvPr>
            <p:ph type="title"/>
          </p:nvPr>
        </p:nvSpPr>
        <p:spPr/>
        <p:txBody>
          <a:bodyPr/>
          <a:lstStyle/>
          <a:p>
            <a:r>
              <a:rPr lang="en-IN" dirty="0"/>
              <a:t>Our website link: </a:t>
            </a:r>
          </a:p>
        </p:txBody>
      </p:sp>
      <p:sp>
        <p:nvSpPr>
          <p:cNvPr id="3" name="Content Placeholder 2">
            <a:extLst>
              <a:ext uri="{FF2B5EF4-FFF2-40B4-BE49-F238E27FC236}">
                <a16:creationId xmlns:a16="http://schemas.microsoft.com/office/drawing/2014/main" id="{53246767-7F93-B929-4C62-0FB2871F1A57}"/>
              </a:ext>
            </a:extLst>
          </p:cNvPr>
          <p:cNvSpPr>
            <a:spLocks noGrp="1"/>
          </p:cNvSpPr>
          <p:nvPr>
            <p:ph idx="1"/>
          </p:nvPr>
        </p:nvSpPr>
        <p:spPr/>
        <p:txBody>
          <a:bodyPr/>
          <a:lstStyle/>
          <a:p>
            <a:r>
              <a:rPr lang="en-IN" dirty="0"/>
              <a:t>https://pythonanywhere2023.netlify.app/ </a:t>
            </a:r>
          </a:p>
          <a:p>
            <a:endParaRPr lang="en-IN" dirty="0"/>
          </a:p>
          <a:p>
            <a:endParaRPr lang="en-IN" dirty="0"/>
          </a:p>
        </p:txBody>
      </p:sp>
      <p:pic>
        <p:nvPicPr>
          <p:cNvPr id="4" name="Picture 3">
            <a:extLst>
              <a:ext uri="{FF2B5EF4-FFF2-40B4-BE49-F238E27FC236}">
                <a16:creationId xmlns:a16="http://schemas.microsoft.com/office/drawing/2014/main" id="{DEC73B39-D083-D7EE-FE17-05F828669F5B}"/>
              </a:ext>
            </a:extLst>
          </p:cNvPr>
          <p:cNvPicPr>
            <a:picLocks noChangeAspect="1"/>
          </p:cNvPicPr>
          <p:nvPr/>
        </p:nvPicPr>
        <p:blipFill>
          <a:blip r:embed="rId2"/>
          <a:stretch>
            <a:fillRect/>
          </a:stretch>
        </p:blipFill>
        <p:spPr>
          <a:xfrm>
            <a:off x="913795" y="3278225"/>
            <a:ext cx="10563934" cy="2359176"/>
          </a:xfrm>
          <a:prstGeom prst="rect">
            <a:avLst/>
          </a:prstGeom>
        </p:spPr>
      </p:pic>
    </p:spTree>
    <p:extLst>
      <p:ext uri="{BB962C8B-B14F-4D97-AF65-F5344CB8AC3E}">
        <p14:creationId xmlns:p14="http://schemas.microsoft.com/office/powerpoint/2010/main" val="99927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818F-CC4A-C7B9-D5B2-7E2D0CE5E954}"/>
              </a:ext>
            </a:extLst>
          </p:cNvPr>
          <p:cNvSpPr>
            <a:spLocks noGrp="1"/>
          </p:cNvSpPr>
          <p:nvPr>
            <p:ph type="title"/>
          </p:nvPr>
        </p:nvSpPr>
        <p:spPr/>
        <p:txBody>
          <a:bodyPr/>
          <a:lstStyle/>
          <a:p>
            <a:r>
              <a:rPr lang="en-IN" dirty="0"/>
              <a:t>View Mode</a:t>
            </a:r>
          </a:p>
        </p:txBody>
      </p:sp>
      <p:sp>
        <p:nvSpPr>
          <p:cNvPr id="3" name="Content Placeholder 2">
            <a:extLst>
              <a:ext uri="{FF2B5EF4-FFF2-40B4-BE49-F238E27FC236}">
                <a16:creationId xmlns:a16="http://schemas.microsoft.com/office/drawing/2014/main" id="{3B892640-A076-EF69-B66A-7EFA0421F24C}"/>
              </a:ext>
            </a:extLst>
          </p:cNvPr>
          <p:cNvSpPr>
            <a:spLocks noGrp="1"/>
          </p:cNvSpPr>
          <p:nvPr>
            <p:ph idx="1"/>
          </p:nvPr>
        </p:nvSpPr>
        <p:spPr/>
        <p:txBody>
          <a:bodyPr/>
          <a:lstStyle/>
          <a:p>
            <a:r>
              <a:rPr lang="en-IN" dirty="0"/>
              <a:t>Desktop Mode:									Mobile Mode:</a:t>
            </a:r>
          </a:p>
          <a:p>
            <a:endParaRPr lang="en-IN" dirty="0"/>
          </a:p>
        </p:txBody>
      </p:sp>
      <p:pic>
        <p:nvPicPr>
          <p:cNvPr id="4" name="Picture 3">
            <a:extLst>
              <a:ext uri="{FF2B5EF4-FFF2-40B4-BE49-F238E27FC236}">
                <a16:creationId xmlns:a16="http://schemas.microsoft.com/office/drawing/2014/main" id="{D5D6EF8E-86FC-1373-A5CE-6F20BD669198}"/>
              </a:ext>
            </a:extLst>
          </p:cNvPr>
          <p:cNvPicPr>
            <a:picLocks noChangeAspect="1"/>
          </p:cNvPicPr>
          <p:nvPr/>
        </p:nvPicPr>
        <p:blipFill>
          <a:blip r:embed="rId2"/>
          <a:stretch>
            <a:fillRect/>
          </a:stretch>
        </p:blipFill>
        <p:spPr>
          <a:xfrm>
            <a:off x="6323669" y="2703538"/>
            <a:ext cx="5634728" cy="3169466"/>
          </a:xfrm>
          <a:prstGeom prst="rect">
            <a:avLst/>
          </a:prstGeom>
        </p:spPr>
      </p:pic>
      <p:pic>
        <p:nvPicPr>
          <p:cNvPr id="5" name="Picture 4">
            <a:extLst>
              <a:ext uri="{FF2B5EF4-FFF2-40B4-BE49-F238E27FC236}">
                <a16:creationId xmlns:a16="http://schemas.microsoft.com/office/drawing/2014/main" id="{DEDA52FB-5F23-2CEB-13B9-11AF84EEF927}"/>
              </a:ext>
            </a:extLst>
          </p:cNvPr>
          <p:cNvPicPr>
            <a:picLocks noChangeAspect="1"/>
          </p:cNvPicPr>
          <p:nvPr/>
        </p:nvPicPr>
        <p:blipFill>
          <a:blip r:embed="rId3"/>
          <a:stretch>
            <a:fillRect/>
          </a:stretch>
        </p:blipFill>
        <p:spPr>
          <a:xfrm>
            <a:off x="326749" y="2703538"/>
            <a:ext cx="5769251" cy="3245134"/>
          </a:xfrm>
          <a:prstGeom prst="rect">
            <a:avLst/>
          </a:prstGeom>
        </p:spPr>
      </p:pic>
    </p:spTree>
    <p:extLst>
      <p:ext uri="{BB962C8B-B14F-4D97-AF65-F5344CB8AC3E}">
        <p14:creationId xmlns:p14="http://schemas.microsoft.com/office/powerpoint/2010/main" val="5033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279D-906F-9618-7340-F3DDCFC3580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82BF6D8-9203-9440-B592-F98786B18B47}"/>
              </a:ext>
            </a:extLst>
          </p:cNvPr>
          <p:cNvSpPr>
            <a:spLocks noGrp="1"/>
          </p:cNvSpPr>
          <p:nvPr>
            <p:ph idx="1"/>
          </p:nvPr>
        </p:nvSpPr>
        <p:spPr/>
        <p:txBody>
          <a:bodyPr/>
          <a:lstStyle/>
          <a:p>
            <a:r>
              <a:rPr lang="en-US" dirty="0"/>
              <a:t>Python Anywhere is not just a website; </a:t>
            </a:r>
          </a:p>
          <a:p>
            <a:pPr marL="36900" indent="0">
              <a:buNone/>
            </a:pPr>
            <a:r>
              <a:rPr lang="en-US" dirty="0"/>
              <a:t>it's a gateway to the world of Python programming. With our commitment to accessibility, high-quality content, interactive learning, and a thriving community, we've created a platform that empowers learners of all levels to master Python. Whether you're a complete beginner or an experienced coder, Python Anywhere is your free ticket to explore, learn, and excel in Python programming. Join us today, and together, let's embark on an exciting journey of discovery and innovation through the power of Python." </a:t>
            </a:r>
            <a:endParaRPr lang="en-IN" dirty="0"/>
          </a:p>
        </p:txBody>
      </p:sp>
    </p:spTree>
    <p:extLst>
      <p:ext uri="{BB962C8B-B14F-4D97-AF65-F5344CB8AC3E}">
        <p14:creationId xmlns:p14="http://schemas.microsoft.com/office/powerpoint/2010/main" val="3242719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281A-A773-DC9E-A2E6-F059D357F94A}"/>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770052EB-AC0E-FFE6-E028-DFA01EF87651}"/>
              </a:ext>
            </a:extLst>
          </p:cNvPr>
          <p:cNvSpPr>
            <a:spLocks noGrp="1"/>
          </p:cNvSpPr>
          <p:nvPr>
            <p:ph idx="1"/>
          </p:nvPr>
        </p:nvSpPr>
        <p:spPr/>
        <p:txBody>
          <a:bodyPr/>
          <a:lstStyle/>
          <a:p>
            <a:pPr marL="288925" marR="165100" indent="-288925">
              <a:spcBef>
                <a:spcPts val="405"/>
              </a:spcBef>
              <a:tabLst>
                <a:tab pos="2576195" algn="l"/>
              </a:tabLst>
            </a:pPr>
            <a:r>
              <a:rPr lang="en-US" sz="2500" b="0" kern="0" dirty="0">
                <a:effectLst/>
                <a:latin typeface="Arial" panose="020B0604020202020204" pitchFamily="34" charset="0"/>
                <a:ea typeface="Arial" panose="020B0604020202020204" pitchFamily="34" charset="0"/>
              </a:rPr>
              <a:t>https://www.w3schools.com/</a:t>
            </a:r>
            <a:endParaRPr lang="en-IN" sz="2500" b="1" kern="0" dirty="0">
              <a:effectLst/>
              <a:latin typeface="Arial" panose="020B0604020202020204" pitchFamily="34" charset="0"/>
              <a:ea typeface="Arial" panose="020B0604020202020204" pitchFamily="34" charset="0"/>
            </a:endParaRPr>
          </a:p>
          <a:p>
            <a:pPr marL="288925" marR="165100" indent="-288925">
              <a:spcBef>
                <a:spcPts val="405"/>
              </a:spcBef>
              <a:tabLst>
                <a:tab pos="2576195" algn="l"/>
              </a:tabLst>
            </a:pPr>
            <a:r>
              <a:rPr lang="en-US" sz="2500" b="0" kern="0" dirty="0">
                <a:effectLst/>
                <a:latin typeface="Arial" panose="020B0604020202020204" pitchFamily="34" charset="0"/>
                <a:ea typeface="Arial" panose="020B0604020202020204" pitchFamily="34" charset="0"/>
              </a:rPr>
              <a:t>https://chat.openai.com/</a:t>
            </a:r>
            <a:endParaRPr lang="en-IN" sz="2500" b="1" kern="0" dirty="0">
              <a:effectLst/>
              <a:latin typeface="Arial" panose="020B0604020202020204" pitchFamily="34" charset="0"/>
              <a:ea typeface="Arial" panose="020B0604020202020204" pitchFamily="34" charset="0"/>
            </a:endParaRPr>
          </a:p>
          <a:p>
            <a:pPr marL="288925" marR="165100" indent="-288925">
              <a:spcBef>
                <a:spcPts val="405"/>
              </a:spcBef>
              <a:tabLst>
                <a:tab pos="2576195" algn="l"/>
              </a:tabLst>
            </a:pPr>
            <a:r>
              <a:rPr lang="en-US" sz="2500" b="0" kern="0" dirty="0">
                <a:effectLst/>
                <a:latin typeface="Arial" panose="020B0604020202020204" pitchFamily="34" charset="0"/>
                <a:ea typeface="Arial" panose="020B0604020202020204" pitchFamily="34" charset="0"/>
              </a:rPr>
              <a:t>https://www.youtube.com/results?search_query=jenny+lecture</a:t>
            </a:r>
            <a:endParaRPr lang="en-IN" sz="2500" b="1" kern="0" dirty="0">
              <a:effectLst/>
              <a:latin typeface="Arial" panose="020B0604020202020204" pitchFamily="34" charset="0"/>
              <a:ea typeface="Arial" panose="020B0604020202020204" pitchFamily="34" charset="0"/>
            </a:endParaRPr>
          </a:p>
          <a:p>
            <a:pPr marL="288925" marR="165100" indent="-288925">
              <a:spcBef>
                <a:spcPts val="405"/>
              </a:spcBef>
              <a:tabLst>
                <a:tab pos="2576195" algn="l"/>
              </a:tabLst>
            </a:pPr>
            <a:r>
              <a:rPr lang="en-US" sz="2500" b="0" kern="0" dirty="0">
                <a:effectLst/>
                <a:latin typeface="Arial" panose="020B0604020202020204" pitchFamily="34" charset="0"/>
                <a:ea typeface="Arial" panose="020B0604020202020204" pitchFamily="34" charset="0"/>
              </a:rPr>
              <a:t>https://www.netlify.com/</a:t>
            </a:r>
            <a:endParaRPr lang="en-IN" sz="2500" b="1" kern="0" dirty="0">
              <a:effectLst/>
              <a:latin typeface="Arial" panose="020B0604020202020204" pitchFamily="34" charset="0"/>
              <a:ea typeface="Arial" panose="020B0604020202020204" pitchFamily="34" charset="0"/>
            </a:endParaRPr>
          </a:p>
          <a:p>
            <a:pPr marL="288925" marR="165100" indent="-288925">
              <a:spcBef>
                <a:spcPts val="405"/>
              </a:spcBef>
              <a:tabLst>
                <a:tab pos="2576195" algn="l"/>
              </a:tabLst>
            </a:pPr>
            <a:endParaRPr lang="en-IN" sz="1800" b="1" kern="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22655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Introduction to PAW</a:t>
            </a:r>
          </a:p>
        </p:txBody>
      </p:sp>
      <p:sp>
        <p:nvSpPr>
          <p:cNvPr id="4" name="Content Placeholder 3">
            <a:extLst>
              <a:ext uri="{FF2B5EF4-FFF2-40B4-BE49-F238E27FC236}">
                <a16:creationId xmlns:a16="http://schemas.microsoft.com/office/drawing/2014/main" id="{096A4BE7-1CB7-1936-9CF9-51E49AFD0D95}"/>
              </a:ext>
            </a:extLst>
          </p:cNvPr>
          <p:cNvSpPr>
            <a:spLocks noGrp="1"/>
          </p:cNvSpPr>
          <p:nvPr>
            <p:ph idx="1"/>
          </p:nvPr>
        </p:nvSpPr>
        <p:spPr>
          <a:xfrm>
            <a:off x="913795" y="2076450"/>
            <a:ext cx="10353762" cy="4458574"/>
          </a:xfrm>
        </p:spPr>
        <p:txBody>
          <a:bodyPr>
            <a:normAutofit fontScale="62500" lnSpcReduction="20000"/>
          </a:bodyPr>
          <a:lstStyle/>
          <a:p>
            <a:r>
              <a:rPr lang="en-US" dirty="0"/>
              <a:t>Welcome to Python Anywhere - Your Free Python Learning Resource! Are you eager to learn Python, one of the most versatile and widely-used programming languages in the world? Look no further! Python Anywhere is your go to destination for Python education, and the best part? No login or registration required. We believe in making Python learning accessible to everyone, like a free bird soaring in the open sky. </a:t>
            </a:r>
          </a:p>
          <a:p>
            <a:r>
              <a:rPr lang="en-US" dirty="0"/>
              <a:t>Why Python Anywhere? Video Tutorials: Our library of video tutorials covers Python from the basics to advanced topics. Learn at your own pace, pause, rewind, and watch as many times as you need. </a:t>
            </a:r>
          </a:p>
          <a:p>
            <a:r>
              <a:rPr lang="en-US" dirty="0"/>
              <a:t>Real-World Examples: We understand that Python becomes more meaningful when you see it in action. That's why we provide real-world code examples that help you grasp concepts faster.</a:t>
            </a:r>
          </a:p>
          <a:p>
            <a:r>
              <a:rPr lang="en-US" dirty="0"/>
              <a:t> No Barriers: Forget about tedious sign-up processes or membership fees. Python Anywhere is open to all, from beginners to experienced programmers, without any restrictions. </a:t>
            </a:r>
          </a:p>
          <a:p>
            <a:r>
              <a:rPr lang="en-US" dirty="0"/>
              <a:t>Interactive Coding: Practice what you learn with our interactive coding platform. Write and run Python code right on the website, and see the results instantly. </a:t>
            </a:r>
          </a:p>
          <a:p>
            <a:r>
              <a:rPr lang="en-US" dirty="0"/>
              <a:t>Start Your Python Journey Today Whether you're looking to kickstart your programming career, enhance your skills, or simply explore the world of Python, Python Anywhere is the perfect place to begin. We believe that Python should be accessible to everyone, and that's why we've created a no-barriers platform for your learning pleasure. So, what are you waiting for? Dive into the fascinating world of Python with Python Anywhere. Let's spread the wings of knowledge together! Feel free to use this introduction as a starting point for your website, and customize it further to fit your vision and mission for Python Anywhere. Happy coding! </a:t>
            </a:r>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FB2C-2F25-8596-D677-C96BED1D3B9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2D83E06-7630-6450-CC73-940EE851B1DD}"/>
              </a:ext>
            </a:extLst>
          </p:cNvPr>
          <p:cNvSpPr>
            <a:spLocks noGrp="1"/>
          </p:cNvSpPr>
          <p:nvPr>
            <p:ph idx="1"/>
          </p:nvPr>
        </p:nvSpPr>
        <p:spPr/>
        <p:txBody>
          <a:bodyPr>
            <a:normAutofit fontScale="77500" lnSpcReduction="20000"/>
          </a:bodyPr>
          <a:lstStyle/>
          <a:p>
            <a:r>
              <a:rPr lang="en-US" dirty="0"/>
              <a:t>Python Anywhere is an innovative online platform dedicated to simplifying the process of learning Python programming. With a commitment to accessibility and excellence, Python Anywhere offers free, unrestricted access to a wealth of Python learning resources. </a:t>
            </a:r>
          </a:p>
          <a:p>
            <a:r>
              <a:rPr lang="en-US" dirty="0"/>
              <a:t>Our platform boasts a comprehensive library of video tutorials, supported by real world examples, ensuring that learners can grasp Python's intricacies with ease. What sets Python Anywhere apart is its dedication to interactivity; users can practice their skills on the site's interactive coding platform, gaining hands-on experience and immediate feedback. </a:t>
            </a:r>
          </a:p>
          <a:p>
            <a:r>
              <a:rPr lang="en-US" dirty="0"/>
              <a:t>Community engagement is at the heart of Python Anywhere. Join a vibrant network of Python enthusiasts, ask questions, and share knowledge to enhance your learning journey. Our content remains current, keeping pace with the ever-evolving Python ecosystem. </a:t>
            </a:r>
            <a:endParaRPr lang="en-IN" dirty="0"/>
          </a:p>
        </p:txBody>
      </p:sp>
    </p:spTree>
    <p:extLst>
      <p:ext uri="{BB962C8B-B14F-4D97-AF65-F5344CB8AC3E}">
        <p14:creationId xmlns:p14="http://schemas.microsoft.com/office/powerpoint/2010/main" val="167216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CF51-828B-22EC-FFC4-73C5F555C8FE}"/>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83071F32-7976-7FAC-9C87-BB38527ADC26}"/>
              </a:ext>
            </a:extLst>
          </p:cNvPr>
          <p:cNvSpPr>
            <a:spLocks noGrp="1"/>
          </p:cNvSpPr>
          <p:nvPr>
            <p:ph idx="1"/>
          </p:nvPr>
        </p:nvSpPr>
        <p:spPr/>
        <p:txBody>
          <a:bodyPr>
            <a:normAutofit fontScale="77500" lnSpcReduction="20000"/>
          </a:bodyPr>
          <a:lstStyle/>
          <a:p>
            <a:r>
              <a:rPr lang="en-US" dirty="0"/>
              <a:t>Before the inception of "Python Anywhere," aspiring Python learners had limited options for structured online education. The existing landscape consisted of scattered resources across various platforms, including YouTube tutorials, text-based documentation, and a few online courses. This fragmented approach often left learners feeling overwhelmed and lacking a clear path to mastering Python. Challenges of the Existing System </a:t>
            </a:r>
          </a:p>
          <a:p>
            <a:r>
              <a:rPr lang="en-US" dirty="0"/>
              <a:t>1. Fragmented Learning: Learners had to navigate multiple platforms and sources to access Python tutorials and quizzes, leading to a disjointed learning experience.</a:t>
            </a:r>
          </a:p>
          <a:p>
            <a:r>
              <a:rPr lang="en-US" dirty="0"/>
              <a:t>2. Quality Variation: The quality of available Python tutorials varied widely, making it difficult for learners to distinguish between reliable and subpar resources. </a:t>
            </a:r>
          </a:p>
          <a:p>
            <a:r>
              <a:rPr lang="en-US" dirty="0"/>
              <a:t>3. Lack of Interactivity: The existing system lacked interactive elements such as quizzes or exercises, making it harder for learners to apply their knowledge and track their progress.</a:t>
            </a:r>
            <a:endParaRPr lang="en-IN" dirty="0"/>
          </a:p>
        </p:txBody>
      </p:sp>
    </p:spTree>
    <p:extLst>
      <p:ext uri="{BB962C8B-B14F-4D97-AF65-F5344CB8AC3E}">
        <p14:creationId xmlns:p14="http://schemas.microsoft.com/office/powerpoint/2010/main" val="301834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8FEA-6050-D06D-E475-D3AD919FBE0E}"/>
              </a:ext>
            </a:extLst>
          </p:cNvPr>
          <p:cNvSpPr>
            <a:spLocks noGrp="1"/>
          </p:cNvSpPr>
          <p:nvPr>
            <p:ph type="title"/>
          </p:nvPr>
        </p:nvSpPr>
        <p:spPr/>
        <p:txBody>
          <a:bodyPr>
            <a:normAutofit fontScale="90000"/>
          </a:bodyPr>
          <a:lstStyle/>
          <a:p>
            <a:r>
              <a:rPr lang="en-US" dirty="0"/>
              <a:t>LIMITATIONS OF THE EXISTING SYSTEMS </a:t>
            </a:r>
            <a:endParaRPr lang="en-IN" dirty="0"/>
          </a:p>
        </p:txBody>
      </p:sp>
      <p:sp>
        <p:nvSpPr>
          <p:cNvPr id="3" name="Content Placeholder 2">
            <a:extLst>
              <a:ext uri="{FF2B5EF4-FFF2-40B4-BE49-F238E27FC236}">
                <a16:creationId xmlns:a16="http://schemas.microsoft.com/office/drawing/2014/main" id="{F32F4FDB-40C5-120A-3B8B-98180C9B8091}"/>
              </a:ext>
            </a:extLst>
          </p:cNvPr>
          <p:cNvSpPr>
            <a:spLocks noGrp="1"/>
          </p:cNvSpPr>
          <p:nvPr>
            <p:ph idx="1"/>
          </p:nvPr>
        </p:nvSpPr>
        <p:spPr/>
        <p:txBody>
          <a:bodyPr>
            <a:normAutofit fontScale="92500" lnSpcReduction="10000"/>
          </a:bodyPr>
          <a:lstStyle/>
          <a:p>
            <a:r>
              <a:rPr lang="en-US" dirty="0"/>
              <a:t>Cost and Restrictions: The existing system might have subscription fees, limited free access, or other restrictions that could discourage some users.</a:t>
            </a:r>
          </a:p>
          <a:p>
            <a:r>
              <a:rPr lang="en-US" dirty="0"/>
              <a:t> Ease of Use: The existing system may have a steeper learning curve or a less intuitive interface. </a:t>
            </a:r>
          </a:p>
          <a:p>
            <a:r>
              <a:rPr lang="en-US" dirty="0"/>
              <a:t>Interactive Learning: The existing system may lack interactive coding features, making it harder for users to apply what they've learned.</a:t>
            </a:r>
          </a:p>
          <a:p>
            <a:r>
              <a:rPr lang="en-US" dirty="0"/>
              <a:t> Accessibility: The existing system may require users to create accounts or pay for access, potentially creating barriers for beginners or those looking for free resources.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2071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4165-7E47-ECB2-6024-D1557DC8DB59}"/>
              </a:ext>
            </a:extLst>
          </p:cNvPr>
          <p:cNvSpPr>
            <a:spLocks noGrp="1"/>
          </p:cNvSpPr>
          <p:nvPr>
            <p:ph type="title"/>
          </p:nvPr>
        </p:nvSpPr>
        <p:spPr/>
        <p:txBody>
          <a:bodyPr/>
          <a:lstStyle/>
          <a:p>
            <a:r>
              <a:rPr lang="en-IN"/>
              <a:t>Proposed </a:t>
            </a:r>
            <a:r>
              <a:rPr lang="en-IN" dirty="0"/>
              <a:t>System</a:t>
            </a:r>
          </a:p>
        </p:txBody>
      </p:sp>
      <p:sp>
        <p:nvSpPr>
          <p:cNvPr id="3" name="Content Placeholder 2">
            <a:extLst>
              <a:ext uri="{FF2B5EF4-FFF2-40B4-BE49-F238E27FC236}">
                <a16:creationId xmlns:a16="http://schemas.microsoft.com/office/drawing/2014/main" id="{D4FE79E9-3300-2774-AA86-BE0BA45D2AD2}"/>
              </a:ext>
            </a:extLst>
          </p:cNvPr>
          <p:cNvSpPr>
            <a:spLocks noGrp="1"/>
          </p:cNvSpPr>
          <p:nvPr>
            <p:ph idx="1"/>
          </p:nvPr>
        </p:nvSpPr>
        <p:spPr/>
        <p:txBody>
          <a:bodyPr>
            <a:normAutofit fontScale="62500" lnSpcReduction="20000"/>
          </a:bodyPr>
          <a:lstStyle/>
          <a:p>
            <a:r>
              <a:rPr lang="en-US" dirty="0"/>
              <a:t>Introduction Python Anywhere is a groundbreaking platform designed to revolutionize the way people learn Python programming. With an integrated approach of video tutorials and interactive quizzes, Python Anywhere aims to provide a seamless and comprehensive learning experience.</a:t>
            </a:r>
          </a:p>
          <a:p>
            <a:r>
              <a:rPr lang="en-US" dirty="0"/>
              <a:t> Key Features:</a:t>
            </a:r>
          </a:p>
          <a:p>
            <a:r>
              <a:rPr lang="en-US" dirty="0"/>
              <a:t>1. Structured Learning Path: Python Anywhere offers a structured curriculum that takes learners from Python basics to advanced topics. This clear roadmap ensures learners build a solid foundation and progress methodically.</a:t>
            </a:r>
          </a:p>
          <a:p>
            <a:r>
              <a:rPr lang="en-US" dirty="0"/>
              <a:t> 2. High-Quality Videos: The platform hosts high-quality video tutorials delivered by experienced Python instructors. These videos are designed to be engaging and informative, making complex concepts accessible to all. </a:t>
            </a:r>
          </a:p>
          <a:p>
            <a:r>
              <a:rPr lang="en-US" dirty="0"/>
              <a:t>3. Community Engagement: Python Anywhere fosters a supportive community of Python enthusiasts. Learners can interact with peers, ask questions, and collaborate on projects, creating a collaborative learning environment. </a:t>
            </a:r>
          </a:p>
          <a:p>
            <a:r>
              <a:rPr lang="en-US" dirty="0"/>
              <a:t>4. 24/7 Accessibility: Python Anywhere is accessible 24/7, allowing learners to study at their own pace, whenever and wherever they prefer.</a:t>
            </a:r>
            <a:endParaRPr lang="en-IN" dirty="0"/>
          </a:p>
        </p:txBody>
      </p:sp>
    </p:spTree>
    <p:extLst>
      <p:ext uri="{BB962C8B-B14F-4D97-AF65-F5344CB8AC3E}">
        <p14:creationId xmlns:p14="http://schemas.microsoft.com/office/powerpoint/2010/main" val="392399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D343-5F46-D461-4BB1-E3A34770A188}"/>
              </a:ext>
            </a:extLst>
          </p:cNvPr>
          <p:cNvSpPr>
            <a:spLocks noGrp="1"/>
          </p:cNvSpPr>
          <p:nvPr>
            <p:ph type="title"/>
          </p:nvPr>
        </p:nvSpPr>
        <p:spPr/>
        <p:txBody>
          <a:bodyPr/>
          <a:lstStyle/>
          <a:p>
            <a:r>
              <a:rPr lang="en-IN" dirty="0"/>
              <a:t>Advantages of Python Anywhere</a:t>
            </a:r>
          </a:p>
        </p:txBody>
      </p:sp>
      <p:sp>
        <p:nvSpPr>
          <p:cNvPr id="3" name="Content Placeholder 2">
            <a:extLst>
              <a:ext uri="{FF2B5EF4-FFF2-40B4-BE49-F238E27FC236}">
                <a16:creationId xmlns:a16="http://schemas.microsoft.com/office/drawing/2014/main" id="{4EEEE8AC-0D5A-5429-38EF-A8EF8E3E2378}"/>
              </a:ext>
            </a:extLst>
          </p:cNvPr>
          <p:cNvSpPr>
            <a:spLocks noGrp="1"/>
          </p:cNvSpPr>
          <p:nvPr>
            <p:ph idx="1"/>
          </p:nvPr>
        </p:nvSpPr>
        <p:spPr/>
        <p:txBody>
          <a:bodyPr>
            <a:normAutofit fontScale="77500" lnSpcReduction="20000"/>
          </a:bodyPr>
          <a:lstStyle/>
          <a:p>
            <a:r>
              <a:rPr lang="en-US" dirty="0"/>
              <a:t>Streamlined Learning: Python Anywhere simplifies the learning process by offering a one-stop platform for Python education.</a:t>
            </a:r>
          </a:p>
          <a:p>
            <a:r>
              <a:rPr lang="en-US" dirty="0"/>
              <a:t> Consistency: Learners can trust Python Anywhere for consistently high-quality content and a structured learning path. </a:t>
            </a:r>
          </a:p>
          <a:p>
            <a:r>
              <a:rPr lang="en-US" dirty="0"/>
              <a:t>Engagement: The combination of videos and examples keeps learners engaged and actively involved in the learning process. </a:t>
            </a:r>
          </a:p>
          <a:p>
            <a:r>
              <a:rPr lang="en-US" dirty="0"/>
              <a:t>Community: Python Anywhere fosters a sense of community, providing learners with support and networking opportunities. </a:t>
            </a:r>
          </a:p>
          <a:p>
            <a:r>
              <a:rPr lang="en-US" dirty="0"/>
              <a:t>In conclusion, "Python Anywhere" represents a significant improvement over the fragmented existing system, offering a holistic and effective approach to learning Python through videos and quizzes. It empowers learners to build their Python skills systematically and interactively while being part of a supportive community.</a:t>
            </a:r>
            <a:endParaRPr lang="en-IN" dirty="0"/>
          </a:p>
        </p:txBody>
      </p:sp>
    </p:spTree>
    <p:extLst>
      <p:ext uri="{BB962C8B-B14F-4D97-AF65-F5344CB8AC3E}">
        <p14:creationId xmlns:p14="http://schemas.microsoft.com/office/powerpoint/2010/main" val="158435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1663-95F7-A6BB-1C1A-46AC2193F86E}"/>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8D6497E1-ABC0-44CF-E3D0-37D304A159D3}"/>
              </a:ext>
            </a:extLst>
          </p:cNvPr>
          <p:cNvSpPr>
            <a:spLocks noGrp="1"/>
          </p:cNvSpPr>
          <p:nvPr>
            <p:ph idx="1"/>
          </p:nvPr>
        </p:nvSpPr>
        <p:spPr>
          <a:xfrm>
            <a:off x="913795" y="2076450"/>
            <a:ext cx="5182205" cy="4307572"/>
          </a:xfrm>
        </p:spPr>
        <p:txBody>
          <a:bodyPr>
            <a:normAutofit fontScale="77500" lnSpcReduction="20000"/>
          </a:bodyPr>
          <a:lstStyle/>
          <a:p>
            <a:r>
              <a:rPr lang="en-US" dirty="0"/>
              <a:t>Home Page: </a:t>
            </a:r>
          </a:p>
          <a:p>
            <a:pPr marL="36900" indent="0">
              <a:buNone/>
            </a:pPr>
            <a:r>
              <a:rPr lang="en-US" dirty="0"/>
              <a:t>The home page serves as the main landing page of your website. It provides an introduction to your website and its purpose. This page may include highlights of the courses offered, key features, and a call to action to encourage visitors to explore further. </a:t>
            </a:r>
          </a:p>
          <a:p>
            <a:r>
              <a:rPr lang="en-US" dirty="0"/>
              <a:t>About Page: </a:t>
            </a:r>
          </a:p>
          <a:p>
            <a:pPr marL="36900" indent="0">
              <a:buNone/>
            </a:pPr>
            <a:r>
              <a:rPr lang="en-US" dirty="0"/>
              <a:t>The About page offers more information about your website. It describes the website's mission, goals, and what users can expect to find. It might also include information about the creators or team behind the website. </a:t>
            </a:r>
            <a:endParaRPr lang="en-IN" dirty="0"/>
          </a:p>
        </p:txBody>
      </p:sp>
      <p:pic>
        <p:nvPicPr>
          <p:cNvPr id="4" name="Picture 3">
            <a:extLst>
              <a:ext uri="{FF2B5EF4-FFF2-40B4-BE49-F238E27FC236}">
                <a16:creationId xmlns:a16="http://schemas.microsoft.com/office/drawing/2014/main" id="{29C1854B-3A99-5EDF-BD27-3FA1856DE93C}"/>
              </a:ext>
            </a:extLst>
          </p:cNvPr>
          <p:cNvPicPr>
            <a:picLocks noChangeAspect="1"/>
          </p:cNvPicPr>
          <p:nvPr/>
        </p:nvPicPr>
        <p:blipFill>
          <a:blip r:embed="rId2"/>
          <a:stretch>
            <a:fillRect/>
          </a:stretch>
        </p:blipFill>
        <p:spPr>
          <a:xfrm>
            <a:off x="8101073" y="1924868"/>
            <a:ext cx="2080260" cy="4610735"/>
          </a:xfrm>
          <a:prstGeom prst="rect">
            <a:avLst/>
          </a:prstGeom>
        </p:spPr>
      </p:pic>
    </p:spTree>
    <p:extLst>
      <p:ext uri="{BB962C8B-B14F-4D97-AF65-F5344CB8AC3E}">
        <p14:creationId xmlns:p14="http://schemas.microsoft.com/office/powerpoint/2010/main" val="33805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372E-14E5-7513-B16C-D04DD1565F5F}"/>
              </a:ext>
            </a:extLst>
          </p:cNvPr>
          <p:cNvSpPr>
            <a:spLocks noGrp="1"/>
          </p:cNvSpPr>
          <p:nvPr>
            <p:ph type="title"/>
          </p:nvPr>
        </p:nvSpPr>
        <p:spPr/>
        <p:txBody>
          <a:bodyPr/>
          <a:lstStyle/>
          <a:p>
            <a:r>
              <a:rPr lang="en-IN" dirty="0"/>
              <a:t>CONTENTS OF THE PROJECT:</a:t>
            </a:r>
          </a:p>
        </p:txBody>
      </p:sp>
      <p:sp>
        <p:nvSpPr>
          <p:cNvPr id="3" name="Content Placeholder 2">
            <a:extLst>
              <a:ext uri="{FF2B5EF4-FFF2-40B4-BE49-F238E27FC236}">
                <a16:creationId xmlns:a16="http://schemas.microsoft.com/office/drawing/2014/main" id="{7CBC542A-60B6-8B15-4997-207D73E1CF04}"/>
              </a:ext>
            </a:extLst>
          </p:cNvPr>
          <p:cNvSpPr>
            <a:spLocks noGrp="1"/>
          </p:cNvSpPr>
          <p:nvPr>
            <p:ph idx="1"/>
          </p:nvPr>
        </p:nvSpPr>
        <p:spPr/>
        <p:txBody>
          <a:bodyPr>
            <a:normAutofit fontScale="92500" lnSpcReduction="20000"/>
          </a:bodyPr>
          <a:lstStyle/>
          <a:p>
            <a:r>
              <a:rPr lang="en-US" dirty="0"/>
              <a:t>Courses: The Courses section of your website is where users can explore the different levels of Python courses offered. There are three levels: </a:t>
            </a:r>
          </a:p>
          <a:p>
            <a:r>
              <a:rPr lang="en-US" dirty="0"/>
              <a:t>Beginner Level: This course is designed for those who are new to Python programming. It may include topics like basic syntax, data types, and simple programming concepts. </a:t>
            </a:r>
          </a:p>
          <a:p>
            <a:r>
              <a:rPr lang="en-US" dirty="0"/>
              <a:t>Intermediate Level: The Intermediate course is for users with some Python experience. It covers more advanced topics such as functions, libraries, and data manipulation. </a:t>
            </a:r>
          </a:p>
          <a:p>
            <a:r>
              <a:rPr lang="en-US" dirty="0"/>
              <a:t>Advanced Level: The Advanced course is for experienced Python programmers. It delves into complex concepts like object-oriented programming, web development, and advanced data analysis. </a:t>
            </a:r>
            <a:endParaRPr lang="en-IN" dirty="0"/>
          </a:p>
        </p:txBody>
      </p:sp>
    </p:spTree>
    <p:extLst>
      <p:ext uri="{BB962C8B-B14F-4D97-AF65-F5344CB8AC3E}">
        <p14:creationId xmlns:p14="http://schemas.microsoft.com/office/powerpoint/2010/main" val="2968336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{642CB93B-2090-409C-A984-06CC249DC5B9}tf11665031_win32</Template>
  <TotalTime>30</TotalTime>
  <Words>1964</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Nova</vt:lpstr>
      <vt:lpstr>Arial Nova Light</vt:lpstr>
      <vt:lpstr>Wingdings 2</vt:lpstr>
      <vt:lpstr>SlateVTI</vt:lpstr>
      <vt:lpstr>Python Any Where</vt:lpstr>
      <vt:lpstr>Introduction to PAW</vt:lpstr>
      <vt:lpstr>Abstract</vt:lpstr>
      <vt:lpstr>Existing System</vt:lpstr>
      <vt:lpstr>LIMITATIONS OF THE EXISTING SYSTEMS </vt:lpstr>
      <vt:lpstr>Proposed System</vt:lpstr>
      <vt:lpstr>Advantages of Python Anywhere</vt:lpstr>
      <vt:lpstr>CONTENTS OF THE PROJECT:</vt:lpstr>
      <vt:lpstr>CONTENTS OF THE PROJECT:</vt:lpstr>
      <vt:lpstr>CONTENTS OF THE PROJECT:</vt:lpstr>
      <vt:lpstr>CONTENTS OF THE PROJECT:</vt:lpstr>
      <vt:lpstr>CONTENTS OF THE PROJECT:</vt:lpstr>
      <vt:lpstr>CONTENTS OF THE PROJECT:</vt:lpstr>
      <vt:lpstr>CONTENTS OF THE PROJECT:</vt:lpstr>
      <vt:lpstr>Our website link: </vt:lpstr>
      <vt:lpstr>View Mode</vt:lpstr>
      <vt:lpstr>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Any Where</dc:title>
  <dc:creator>GONDRALA MANI SAI</dc:creator>
  <cp:lastModifiedBy>GONDRALA MANI SAI</cp:lastModifiedBy>
  <cp:revision>1</cp:revision>
  <dcterms:created xsi:type="dcterms:W3CDTF">2023-10-21T20:35:32Z</dcterms:created>
  <dcterms:modified xsi:type="dcterms:W3CDTF">2023-10-21T21:06:21Z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