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7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000"/>
    <a:srgbClr val="9BBB59"/>
    <a:srgbClr val="39B0D4"/>
    <a:srgbClr val="727272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40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imesofagriculture.com/how-to-use-iffco-kisan-agriculture-app/?utm_source=chatgpt.com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gsma.com/solutions-and-impact/connectivity-for-good/mobile-for-development/gsma_resources/iffco-kisan-agricultural-app-evolution-to-data-driven-services-in-agriculture/?utm_source=chatgpt.com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udgam.nic.in/service/kisan-suvidha-a-smart-mobile-app-for-farmers/?utm_source=chatgpt.com" TargetMode="External"/><Relationship Id="rId5" Type="http://schemas.openxmlformats.org/officeDocument/2006/relationships/hyperlink" Target="https://www.indiafilings.com/learn/kisan-suvidha-app/?utm_source=chatgpt.com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www.researchgate.ne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C746B-0D21-0244-1387-995B09DE2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375" y="-51322"/>
            <a:ext cx="9210772" cy="942935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</a:t>
            </a:r>
            <a:r>
              <a:rPr lang="en-US" b="1" dirty="0">
                <a:solidFill>
                  <a:schemeClr val="tx2"/>
                </a:solidFill>
                <a:latin typeface="Garamond" panose="02020404030301010803" pitchFamily="18" charset="0"/>
              </a:rPr>
              <a:t> INDIA HACKATHON 2025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BAF850-06C9-63CB-844B-5D5400CDB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5966" y="1095375"/>
            <a:ext cx="4138135" cy="459490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B2CE3-7049-40EC-443D-50A1042D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@SIH Idea submission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EB731-DBC6-5431-4F45-B9D3A39A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489246-B3EA-56BD-CDA5-C76A0A88D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</a:extLst>
          </a:blip>
          <a:srcRect r="59916"/>
          <a:stretch/>
        </p:blipFill>
        <p:spPr>
          <a:xfrm>
            <a:off x="8942706" y="1931690"/>
            <a:ext cx="2799950" cy="2994620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B659FA-B45C-8DF1-794F-E2410B2E3E7E}"/>
              </a:ext>
            </a:extLst>
          </p:cNvPr>
          <p:cNvSpPr txBox="1"/>
          <p:nvPr/>
        </p:nvSpPr>
        <p:spPr>
          <a:xfrm>
            <a:off x="861375" y="757008"/>
            <a:ext cx="86940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AND TEAM DETAILS</a:t>
            </a:r>
            <a:endParaRPr lang="en-IN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BC4F5F-FBED-6A85-4C63-D6C64BF96BCE}"/>
              </a:ext>
            </a:extLst>
          </p:cNvPr>
          <p:cNvSpPr txBox="1"/>
          <p:nvPr/>
        </p:nvSpPr>
        <p:spPr>
          <a:xfrm>
            <a:off x="449344" y="1381734"/>
            <a:ext cx="9210772" cy="5157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- SIH25044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AI-Powered Crop Yield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  Prediction and Optimization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Agriculture, Food Tech &amp; Rural Development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Team Outcast</a:t>
            </a:r>
            <a:endParaRPr lang="en-US" sz="2400" b="1" dirty="0"/>
          </a:p>
        </p:txBody>
      </p:sp>
      <p:pic>
        <p:nvPicPr>
          <p:cNvPr id="16" name="Picture 2" descr="https://www.sih.gov.in/img1/SIH-Logo.png">
            <a:extLst>
              <a:ext uri="{FF2B5EF4-FFF2-40B4-BE49-F238E27FC236}">
                <a16:creationId xmlns:a16="http://schemas.microsoft.com/office/drawing/2014/main" id="{E4C6E487-A033-D5C5-3CB3-8F15BFF06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722" y="6298"/>
            <a:ext cx="1741763" cy="885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1389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11547" y="40657"/>
            <a:ext cx="7324833" cy="1122868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AI-POWERED CROP YIELD ADVISOR</a:t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400" dirty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“</a:t>
            </a:r>
            <a:r>
              <a:rPr lang="hi-IN" sz="2400" dirty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तकनीक का ज्ञान, समृद्ध किसान।</a:t>
            </a:r>
            <a:r>
              <a:rPr lang="en-US" sz="2400" dirty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”</a:t>
            </a:r>
            <a:endParaRPr lang="en-US" sz="24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BDEFC8-A4A9-AFBA-3176-76F94DEA22D3}"/>
              </a:ext>
            </a:extLst>
          </p:cNvPr>
          <p:cNvSpPr txBox="1"/>
          <p:nvPr/>
        </p:nvSpPr>
        <p:spPr>
          <a:xfrm>
            <a:off x="247650" y="1157175"/>
            <a:ext cx="64924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AI platform predicts crop yield using soil, weather, satellite &amp; historical data.</a:t>
            </a:r>
          </a:p>
          <a:p>
            <a:pPr marL="457200" indent="-45720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Gives yield forecasts &amp; help in decision making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Recommends fertilizer, irrigation, pest/disease control.</a:t>
            </a:r>
          </a:p>
          <a:p>
            <a:pPr>
              <a:spcAft>
                <a:spcPts val="60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&amp; Uniqueness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Farm-specific, data-driven, and tailored for Indian farmers.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Multi-source data fusion (APIs + satellite).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Provides actionable advice + links to govt schemes/insurance.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83EAED9-9B16-9ECC-8925-CDAA2242E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16050" cy="14160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DA90F1-D651-0597-1B70-0F310F6876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808" y="1192611"/>
            <a:ext cx="5497542" cy="49096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CD491E-7FEF-E0B7-635E-64033D947565}"/>
              </a:ext>
            </a:extLst>
          </p:cNvPr>
          <p:cNvSpPr txBox="1"/>
          <p:nvPr/>
        </p:nvSpPr>
        <p:spPr>
          <a:xfrm>
            <a:off x="354364" y="1114262"/>
            <a:ext cx="5676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Technologies to be used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9523D8-EA89-43E9-9A23-5CD758801E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934" y="1248593"/>
            <a:ext cx="4663702" cy="49320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057BD3-137C-FA34-AF39-613C7E2A3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276"/>
            <a:ext cx="1414395" cy="141439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A7EBA15-53D3-0A17-F3B0-60DAF5F18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12492"/>
              </p:ext>
            </p:extLst>
          </p:nvPr>
        </p:nvGraphicFramePr>
        <p:xfrm>
          <a:off x="354364" y="1835559"/>
          <a:ext cx="6503636" cy="4317062"/>
        </p:xfrm>
        <a:graphic>
          <a:graphicData uri="http://schemas.openxmlformats.org/drawingml/2006/table">
            <a:tbl>
              <a:tblPr/>
              <a:tblGrid>
                <a:gridCol w="1861396">
                  <a:extLst>
                    <a:ext uri="{9D8B030D-6E8A-4147-A177-3AD203B41FA5}">
                      <a16:colId xmlns:a16="http://schemas.microsoft.com/office/drawing/2014/main" val="1120643494"/>
                    </a:ext>
                  </a:extLst>
                </a:gridCol>
                <a:gridCol w="4642240">
                  <a:extLst>
                    <a:ext uri="{9D8B030D-6E8A-4147-A177-3AD203B41FA5}">
                      <a16:colId xmlns:a16="http://schemas.microsoft.com/office/drawing/2014/main" val="2193004375"/>
                    </a:ext>
                  </a:extLst>
                </a:gridCol>
              </a:tblGrid>
              <a:tr h="5489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Technologies / Tools</a:t>
                      </a:r>
                      <a:endParaRPr lang="en-US" sz="20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858791"/>
                  </a:ext>
                </a:extLst>
              </a:tr>
              <a:tr h="5047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Flutter, React.js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479931"/>
                  </a:ext>
                </a:extLst>
              </a:tr>
              <a:tr h="3804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Backend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Node.js, Express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040506"/>
                  </a:ext>
                </a:extLst>
              </a:tr>
              <a:tr h="6730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/ ML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Python (Scikit-Learn, TensorFlow,     PyTorch 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692073"/>
                  </a:ext>
                </a:extLst>
              </a:tr>
              <a:tr h="3804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MongoDB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876843"/>
                  </a:ext>
                </a:extLst>
              </a:tr>
              <a:tr h="1096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Sources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Weather APIs, IoT soil sensors, Satellite/Drone images, Historical records (future automation)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622683"/>
                  </a:ext>
                </a:extLst>
              </a:tr>
              <a:tr h="6730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Deployment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AWS, Azure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29343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9303ECE4-FBA2-C494-87DD-ECAD33AF39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3658" y="2450940"/>
            <a:ext cx="398441" cy="3540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6415E6-8B08-3084-2978-2ED065D3D4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2828" y="2423754"/>
            <a:ext cx="351030" cy="40845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F7EAA36-A5F8-973E-2BAB-59644866CE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62077" y="2718684"/>
            <a:ext cx="780022" cy="78002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850C96A-70A4-8A57-2ECA-0AB360F3BCC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43659" y="3329568"/>
            <a:ext cx="589552" cy="58955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456F7B3-FD83-2598-6E47-CF37E848F6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1149" y="3793635"/>
            <a:ext cx="1224930" cy="76558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FF2C01E-D574-D0D7-4014-BB2069A932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36781" y="5738544"/>
            <a:ext cx="486833" cy="2921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DD9593F-0DDE-B7F0-6BAF-2E80FDDF678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3659" y="5627886"/>
            <a:ext cx="426558" cy="42655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034454F-4006-0B54-1D76-8609448FA66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78277" y="4621173"/>
            <a:ext cx="589552" cy="58955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42DD46-3382-311A-694F-30CE405EEDEA}"/>
              </a:ext>
            </a:extLst>
          </p:cNvPr>
          <p:cNvSpPr txBox="1"/>
          <p:nvPr/>
        </p:nvSpPr>
        <p:spPr>
          <a:xfrm>
            <a:off x="908648" y="1637888"/>
            <a:ext cx="367485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Uses open-source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Scalable cloud-based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Farmer friendly mobile app.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3C6865E-6AC3-94AF-EB60-7332122BA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983950"/>
              </p:ext>
            </p:extLst>
          </p:nvPr>
        </p:nvGraphicFramePr>
        <p:xfrm>
          <a:off x="5095337" y="1637887"/>
          <a:ext cx="6188014" cy="43978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4007">
                  <a:extLst>
                    <a:ext uri="{9D8B030D-6E8A-4147-A177-3AD203B41FA5}">
                      <a16:colId xmlns:a16="http://schemas.microsoft.com/office/drawing/2014/main" val="2598492568"/>
                    </a:ext>
                  </a:extLst>
                </a:gridCol>
                <a:gridCol w="3094007">
                  <a:extLst>
                    <a:ext uri="{9D8B030D-6E8A-4147-A177-3AD203B41FA5}">
                      <a16:colId xmlns:a16="http://schemas.microsoft.com/office/drawing/2014/main" val="3057962400"/>
                    </a:ext>
                  </a:extLst>
                </a:gridCol>
              </a:tblGrid>
              <a:tr h="934078"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Challenges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Solutions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506694"/>
                  </a:ext>
                </a:extLst>
              </a:tr>
              <a:tr h="1008442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Lack of real-time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Hybrid (farmer input + simulated APIs).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110774"/>
                  </a:ext>
                </a:extLst>
              </a:tr>
              <a:tr h="1008442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Poor internet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Offline mode with sync.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7145369"/>
                  </a:ext>
                </a:extLst>
              </a:tr>
              <a:tr h="1446893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digital literacy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UI, local languages.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99609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D582CE71-B0AF-C86F-2A94-02FE7B61C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14395" cy="1414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CA11E3-ED15-01C2-1CDF-77B67711F6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70" y="3624727"/>
            <a:ext cx="4286249" cy="24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76E67D-942E-16C0-4F42-2E8D41951B67}"/>
              </a:ext>
            </a:extLst>
          </p:cNvPr>
          <p:cNvSpPr txBox="1"/>
          <p:nvPr/>
        </p:nvSpPr>
        <p:spPr>
          <a:xfrm>
            <a:off x="460076" y="1095375"/>
            <a:ext cx="768672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Empowers farmers, farm-specific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Enables policy-making for government and subsidies.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Helps insurance companies in claim verification.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Promotes precision agriculture in India.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Social: Improves farmer decision-making &amp; livelihoods.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Economic: Reduces crop loss, improves productivity &amp; income.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Environmental: Optimizes fertilizer/water use, reduces wastage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Expand to nationwide farmers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Integrate with govt schemes and insurances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519A5D-2A7B-3391-95D8-EE67BC293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2309" y="1200097"/>
            <a:ext cx="4157996" cy="4671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E5520E-8749-12FD-7476-9300AD08C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76" y="0"/>
            <a:ext cx="1414395" cy="14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</a:t>
            </a: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1D6B8F-599D-7A53-3A8B-DA1955BF2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14395" cy="141439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25123C-F766-BBD4-1610-48261B865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84322"/>
              </p:ext>
            </p:extLst>
          </p:nvPr>
        </p:nvGraphicFramePr>
        <p:xfrm>
          <a:off x="5928852" y="1744766"/>
          <a:ext cx="5988540" cy="4450080"/>
        </p:xfrm>
        <a:graphic>
          <a:graphicData uri="http://schemas.openxmlformats.org/drawingml/2006/table">
            <a:tbl>
              <a:tblPr/>
              <a:tblGrid>
                <a:gridCol w="1197708">
                  <a:extLst>
                    <a:ext uri="{9D8B030D-6E8A-4147-A177-3AD203B41FA5}">
                      <a16:colId xmlns:a16="http://schemas.microsoft.com/office/drawing/2014/main" val="3902476585"/>
                    </a:ext>
                  </a:extLst>
                </a:gridCol>
                <a:gridCol w="1197708">
                  <a:extLst>
                    <a:ext uri="{9D8B030D-6E8A-4147-A177-3AD203B41FA5}">
                      <a16:colId xmlns:a16="http://schemas.microsoft.com/office/drawing/2014/main" val="255952852"/>
                    </a:ext>
                  </a:extLst>
                </a:gridCol>
                <a:gridCol w="1197708">
                  <a:extLst>
                    <a:ext uri="{9D8B030D-6E8A-4147-A177-3AD203B41FA5}">
                      <a16:colId xmlns:a16="http://schemas.microsoft.com/office/drawing/2014/main" val="845387081"/>
                    </a:ext>
                  </a:extLst>
                </a:gridCol>
                <a:gridCol w="1197708">
                  <a:extLst>
                    <a:ext uri="{9D8B030D-6E8A-4147-A177-3AD203B41FA5}">
                      <a16:colId xmlns:a16="http://schemas.microsoft.com/office/drawing/2014/main" val="3660578561"/>
                    </a:ext>
                  </a:extLst>
                </a:gridCol>
                <a:gridCol w="1197708">
                  <a:extLst>
                    <a:ext uri="{9D8B030D-6E8A-4147-A177-3AD203B41FA5}">
                      <a16:colId xmlns:a16="http://schemas.microsoft.com/office/drawing/2014/main" val="176673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 / Aspect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Kisan Suvidha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IFFCO Kisan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Agribazaar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Our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806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Multi-source data fusion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251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Farm-specific advice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7426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yield prediction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3511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Fertilizer &amp; irrigation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(basic)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(advanced)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6796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Govt/insurance integration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(info only)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74504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2B79921-0901-54E9-0094-A1F129C76195}"/>
              </a:ext>
            </a:extLst>
          </p:cNvPr>
          <p:cNvSpPr txBox="1"/>
          <p:nvPr/>
        </p:nvSpPr>
        <p:spPr>
          <a:xfrm>
            <a:off x="4704271" y="1023863"/>
            <a:ext cx="69685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Existing Solution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6E815-E053-E581-E8AE-1AF00734B996}"/>
              </a:ext>
            </a:extLst>
          </p:cNvPr>
          <p:cNvSpPr txBox="1"/>
          <p:nvPr/>
        </p:nvSpPr>
        <p:spPr>
          <a:xfrm>
            <a:off x="141514" y="1023863"/>
            <a:ext cx="552243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endParaRPr lang="en-US" sz="14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Existing Solutions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Kisan Suvidha App – Weather, mandi prices, advisories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IndiaFilings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Budgam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IFFCO Kisan App – Weather, mandi, crop advisory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GSMA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8"/>
              </a:rPr>
              <a:t>Times of Agri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Agribazaar App – Market rates, crop health, satellite insights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2. Data Sources /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Weather APIs – OpenWeather, IMD → OpenWeather, IMD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Remote Sensing – Sentinel-2, Landsat → Landsat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Govt Sources – Agri records &amp; reports → Agri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Research Papers – ML in Agriculture → Google Scholar,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  <a:hlinkClick r:id="rId9"/>
              </a:rPr>
              <a:t>ResearchGate</a:t>
            </a:r>
            <a:endParaRPr lang="en-US" sz="1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7862</TotalTime>
  <Words>487</Words>
  <Application>Microsoft Office PowerPoint</Application>
  <PresentationFormat>Widescreen</PresentationFormat>
  <Paragraphs>123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AI-POWERED CROP YIELD ADVISOR “तकनीक का ज्ञान, समृद्ध किसान।”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Manish Charak</cp:lastModifiedBy>
  <cp:revision>162</cp:revision>
  <dcterms:created xsi:type="dcterms:W3CDTF">2013-12-12T18:46:50Z</dcterms:created>
  <dcterms:modified xsi:type="dcterms:W3CDTF">2025-09-18T08:20:53Z</dcterms:modified>
  <cp:category/>
</cp:coreProperties>
</file>