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3"/>
    <p:sldId id="268" r:id="rId4"/>
    <p:sldId id="257" r:id="rId5"/>
    <p:sldId id="258" r:id="rId6"/>
    <p:sldId id="259" r:id="rId7"/>
    <p:sldId id="263" r:id="rId8"/>
    <p:sldId id="267" r:id="rId9"/>
    <p:sldId id="264" r:id="rId10"/>
    <p:sldId id="266" r:id="rId11"/>
    <p:sldId id="276" r:id="rId12"/>
    <p:sldId id="274" r:id="rId13"/>
    <p:sldId id="275" r:id="rId14"/>
    <p:sldId id="265" r:id="rId15"/>
    <p:sldId id="260" r:id="rId16"/>
    <p:sldId id="261" r:id="rId17"/>
    <p:sldId id="269" r:id="rId18"/>
    <p:sldId id="270" r:id="rId19"/>
    <p:sldId id="271" r:id="rId20"/>
    <p:sldId id="277" r:id="rId21"/>
    <p:sldId id="278" r:id="rId22"/>
    <p:sldId id="279" r:id="rId23"/>
    <p:sldId id="280" r:id="rId24"/>
    <p:sldId id="292" r:id="rId25"/>
    <p:sldId id="293" r:id="rId26"/>
    <p:sldId id="294" r:id="rId27"/>
    <p:sldId id="295" r:id="rId28"/>
    <p:sldId id="296" r:id="rId29"/>
    <p:sldId id="272" r:id="rId30"/>
    <p:sldId id="273" r:id="rId31"/>
    <p:sldId id="26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09" autoAdjust="0"/>
  </p:normalViewPr>
  <p:slideViewPr>
    <p:cSldViewPr snapToGrid="0">
      <p:cViewPr varScale="1">
        <p:scale>
          <a:sx n="81" d="100"/>
          <a:sy n="81" d="100"/>
        </p:scale>
        <p:origin x="754" y="62"/>
      </p:cViewPr>
      <p:guideLst>
        <p:guide orient="horz" pos="2160"/>
        <p:guide pos="3839"/>
      </p:guideLst>
    </p:cSldViewPr>
  </p:slideViewPr>
  <p:outlineViewPr>
    <p:cViewPr>
      <p:scale>
        <a:sx n="33" d="100"/>
        <a:sy n="33" d="100"/>
      </p:scale>
      <p:origin x="0" y="-470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0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0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AD347D-5ACD-4C99-B74B-A9C85AD731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AD347D-5ACD-4C99-B74B-A9C85AD731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1951331" y="716281"/>
            <a:ext cx="7839649" cy="1207410"/>
          </a:xfrm>
        </p:spPr>
        <p:txBody>
          <a:bodyPr>
            <a:normAutofit/>
          </a:bodyPr>
          <a:lstStyle/>
          <a:p>
            <a:r>
              <a:rPr lang="en-IN" sz="4800" dirty="0"/>
              <a:t>Virtual AI Health Assistant</a:t>
            </a:r>
            <a:endParaRPr lang="en-IN" sz="4800" dirty="0"/>
          </a:p>
        </p:txBody>
      </p:sp>
      <p:sp>
        <p:nvSpPr>
          <p:cNvPr id="1048589" name="Subtitle 2"/>
          <p:cNvSpPr>
            <a:spLocks noGrp="1"/>
          </p:cNvSpPr>
          <p:nvPr>
            <p:ph type="subTitle" idx="1"/>
          </p:nvPr>
        </p:nvSpPr>
        <p:spPr>
          <a:xfrm>
            <a:off x="1151890" y="2697480"/>
            <a:ext cx="10474960" cy="2941320"/>
          </a:xfrm>
        </p:spPr>
        <p:txBody>
          <a:bodyPr>
            <a:normAutofit/>
          </a:bodyPr>
          <a:lstStyle/>
          <a:p>
            <a:r>
              <a:rPr lang="en-IN" cap="none" dirty="0"/>
              <a:t>Team Members</a:t>
            </a:r>
            <a:endParaRPr lang="en-IN" cap="none" dirty="0"/>
          </a:p>
          <a:p>
            <a:endParaRPr lang="en-IN" cap="none" dirty="0"/>
          </a:p>
          <a:p>
            <a:r>
              <a:rPr lang="en-US" altLang="en-IN" b="1" dirty="0">
                <a:solidFill>
                  <a:schemeClr val="tx1"/>
                </a:solidFill>
              </a:rPr>
              <a:t>Manish Patel</a:t>
            </a:r>
            <a:endParaRPr lang="en-IN" b="1" dirty="0">
              <a:solidFill>
                <a:schemeClr val="tx1"/>
              </a:solidFill>
            </a:endParaRPr>
          </a:p>
          <a:p>
            <a:r>
              <a:rPr lang="en-US" altLang="en-IN" cap="none" dirty="0">
                <a:solidFill>
                  <a:schemeClr val="tx1"/>
                </a:solidFill>
              </a:rPr>
              <a:t>SHIVAM MALLIK</a:t>
            </a:r>
            <a:endParaRPr lang="en-IN" cap="none" dirty="0">
              <a:solidFill>
                <a:schemeClr val="tx1"/>
              </a:solidFill>
            </a:endParaRPr>
          </a:p>
          <a:p>
            <a:r>
              <a:rPr lang="en-US" altLang="en-IN" cap="none" dirty="0">
                <a:solidFill>
                  <a:schemeClr val="tx1"/>
                </a:solidFill>
              </a:rPr>
              <a:t>AKASH PANDEY                                       Project Guide : Mrs. Ruchika Chouhan</a:t>
            </a:r>
            <a:endParaRPr lang="en-IN" cap="none" dirty="0">
              <a:solidFill>
                <a:schemeClr val="tx1"/>
              </a:solidFill>
            </a:endParaRPr>
          </a:p>
          <a:p>
            <a:r>
              <a:rPr lang="en-US" altLang="en-IN" cap="none" dirty="0">
                <a:solidFill>
                  <a:schemeClr val="tx1"/>
                </a:solidFill>
              </a:rPr>
              <a:t>SHALLU JAIN</a:t>
            </a:r>
            <a:endParaRPr lang="en-IN" cap="none" dirty="0">
              <a:solidFill>
                <a:schemeClr val="tx1"/>
              </a:solidFill>
            </a:endParaRPr>
          </a:p>
          <a:p>
            <a:endParaRPr lang="en-IN" cap="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Processing</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446366" y="1560945"/>
            <a:ext cx="5093333" cy="457661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a:t>
            </a:r>
            <a:endParaRPr lang="en-IN" dirty="0"/>
          </a:p>
        </p:txBody>
      </p:sp>
      <p:sp>
        <p:nvSpPr>
          <p:cNvPr id="3" name="Content Placeholder 2"/>
          <p:cNvSpPr>
            <a:spLocks noGrp="1"/>
          </p:cNvSpPr>
          <p:nvPr>
            <p:ph idx="1"/>
          </p:nvPr>
        </p:nvSpPr>
        <p:spPr/>
        <p:txBody>
          <a:bodyPr/>
          <a:lstStyle/>
          <a:p>
            <a:r>
              <a:rPr lang="en-US" dirty="0"/>
              <a:t>After the word vectorization in NLP through the Term Frequency.</a:t>
            </a:r>
            <a:endParaRPr lang="en-US" dirty="0"/>
          </a:p>
          <a:p>
            <a:r>
              <a:rPr lang="en-US" dirty="0"/>
              <a:t>Naive Bayes Classifier Algorithm is used to determine text classification that includes a high dimensional dataset.</a:t>
            </a:r>
            <a:endParaRPr lang="en-US" dirty="0"/>
          </a:p>
          <a:p>
            <a:r>
              <a:rPr lang="en-US" dirty="0"/>
              <a:t>It is helpful to generate a response of the input statement that meets the particular set of criteria.</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a:t>
            </a:r>
            <a:endParaRPr lang="en-IN"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r="-98" b="7430"/>
          <a:stretch>
            <a:fillRect/>
          </a:stretch>
        </p:blipFill>
        <p:spPr>
          <a:xfrm>
            <a:off x="932873" y="1232478"/>
            <a:ext cx="9845964" cy="512186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endParaRPr lang="en-IN" dirty="0"/>
          </a:p>
        </p:txBody>
      </p:sp>
      <p:sp>
        <p:nvSpPr>
          <p:cNvPr id="3" name="Content Placeholder 2"/>
          <p:cNvSpPr>
            <a:spLocks noGrp="1"/>
          </p:cNvSpPr>
          <p:nvPr>
            <p:ph idx="1"/>
          </p:nvPr>
        </p:nvSpPr>
        <p:spPr/>
        <p:txBody>
          <a:bodyPr/>
          <a:lstStyle/>
          <a:p>
            <a:r>
              <a:rPr lang="en-US" dirty="0"/>
              <a:t>A virtual Health Assistant provides personalized diagnoses based on symptoms. In the future, the bot’s symptom recognition and diagnosis performance could be greatly improved by adding support for more medical features, such as location, duration, and intensity of symptoms, and more detailed symptom description.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dirty="0"/>
              <a:t>Development Tools and Technology</a:t>
            </a:r>
            <a:endParaRPr lang="en-IN" dirty="0"/>
          </a:p>
        </p:txBody>
      </p:sp>
      <p:sp>
        <p:nvSpPr>
          <p:cNvPr id="1048602" name="Content Placeholder 2"/>
          <p:cNvSpPr>
            <a:spLocks noGrp="1"/>
          </p:cNvSpPr>
          <p:nvPr>
            <p:ph idx="1"/>
          </p:nvPr>
        </p:nvSpPr>
        <p:spPr/>
        <p:txBody>
          <a:bodyPr>
            <a:normAutofit/>
          </a:bodyPr>
          <a:lstStyle/>
          <a:p>
            <a:r>
              <a:rPr lang="en-IN" dirty="0"/>
              <a:t>HTML5, CSS</a:t>
            </a:r>
            <a:endParaRPr lang="en-IN" dirty="0"/>
          </a:p>
          <a:p>
            <a:r>
              <a:rPr lang="en-IN" dirty="0" err="1"/>
              <a:t>Javascript</a:t>
            </a:r>
            <a:endParaRPr lang="en-IN" dirty="0"/>
          </a:p>
          <a:p>
            <a:r>
              <a:rPr lang="en-IN" dirty="0"/>
              <a:t>Python </a:t>
            </a:r>
            <a:endParaRPr lang="en-IN" dirty="0"/>
          </a:p>
          <a:p>
            <a:r>
              <a:rPr lang="en-US" dirty="0"/>
              <a:t>NLP</a:t>
            </a:r>
            <a:endParaRPr lang="en-IN" dirty="0"/>
          </a:p>
          <a:p>
            <a:r>
              <a:rPr lang="en-IN" dirty="0"/>
              <a:t>NODE JS</a:t>
            </a:r>
            <a:endParaRPr lang="en-IN" dirty="0"/>
          </a:p>
          <a:p>
            <a:r>
              <a:rPr lang="en-IN" dirty="0"/>
              <a:t>REACT JSEXPRESS JS</a:t>
            </a:r>
            <a:endParaRPr lang="en-IN" dirty="0"/>
          </a:p>
          <a:p>
            <a:r>
              <a:rPr lang="en-IN" dirty="0"/>
              <a:t>MONGO DB</a:t>
            </a:r>
            <a:endParaRPr lang="en-IN" dirty="0"/>
          </a:p>
          <a:p>
            <a:r>
              <a:rPr lang="en-IN" dirty="0"/>
              <a:t>Adobe</a:t>
            </a:r>
            <a:endParaRPr lang="en-IN" dirty="0"/>
          </a:p>
          <a:p>
            <a:r>
              <a:rPr lang="en-IN" dirty="0"/>
              <a:t>Visual Studio</a:t>
            </a:r>
            <a:endParaRPr lang="en-IN" dirty="0"/>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dirty="0"/>
              <a:t>Area</a:t>
            </a:r>
            <a:endParaRPr lang="en-IN" dirty="0"/>
          </a:p>
        </p:txBody>
      </p:sp>
      <p:sp>
        <p:nvSpPr>
          <p:cNvPr id="1048604" name="Content Placeholder 2"/>
          <p:cNvSpPr>
            <a:spLocks noGrp="1"/>
          </p:cNvSpPr>
          <p:nvPr>
            <p:ph idx="1"/>
          </p:nvPr>
        </p:nvSpPr>
        <p:spPr/>
        <p:txBody>
          <a:bodyPr/>
          <a:lstStyle/>
          <a:p>
            <a:r>
              <a:rPr lang="en-IN" dirty="0"/>
              <a:t>Self HealthCare Management</a:t>
            </a:r>
            <a:endParaRPr lang="en-IN" dirty="0"/>
          </a:p>
          <a:p>
            <a:r>
              <a:rPr lang="en-IN" dirty="0"/>
              <a:t>Web Application</a:t>
            </a:r>
            <a:endParaRPr lang="en-IN" dirty="0"/>
          </a:p>
          <a:p>
            <a:pPr marL="0" indent="0">
              <a:buNone/>
            </a:pPr>
            <a:endParaRPr lang="en-IN"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7018"/>
            <a:ext cx="9404723" cy="1696230"/>
          </a:xfrm>
        </p:spPr>
        <p:txBody>
          <a:bodyPr/>
          <a:lstStyle/>
          <a:p>
            <a:r>
              <a:rPr lang="en-IN" dirty="0"/>
              <a:t>Research paper summary</a:t>
            </a:r>
            <a:endParaRPr lang="en-IN" dirty="0"/>
          </a:p>
        </p:txBody>
      </p:sp>
      <p:graphicFrame>
        <p:nvGraphicFramePr>
          <p:cNvPr id="4" name="Content Placeholder 3"/>
          <p:cNvGraphicFramePr>
            <a:graphicFrameLocks noGrp="1"/>
          </p:cNvGraphicFramePr>
          <p:nvPr>
            <p:ph idx="1"/>
          </p:nvPr>
        </p:nvGraphicFramePr>
        <p:xfrm>
          <a:off x="193963" y="886692"/>
          <a:ext cx="11545455" cy="6103338"/>
        </p:xfrm>
        <a:graphic>
          <a:graphicData uri="http://schemas.openxmlformats.org/drawingml/2006/table">
            <a:tbl>
              <a:tblPr firstRow="1" bandRow="1">
                <a:tableStyleId>{00A15C55-8517-42AA-B614-E9B94910E393}</a:tableStyleId>
              </a:tblPr>
              <a:tblGrid>
                <a:gridCol w="783420"/>
                <a:gridCol w="2848610"/>
                <a:gridCol w="1549571"/>
                <a:gridCol w="803563"/>
                <a:gridCol w="1308059"/>
                <a:gridCol w="2353762"/>
                <a:gridCol w="1898470"/>
              </a:tblGrid>
              <a:tr h="415111">
                <a:tc>
                  <a:txBody>
                    <a:bodyPr/>
                    <a:lstStyle/>
                    <a:p>
                      <a:pPr algn="ctr"/>
                      <a:r>
                        <a:rPr lang="en-IN" dirty="0" err="1"/>
                        <a:t>Sr</a:t>
                      </a:r>
                      <a:r>
                        <a:rPr lang="en-IN" dirty="0"/>
                        <a:t> no</a:t>
                      </a:r>
                      <a:endParaRPr lang="en-IN" dirty="0"/>
                    </a:p>
                  </a:txBody>
                  <a:tcPr/>
                </a:tc>
                <a:tc>
                  <a:txBody>
                    <a:bodyPr/>
                    <a:lstStyle/>
                    <a:p>
                      <a:pPr algn="ctr"/>
                      <a:r>
                        <a:rPr lang="en-IN" dirty="0"/>
                        <a:t>Title</a:t>
                      </a:r>
                      <a:endParaRPr lang="en-IN" dirty="0"/>
                    </a:p>
                  </a:txBody>
                  <a:tcPr/>
                </a:tc>
                <a:tc>
                  <a:txBody>
                    <a:bodyPr/>
                    <a:lstStyle/>
                    <a:p>
                      <a:pPr algn="ctr"/>
                      <a:r>
                        <a:rPr lang="en-IN" dirty="0"/>
                        <a:t>Publication</a:t>
                      </a:r>
                      <a:endParaRPr lang="en-IN" dirty="0"/>
                    </a:p>
                  </a:txBody>
                  <a:tcPr/>
                </a:tc>
                <a:tc>
                  <a:txBody>
                    <a:bodyPr/>
                    <a:lstStyle/>
                    <a:p>
                      <a:pPr algn="ctr"/>
                      <a:r>
                        <a:rPr lang="en-IN" dirty="0"/>
                        <a:t>year</a:t>
                      </a:r>
                      <a:endParaRPr lang="en-IN" dirty="0"/>
                    </a:p>
                  </a:txBody>
                  <a:tcPr/>
                </a:tc>
                <a:tc>
                  <a:txBody>
                    <a:bodyPr/>
                    <a:lstStyle/>
                    <a:p>
                      <a:pPr algn="ctr"/>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212245">
                <a:tc>
                  <a:txBody>
                    <a:bodyPr/>
                    <a:lstStyle/>
                    <a:p>
                      <a:r>
                        <a:rPr lang="en-IN" dirty="0"/>
                        <a:t>1</a:t>
                      </a:r>
                      <a:endParaRPr lang="en-IN" dirty="0"/>
                    </a:p>
                  </a:txBody>
                  <a:tcPr/>
                </a:tc>
                <a:tc>
                  <a:txBody>
                    <a:bodyPr/>
                    <a:lstStyle/>
                    <a:p>
                      <a:r>
                        <a:rPr lang="en-IN" sz="1800" dirty="0">
                          <a:sym typeface="+mn-ea"/>
                        </a:rPr>
                        <a:t>Implementation of Chatbot System using AI and NLP</a:t>
                      </a:r>
                      <a:r>
                        <a:rPr lang="en-US" altLang="en-IN" sz="1800" dirty="0">
                          <a:sym typeface="+mn-ea"/>
                        </a:rPr>
                        <a:t>.</a:t>
                      </a:r>
                      <a:endParaRPr lang="en-US" altLang="en-IN" sz="1800" dirty="0">
                        <a:sym typeface="+mn-ea"/>
                      </a:endParaRPr>
                    </a:p>
                  </a:txBody>
                  <a:tcPr/>
                </a:tc>
                <a:tc>
                  <a:txBody>
                    <a:bodyPr/>
                    <a:lstStyle/>
                    <a:p>
                      <a:r>
                        <a:rPr lang="en-US" altLang="en-IN" dirty="0"/>
                        <a:t>IJIRCT</a:t>
                      </a:r>
                      <a:endParaRPr lang="en-US" altLang="en-IN" dirty="0"/>
                    </a:p>
                  </a:txBody>
                  <a:tcPr/>
                </a:tc>
                <a:tc>
                  <a:txBody>
                    <a:bodyPr/>
                    <a:lstStyle/>
                    <a:p>
                      <a:r>
                        <a:rPr lang="en-IN" dirty="0"/>
                        <a:t>201</a:t>
                      </a:r>
                      <a:r>
                        <a:rPr lang="en-US" altLang="en-IN" dirty="0"/>
                        <a:t>8</a:t>
                      </a:r>
                      <a:endParaRPr lang="en-US" altLang="en-IN" dirty="0"/>
                    </a:p>
                  </a:txBody>
                  <a:tcPr/>
                </a:tc>
                <a:tc>
                  <a:txBody>
                    <a:bodyPr/>
                    <a:lstStyle/>
                    <a:p>
                      <a:r>
                        <a:rPr lang="en-US" altLang="en-IN" dirty="0"/>
                        <a:t>AI &amp; NLP</a:t>
                      </a:r>
                      <a:endParaRPr lang="en-US" altLang="en-IN" dirty="0"/>
                    </a:p>
                  </a:txBody>
                  <a:tcPr/>
                </a:tc>
                <a:tc>
                  <a:txBody>
                    <a:bodyPr/>
                    <a:lstStyle/>
                    <a:p>
                      <a:r>
                        <a:rPr lang="en-US" altLang="en-IN" dirty="0"/>
                        <a:t>Get a more objectIve and occurate analysis.</a:t>
                      </a:r>
                      <a:endParaRPr lang="en-US" altLang="en-IN" dirty="0"/>
                    </a:p>
                  </a:txBody>
                  <a:tcPr/>
                </a:tc>
                <a:tc>
                  <a:txBody>
                    <a:bodyPr/>
                    <a:lstStyle/>
                    <a:p>
                      <a:r>
                        <a:rPr lang="en-US" altLang="en-IN" dirty="0"/>
                        <a:t>training a model can take some time and its not 100% reliable.</a:t>
                      </a:r>
                      <a:endParaRPr lang="en-US" altLang="en-IN" dirty="0"/>
                    </a:p>
                  </a:txBody>
                  <a:tcPr/>
                </a:tc>
              </a:tr>
              <a:tr h="1771743">
                <a:tc>
                  <a:txBody>
                    <a:bodyPr/>
                    <a:lstStyle/>
                    <a:p>
                      <a:r>
                        <a:rPr lang="en-IN" dirty="0"/>
                        <a:t>2</a:t>
                      </a:r>
                      <a:endParaRPr lang="en-IN" dirty="0"/>
                    </a:p>
                  </a:txBody>
                  <a:tcPr/>
                </a:tc>
                <a:tc>
                  <a:txBody>
                    <a:bodyPr/>
                    <a:lstStyle/>
                    <a:p>
                      <a:r>
                        <a:rPr lang="en-IN" sz="1800" dirty="0"/>
                        <a:t>AI Based</a:t>
                      </a:r>
                      <a:r>
                        <a:rPr lang="en-IN" sz="1800" baseline="0" dirty="0"/>
                        <a:t> </a:t>
                      </a:r>
                      <a:r>
                        <a:rPr lang="en-IN" sz="1800" dirty="0"/>
                        <a:t>Medical Assistant Chatbot</a:t>
                      </a:r>
                      <a:endParaRPr lang="en-IN" sz="1800" dirty="0"/>
                    </a:p>
                  </a:txBody>
                  <a:tcPr/>
                </a:tc>
                <a:tc>
                  <a:txBody>
                    <a:bodyPr/>
                    <a:lstStyle/>
                    <a:p>
                      <a:r>
                        <a:rPr lang="en-IN" dirty="0"/>
                        <a:t>HBRP</a:t>
                      </a:r>
                      <a:endParaRPr lang="en-IN" dirty="0"/>
                    </a:p>
                  </a:txBody>
                  <a:tcPr/>
                </a:tc>
                <a:tc>
                  <a:txBody>
                    <a:bodyPr/>
                    <a:lstStyle/>
                    <a:p>
                      <a:r>
                        <a:rPr lang="en-IN" dirty="0"/>
                        <a:t>2020</a:t>
                      </a:r>
                      <a:endParaRPr lang="en-IN" dirty="0"/>
                    </a:p>
                  </a:txBody>
                  <a:tcPr/>
                </a:tc>
                <a:tc>
                  <a:txBody>
                    <a:bodyPr/>
                    <a:lstStyle/>
                    <a:p>
                      <a:r>
                        <a:rPr lang="en-IN" dirty="0"/>
                        <a:t>NLP</a:t>
                      </a:r>
                      <a:endParaRPr lang="en-IN" dirty="0"/>
                    </a:p>
                  </a:txBody>
                  <a:tcPr/>
                </a:tc>
                <a:tc>
                  <a:txBody>
                    <a:bodyPr/>
                    <a:lstStyle/>
                    <a:p>
                      <a:r>
                        <a:rPr lang="en-US" dirty="0"/>
                        <a:t>Uses AIML method to interact and collect keywords info.</a:t>
                      </a:r>
                      <a:endParaRPr lang="en-IN" dirty="0"/>
                    </a:p>
                  </a:txBody>
                  <a:tcPr/>
                </a:tc>
                <a:tc>
                  <a:txBody>
                    <a:bodyPr/>
                    <a:lstStyle/>
                    <a:p>
                      <a:r>
                        <a:rPr lang="en-US" dirty="0"/>
                        <a:t>The model is created using unintelligent</a:t>
                      </a:r>
                      <a:endParaRPr lang="en-US" dirty="0"/>
                    </a:p>
                    <a:p>
                      <a:r>
                        <a:rPr lang="en-US" dirty="0"/>
                        <a:t>Chatbot, Its requires similar data set.</a:t>
                      </a:r>
                      <a:endParaRPr lang="en-US" dirty="0"/>
                    </a:p>
                  </a:txBody>
                  <a:tcPr/>
                </a:tc>
              </a:tr>
              <a:tr h="1212245">
                <a:tc>
                  <a:txBody>
                    <a:bodyPr/>
                    <a:lstStyle/>
                    <a:p>
                      <a:r>
                        <a:rPr lang="en-IN" dirty="0"/>
                        <a:t>3</a:t>
                      </a:r>
                      <a:endParaRPr lang="en-IN" dirty="0"/>
                    </a:p>
                  </a:txBody>
                  <a:tcPr/>
                </a:tc>
                <a:tc>
                  <a:txBody>
                    <a:bodyPr/>
                    <a:lstStyle/>
                    <a:p>
                      <a:r>
                        <a:rPr lang="en-US" dirty="0"/>
                        <a:t>Virtual Assistant and Patient Monitoring System by using AI &amp; Data Science</a:t>
                      </a:r>
                      <a:endParaRPr lang="en-IN" dirty="0"/>
                    </a:p>
                  </a:txBody>
                  <a:tcPr/>
                </a:tc>
                <a:tc>
                  <a:txBody>
                    <a:bodyPr/>
                    <a:lstStyle/>
                    <a:p>
                      <a:r>
                        <a:rPr lang="en-IN" dirty="0"/>
                        <a:t>IRJET</a:t>
                      </a:r>
                      <a:endParaRPr lang="en-IN" dirty="0"/>
                    </a:p>
                  </a:txBody>
                  <a:tcPr/>
                </a:tc>
                <a:tc>
                  <a:txBody>
                    <a:bodyPr/>
                    <a:lstStyle/>
                    <a:p>
                      <a:r>
                        <a:rPr lang="en-IN" dirty="0"/>
                        <a:t>2019</a:t>
                      </a:r>
                      <a:endParaRPr lang="en-IN" dirty="0"/>
                    </a:p>
                  </a:txBody>
                  <a:tcPr/>
                </a:tc>
                <a:tc>
                  <a:txBody>
                    <a:bodyPr/>
                    <a:lstStyle/>
                    <a:p>
                      <a:r>
                        <a:rPr lang="en-IN" dirty="0"/>
                        <a:t>ANN</a:t>
                      </a:r>
                      <a:r>
                        <a:rPr lang="en-IN" baseline="0" dirty="0"/>
                        <a:t> </a:t>
                      </a:r>
                      <a:r>
                        <a:rPr lang="en-IN" dirty="0"/>
                        <a:t>and</a:t>
                      </a:r>
                      <a:endParaRPr lang="en-IN" dirty="0"/>
                    </a:p>
                    <a:p>
                      <a:r>
                        <a:rPr lang="en-IN" dirty="0"/>
                        <a:t>NLP</a:t>
                      </a:r>
                      <a:endParaRPr lang="en-IN" dirty="0"/>
                    </a:p>
                  </a:txBody>
                  <a:tcPr/>
                </a:tc>
                <a:tc>
                  <a:txBody>
                    <a:bodyPr/>
                    <a:lstStyle/>
                    <a:p>
                      <a:r>
                        <a:rPr lang="en-US" dirty="0"/>
                        <a:t>It is more accurate than the traditional system.</a:t>
                      </a:r>
                      <a:endParaRPr lang="en-IN" dirty="0"/>
                    </a:p>
                  </a:txBody>
                  <a:tcPr/>
                </a:tc>
                <a:tc>
                  <a:txBody>
                    <a:bodyPr/>
                    <a:lstStyle/>
                    <a:p>
                      <a:r>
                        <a:rPr lang="en-US" sz="1800" kern="1200" dirty="0">
                          <a:solidFill>
                            <a:schemeClr val="dk1"/>
                          </a:solidFill>
                          <a:effectLst/>
                          <a:latin typeface="+mn-lt"/>
                          <a:ea typeface="+mn-ea"/>
                          <a:cs typeface="+mn-cs"/>
                        </a:rPr>
                        <a:t>Require high datasets to train the system. </a:t>
                      </a:r>
                      <a:endParaRPr lang="en-IN" dirty="0"/>
                    </a:p>
                  </a:txBody>
                  <a:tcPr/>
                </a:tc>
              </a:tr>
              <a:tr h="1491994">
                <a:tc>
                  <a:txBody>
                    <a:bodyPr/>
                    <a:lstStyle/>
                    <a:p>
                      <a:r>
                        <a:rPr lang="en-IN" dirty="0"/>
                        <a:t>4</a:t>
                      </a:r>
                      <a:endParaRPr lang="en-IN" dirty="0"/>
                    </a:p>
                  </a:txBody>
                  <a:tcPr/>
                </a:tc>
                <a:tc>
                  <a:txBody>
                    <a:bodyPr/>
                    <a:lstStyle/>
                    <a:p>
                      <a:r>
                        <a:rPr lang="en-US" dirty="0"/>
                        <a:t>A Self-Diagnosis Medical Chatbot Using Artificial Intelligence</a:t>
                      </a:r>
                      <a:endParaRPr lang="en-IN" dirty="0"/>
                    </a:p>
                  </a:txBody>
                  <a:tcPr/>
                </a:tc>
                <a:tc>
                  <a:txBody>
                    <a:bodyPr/>
                    <a:lstStyle/>
                    <a:p>
                      <a:r>
                        <a:rPr lang="en-IN" dirty="0"/>
                        <a:t>MAT</a:t>
                      </a:r>
                      <a:endParaRPr lang="en-IN" dirty="0"/>
                    </a:p>
                  </a:txBody>
                  <a:tcPr/>
                </a:tc>
                <a:tc>
                  <a:txBody>
                    <a:bodyPr/>
                    <a:lstStyle/>
                    <a:p>
                      <a:r>
                        <a:rPr lang="en-IN" dirty="0"/>
                        <a:t>2018</a:t>
                      </a:r>
                      <a:endParaRPr lang="en-IN" dirty="0"/>
                    </a:p>
                  </a:txBody>
                  <a:tcPr/>
                </a:tc>
                <a:tc>
                  <a:txBody>
                    <a:bodyPr/>
                    <a:lstStyle/>
                    <a:p>
                      <a:r>
                        <a:rPr lang="en-IN" dirty="0"/>
                        <a:t>NLP</a:t>
                      </a:r>
                      <a:endParaRPr lang="en-IN" dirty="0"/>
                    </a:p>
                  </a:txBody>
                  <a:tcPr/>
                </a:tc>
                <a:tc>
                  <a:txBody>
                    <a:bodyPr/>
                    <a:lstStyle/>
                    <a:p>
                      <a:r>
                        <a:rPr lang="en-US" dirty="0"/>
                        <a:t>Personalized diagnoses through AI algorithms.</a:t>
                      </a:r>
                      <a:endParaRPr lang="en-IN" dirty="0"/>
                    </a:p>
                  </a:txBody>
                  <a:tcPr/>
                </a:tc>
                <a:tc>
                  <a:txBody>
                    <a:bodyPr/>
                    <a:lstStyle/>
                    <a:p>
                      <a:r>
                        <a:rPr lang="en-US" dirty="0"/>
                        <a:t> Lack of more medical feature in personalized assistant.</a:t>
                      </a:r>
                      <a:endParaRPr lang="en-IN"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4031" y="212436"/>
          <a:ext cx="11628588" cy="5975927"/>
        </p:xfrm>
        <a:graphic>
          <a:graphicData uri="http://schemas.openxmlformats.org/drawingml/2006/table">
            <a:tbl>
              <a:tblPr firstRow="1" bandRow="1">
                <a:tableStyleId>{00A15C55-8517-42AA-B614-E9B94910E393}</a:tableStyleId>
              </a:tblPr>
              <a:tblGrid>
                <a:gridCol w="588437"/>
                <a:gridCol w="2734016"/>
                <a:gridCol w="1509607"/>
                <a:gridCol w="1173100"/>
                <a:gridCol w="1266202"/>
                <a:gridCol w="2299648"/>
                <a:gridCol w="2057578"/>
              </a:tblGrid>
              <a:tr h="737799">
                <a:tc>
                  <a:txBody>
                    <a:bodyPr/>
                    <a:lstStyle/>
                    <a:p>
                      <a:r>
                        <a:rPr lang="en-IN" dirty="0" err="1"/>
                        <a:t>Sr</a:t>
                      </a:r>
                      <a:r>
                        <a:rPr lang="en-IN" baseline="0" dirty="0"/>
                        <a:t> no.</a:t>
                      </a:r>
                      <a:endParaRPr lang="en-IN" dirty="0"/>
                    </a:p>
                  </a:txBody>
                  <a:tcPr/>
                </a:tc>
                <a:tc>
                  <a:txBody>
                    <a:bodyPr/>
                    <a:lstStyle/>
                    <a:p>
                      <a:pPr algn="ctr"/>
                      <a:r>
                        <a:rPr lang="en-IN" dirty="0"/>
                        <a:t>Title</a:t>
                      </a:r>
                      <a:endParaRPr lang="en-IN" dirty="0"/>
                    </a:p>
                  </a:txBody>
                  <a:tcPr/>
                </a:tc>
                <a:tc>
                  <a:txBody>
                    <a:bodyPr/>
                    <a:lstStyle/>
                    <a:p>
                      <a:pPr algn="ctr"/>
                      <a:r>
                        <a:rPr lang="en-IN" dirty="0"/>
                        <a:t>Publication</a:t>
                      </a:r>
                      <a:endParaRPr lang="en-IN" dirty="0"/>
                    </a:p>
                  </a:txBody>
                  <a:tcPr/>
                </a:tc>
                <a:tc>
                  <a:txBody>
                    <a:bodyPr/>
                    <a:lstStyle/>
                    <a:p>
                      <a:pPr algn="ctr"/>
                      <a:r>
                        <a:rPr lang="en-IN" dirty="0"/>
                        <a:t>Year</a:t>
                      </a:r>
                      <a:endParaRPr lang="en-IN" dirty="0"/>
                    </a:p>
                  </a:txBody>
                  <a:tcPr/>
                </a:tc>
                <a:tc>
                  <a:txBody>
                    <a:bodyPr/>
                    <a:lstStyle/>
                    <a:p>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552038">
                <a:tc>
                  <a:txBody>
                    <a:bodyPr/>
                    <a:lstStyle/>
                    <a:p>
                      <a:r>
                        <a:rPr lang="en-IN" dirty="0"/>
                        <a:t>5</a:t>
                      </a:r>
                      <a:endParaRPr lang="en-IN" dirty="0"/>
                    </a:p>
                  </a:txBody>
                  <a:tcPr/>
                </a:tc>
                <a:tc>
                  <a:txBody>
                    <a:bodyPr/>
                    <a:lstStyle/>
                    <a:p>
                      <a:r>
                        <a:rPr lang="en-IN" dirty="0"/>
                        <a:t>Virtual Nursing Assistant</a:t>
                      </a:r>
                      <a:endParaRPr lang="en-IN" dirty="0"/>
                    </a:p>
                  </a:txBody>
                  <a:tcPr/>
                </a:tc>
                <a:tc>
                  <a:txBody>
                    <a:bodyPr/>
                    <a:lstStyle/>
                    <a:p>
                      <a:r>
                        <a:rPr lang="en-IN" dirty="0"/>
                        <a:t>GIS Science</a:t>
                      </a:r>
                      <a:endParaRPr lang="en-IN" dirty="0"/>
                    </a:p>
                    <a:p>
                      <a:r>
                        <a:rPr lang="en-US" dirty="0"/>
                        <a:t>Journal</a:t>
                      </a:r>
                      <a:endParaRPr lang="en-IN" dirty="0"/>
                    </a:p>
                  </a:txBody>
                  <a:tcPr/>
                </a:tc>
                <a:tc>
                  <a:txBody>
                    <a:bodyPr/>
                    <a:lstStyle/>
                    <a:p>
                      <a:r>
                        <a:rPr lang="en-IN" dirty="0"/>
                        <a:t>2021</a:t>
                      </a:r>
                      <a:endParaRPr lang="en-IN" dirty="0"/>
                    </a:p>
                  </a:txBody>
                  <a:tcPr/>
                </a:tc>
                <a:tc>
                  <a:txBody>
                    <a:bodyPr/>
                    <a:lstStyle/>
                    <a:p>
                      <a:r>
                        <a:rPr lang="en-IN" dirty="0"/>
                        <a:t>NLP deep learning</a:t>
                      </a:r>
                      <a:endParaRPr lang="en-IN" dirty="0"/>
                    </a:p>
                  </a:txBody>
                  <a:tcPr/>
                </a:tc>
                <a:tc>
                  <a:txBody>
                    <a:bodyPr/>
                    <a:lstStyle/>
                    <a:p>
                      <a:r>
                        <a:rPr lang="en-IN" dirty="0"/>
                        <a:t>Monitoring system for remote patients.</a:t>
                      </a:r>
                      <a:endParaRPr lang="en-IN" dirty="0"/>
                    </a:p>
                  </a:txBody>
                  <a:tcPr/>
                </a:tc>
                <a:tc>
                  <a:txBody>
                    <a:bodyPr/>
                    <a:lstStyle/>
                    <a:p>
                      <a:r>
                        <a:rPr lang="en-US" dirty="0"/>
                        <a:t>More process are required to implement the system time consuming</a:t>
                      </a:r>
                      <a:endParaRPr lang="en-IN" dirty="0"/>
                    </a:p>
                  </a:txBody>
                  <a:tcPr/>
                </a:tc>
              </a:tr>
              <a:tr h="2134052">
                <a:tc>
                  <a:txBody>
                    <a:bodyPr/>
                    <a:lstStyle/>
                    <a:p>
                      <a:r>
                        <a:rPr lang="en-IN" dirty="0"/>
                        <a:t>6</a:t>
                      </a:r>
                      <a:endParaRPr lang="en-IN" dirty="0"/>
                    </a:p>
                  </a:txBody>
                  <a:tcPr/>
                </a:tc>
                <a:tc>
                  <a:txBody>
                    <a:bodyPr/>
                    <a:lstStyle/>
                    <a:p>
                      <a:r>
                        <a:rPr lang="en-US" dirty="0"/>
                        <a:t>Automated machine learning Review of the state-of-the-art and opportunities for healthcare</a:t>
                      </a:r>
                      <a:endParaRPr lang="en-IN" dirty="0"/>
                    </a:p>
                  </a:txBody>
                  <a:tcPr/>
                </a:tc>
                <a:tc>
                  <a:txBody>
                    <a:bodyPr/>
                    <a:lstStyle/>
                    <a:p>
                      <a:r>
                        <a:rPr lang="en-IN" dirty="0"/>
                        <a:t>Elsevier</a:t>
                      </a:r>
                      <a:endParaRPr lang="en-IN" dirty="0"/>
                    </a:p>
                  </a:txBody>
                  <a:tcPr/>
                </a:tc>
                <a:tc>
                  <a:txBody>
                    <a:bodyPr/>
                    <a:lstStyle/>
                    <a:p>
                      <a:r>
                        <a:rPr lang="en-IN" dirty="0"/>
                        <a:t>2020</a:t>
                      </a:r>
                      <a:endParaRPr lang="en-IN" dirty="0"/>
                    </a:p>
                  </a:txBody>
                  <a:tcPr/>
                </a:tc>
                <a:tc>
                  <a:txBody>
                    <a:bodyPr/>
                    <a:lstStyle/>
                    <a:p>
                      <a:r>
                        <a:rPr lang="en-IN" dirty="0" err="1"/>
                        <a:t>AutoML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err="1"/>
                        <a:t>Automl</a:t>
                      </a:r>
                      <a:r>
                        <a:rPr lang="en-US" dirty="0"/>
                        <a:t> optimizes the techniques of healthcare through different industries. </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Difficult to deploy the </a:t>
                      </a:r>
                      <a:r>
                        <a:rPr lang="en-US" dirty="0" err="1"/>
                        <a:t>Automl</a:t>
                      </a:r>
                      <a:r>
                        <a:rPr lang="en-US" dirty="0"/>
                        <a:t> due to diverse datasets. Lack of transparency.</a:t>
                      </a:r>
                      <a:endParaRPr lang="en-IN" dirty="0"/>
                    </a:p>
                    <a:p>
                      <a:endParaRPr lang="en-IN" dirty="0"/>
                    </a:p>
                  </a:txBody>
                  <a:tcPr/>
                </a:tc>
              </a:tr>
              <a:tr h="1552038">
                <a:tc>
                  <a:txBody>
                    <a:bodyPr/>
                    <a:lstStyle/>
                    <a:p>
                      <a:r>
                        <a:rPr lang="en-IN" dirty="0"/>
                        <a:t>7</a:t>
                      </a:r>
                      <a:endParaRPr lang="en-IN" dirty="0"/>
                    </a:p>
                  </a:txBody>
                  <a:tcPr/>
                </a:tc>
                <a:tc>
                  <a:txBody>
                    <a:bodyPr/>
                    <a:lstStyle/>
                    <a:p>
                      <a:r>
                        <a:rPr lang="en-US" dirty="0"/>
                        <a:t>AI Chatbot Design during an Epidemic like the Novel Coronavirus</a:t>
                      </a:r>
                      <a:endParaRPr lang="en-IN" dirty="0"/>
                    </a:p>
                  </a:txBody>
                  <a:tcPr/>
                </a:tc>
                <a:tc>
                  <a:txBody>
                    <a:bodyPr/>
                    <a:lstStyle/>
                    <a:p>
                      <a:r>
                        <a:rPr lang="en-IN" dirty="0"/>
                        <a:t>MDPI</a:t>
                      </a:r>
                      <a:endParaRPr lang="en-IN" dirty="0"/>
                    </a:p>
                  </a:txBody>
                  <a:tcPr/>
                </a:tc>
                <a:tc>
                  <a:txBody>
                    <a:bodyPr/>
                    <a:lstStyle/>
                    <a:p>
                      <a:r>
                        <a:rPr lang="en-IN" dirty="0"/>
                        <a:t>2020</a:t>
                      </a:r>
                      <a:endParaRPr lang="en-IN" dirty="0"/>
                    </a:p>
                  </a:txBody>
                  <a:tcPr/>
                </a:tc>
                <a:tc>
                  <a:txBody>
                    <a:bodyPr/>
                    <a:lstStyle/>
                    <a:p>
                      <a:r>
                        <a:rPr lang="en-IN" dirty="0"/>
                        <a:t>AIML Pattern</a:t>
                      </a:r>
                      <a:r>
                        <a:rPr lang="en-IN" baseline="0" dirty="0"/>
                        <a:t> matching</a:t>
                      </a:r>
                      <a:endParaRPr lang="en-IN" dirty="0"/>
                    </a:p>
                  </a:txBody>
                  <a:tcPr/>
                </a:tc>
                <a:tc>
                  <a:txBody>
                    <a:bodyPr/>
                    <a:lstStyle/>
                    <a:p>
                      <a:r>
                        <a:rPr lang="en-US" dirty="0"/>
                        <a:t>Can be optimizes for new health problem through classification.</a:t>
                      </a:r>
                      <a:endParaRPr lang="en-IN" dirty="0"/>
                    </a:p>
                  </a:txBody>
                  <a:tcPr/>
                </a:tc>
                <a:tc>
                  <a:txBody>
                    <a:bodyPr/>
                    <a:lstStyle/>
                    <a:p>
                      <a:r>
                        <a:rPr lang="en-US" dirty="0"/>
                        <a:t>NLP has diagnostic issues in case of changing behavior.</a:t>
                      </a:r>
                      <a:endParaRPr lang="en-IN"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95564" y="556181"/>
          <a:ext cx="11296074" cy="6138019"/>
        </p:xfrm>
        <a:graphic>
          <a:graphicData uri="http://schemas.openxmlformats.org/drawingml/2006/table">
            <a:tbl>
              <a:tblPr firstRow="1" bandRow="1">
                <a:tableStyleId>{00A15C55-8517-42AA-B614-E9B94910E393}</a:tableStyleId>
              </a:tblPr>
              <a:tblGrid>
                <a:gridCol w="758190"/>
                <a:gridCol w="2469259"/>
                <a:gridCol w="1446151"/>
                <a:gridCol w="979055"/>
                <a:gridCol w="1385454"/>
                <a:gridCol w="1930400"/>
                <a:gridCol w="2327565"/>
              </a:tblGrid>
              <a:tr h="868978">
                <a:tc>
                  <a:txBody>
                    <a:bodyPr/>
                    <a:lstStyle/>
                    <a:p>
                      <a:r>
                        <a:rPr lang="en-IN" dirty="0" err="1"/>
                        <a:t>Sr</a:t>
                      </a:r>
                      <a:r>
                        <a:rPr lang="en-IN" dirty="0"/>
                        <a:t> no.</a:t>
                      </a:r>
                      <a:endParaRPr lang="en-IN" dirty="0"/>
                    </a:p>
                  </a:txBody>
                  <a:tcPr/>
                </a:tc>
                <a:tc>
                  <a:txBody>
                    <a:bodyPr/>
                    <a:lstStyle/>
                    <a:p>
                      <a:pPr algn="ctr"/>
                      <a:r>
                        <a:rPr lang="en-IN" dirty="0"/>
                        <a:t>Title</a:t>
                      </a:r>
                      <a:endParaRPr lang="en-IN" dirty="0"/>
                    </a:p>
                  </a:txBody>
                  <a:tcPr/>
                </a:tc>
                <a:tc>
                  <a:txBody>
                    <a:bodyPr/>
                    <a:lstStyle/>
                    <a:p>
                      <a:r>
                        <a:rPr lang="en-IN" dirty="0"/>
                        <a:t>Publication</a:t>
                      </a:r>
                      <a:endParaRPr lang="en-IN" dirty="0"/>
                    </a:p>
                  </a:txBody>
                  <a:tcPr/>
                </a:tc>
                <a:tc>
                  <a:txBody>
                    <a:bodyPr/>
                    <a:lstStyle/>
                    <a:p>
                      <a:r>
                        <a:rPr lang="en-IN" dirty="0"/>
                        <a:t>Year</a:t>
                      </a:r>
                      <a:endParaRPr lang="en-IN" dirty="0"/>
                    </a:p>
                  </a:txBody>
                  <a:tcPr/>
                </a:tc>
                <a:tc>
                  <a:txBody>
                    <a:bodyPr/>
                    <a:lstStyle/>
                    <a:p>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520001">
                <a:tc>
                  <a:txBody>
                    <a:bodyPr/>
                    <a:lstStyle/>
                    <a:p>
                      <a:r>
                        <a:rPr lang="en-IN" dirty="0"/>
                        <a:t>8</a:t>
                      </a:r>
                      <a:endParaRPr lang="en-IN" dirty="0"/>
                    </a:p>
                  </a:txBody>
                  <a:tcPr/>
                </a:tc>
                <a:tc>
                  <a:txBody>
                    <a:bodyPr/>
                    <a:lstStyle/>
                    <a:p>
                      <a:r>
                        <a:rPr lang="en-US" dirty="0"/>
                        <a:t>Chatbot for healthcare system using Artificial Intelligence</a:t>
                      </a:r>
                      <a:endParaRPr lang="en-IN" dirty="0"/>
                    </a:p>
                  </a:txBody>
                  <a:tcPr/>
                </a:tc>
                <a:tc>
                  <a:txBody>
                    <a:bodyPr/>
                    <a:lstStyle/>
                    <a:p>
                      <a:r>
                        <a:rPr lang="en-IN" dirty="0"/>
                        <a:t>IJARIIT</a:t>
                      </a:r>
                      <a:endParaRPr lang="en-IN" dirty="0"/>
                    </a:p>
                  </a:txBody>
                  <a:tcPr/>
                </a:tc>
                <a:tc>
                  <a:txBody>
                    <a:bodyPr/>
                    <a:lstStyle/>
                    <a:p>
                      <a:r>
                        <a:rPr lang="en-IN" dirty="0"/>
                        <a:t>2019</a:t>
                      </a:r>
                      <a:endParaRPr lang="en-IN" dirty="0"/>
                    </a:p>
                  </a:txBody>
                  <a:tcPr/>
                </a:tc>
                <a:tc>
                  <a:txBody>
                    <a:bodyPr/>
                    <a:lstStyle/>
                    <a:p>
                      <a:r>
                        <a:rPr lang="en-IN" dirty="0"/>
                        <a:t>N-gram Term Frequency</a:t>
                      </a:r>
                      <a:endParaRPr lang="en-IN" dirty="0"/>
                    </a:p>
                  </a:txBody>
                  <a:tcPr/>
                </a:tc>
                <a:tc>
                  <a:txBody>
                    <a:bodyPr/>
                    <a:lstStyle/>
                    <a:p>
                      <a:r>
                        <a:rPr lang="en-US" sz="1800" kern="1200" dirty="0">
                          <a:solidFill>
                            <a:schemeClr val="dk1"/>
                          </a:solidFill>
                          <a:effectLst/>
                          <a:latin typeface="+mn-lt"/>
                          <a:ea typeface="+mn-ea"/>
                          <a:cs typeface="+mn-cs"/>
                        </a:rPr>
                        <a:t>Uses different techniques to minimize the errors.</a:t>
                      </a:r>
                      <a:endParaRPr lang="en-IN" dirty="0"/>
                    </a:p>
                  </a:txBody>
                  <a:tcPr/>
                </a:tc>
                <a:tc>
                  <a:txBody>
                    <a:bodyPr/>
                    <a:lstStyle/>
                    <a:p>
                      <a:r>
                        <a:rPr lang="en-US" dirty="0"/>
                        <a:t>Calculating the weight of TF is time consuming for bigger datasets. </a:t>
                      </a:r>
                      <a:endParaRPr lang="en-IN" dirty="0"/>
                    </a:p>
                  </a:txBody>
                  <a:tcPr/>
                </a:tc>
              </a:tr>
              <a:tr h="1520001">
                <a:tc>
                  <a:txBody>
                    <a:bodyPr/>
                    <a:lstStyle/>
                    <a:p>
                      <a:r>
                        <a:rPr lang="en-IN" dirty="0"/>
                        <a:t>9</a:t>
                      </a:r>
                      <a:endParaRPr lang="en-IN" dirty="0"/>
                    </a:p>
                  </a:txBody>
                  <a:tcPr/>
                </a:tc>
                <a:tc>
                  <a:txBody>
                    <a:bodyPr/>
                    <a:lstStyle/>
                    <a:p>
                      <a:r>
                        <a:rPr lang="en-IN" dirty="0"/>
                        <a:t>A Medical </a:t>
                      </a:r>
                      <a:r>
                        <a:rPr lang="en-IN" dirty="0" err="1"/>
                        <a:t>ChatBot</a:t>
                      </a:r>
                      <a:endParaRPr lang="en-IN" dirty="0"/>
                    </a:p>
                  </a:txBody>
                  <a:tcPr/>
                </a:tc>
                <a:tc>
                  <a:txBody>
                    <a:bodyPr/>
                    <a:lstStyle/>
                    <a:p>
                      <a:r>
                        <a:rPr lang="en-IN" dirty="0"/>
                        <a:t>IJCTT</a:t>
                      </a:r>
                      <a:endParaRPr lang="en-IN" dirty="0"/>
                    </a:p>
                  </a:txBody>
                  <a:tcPr/>
                </a:tc>
                <a:tc>
                  <a:txBody>
                    <a:bodyPr/>
                    <a:lstStyle/>
                    <a:p>
                      <a:r>
                        <a:rPr lang="en-IN" dirty="0"/>
                        <a:t>2018</a:t>
                      </a:r>
                      <a:endParaRPr lang="en-IN" dirty="0"/>
                    </a:p>
                  </a:txBody>
                  <a:tcPr/>
                </a:tc>
                <a:tc>
                  <a:txBody>
                    <a:bodyPr/>
                    <a:lstStyle/>
                    <a:p>
                      <a:r>
                        <a:rPr lang="en-IN" dirty="0"/>
                        <a:t>NLP support vector algorithm</a:t>
                      </a:r>
                      <a:endParaRPr lang="en-IN" dirty="0"/>
                    </a:p>
                  </a:txBody>
                  <a:tcPr/>
                </a:tc>
                <a:tc>
                  <a:txBody>
                    <a:bodyPr/>
                    <a:lstStyle/>
                    <a:p>
                      <a:r>
                        <a:rPr lang="en-US" dirty="0"/>
                        <a:t>Better performance due to large datasets and has a voice output system.</a:t>
                      </a:r>
                      <a:endParaRPr lang="en-IN" dirty="0"/>
                    </a:p>
                  </a:txBody>
                  <a:tcPr/>
                </a:tc>
                <a:tc>
                  <a:txBody>
                    <a:bodyPr/>
                    <a:lstStyle/>
                    <a:p>
                      <a:r>
                        <a:rPr lang="en-US" dirty="0"/>
                        <a:t>The accuracy of the system is not similar through different algorithm. </a:t>
                      </a:r>
                      <a:endParaRPr lang="en-IN" dirty="0"/>
                    </a:p>
                  </a:txBody>
                  <a:tcPr/>
                </a:tc>
              </a:tr>
              <a:tr h="1520001">
                <a:tc>
                  <a:txBody>
                    <a:bodyPr/>
                    <a:lstStyle/>
                    <a:p>
                      <a:r>
                        <a:rPr lang="en-IN" dirty="0"/>
                        <a:t>10</a:t>
                      </a:r>
                      <a:endParaRPr lang="en-IN" dirty="0"/>
                    </a:p>
                  </a:txBody>
                  <a:tcPr/>
                </a:tc>
                <a:tc>
                  <a:txBody>
                    <a:bodyPr/>
                    <a:lstStyle/>
                    <a:p>
                      <a:r>
                        <a:rPr lang="en-US" sz="1800" kern="1200" dirty="0">
                          <a:solidFill>
                            <a:schemeClr val="dk1"/>
                          </a:solidFill>
                          <a:effectLst/>
                          <a:latin typeface="+mn-lt"/>
                          <a:ea typeface="+mn-ea"/>
                          <a:cs typeface="+mn-cs"/>
                        </a:rPr>
                        <a:t>Conversational Artificial Intelligence Powered Chatbot for Delivering Tele-Health after COVID-19</a:t>
                      </a:r>
                      <a:endParaRPr lang="en-IN" dirty="0"/>
                    </a:p>
                  </a:txBody>
                  <a:tcPr/>
                </a:tc>
                <a:tc>
                  <a:txBody>
                    <a:bodyPr/>
                    <a:lstStyle/>
                    <a:p>
                      <a:r>
                        <a:rPr lang="en-IN"/>
                        <a:t>ICCES</a:t>
                      </a:r>
                      <a:endParaRPr lang="en-IN" dirty="0"/>
                    </a:p>
                  </a:txBody>
                  <a:tcPr/>
                </a:tc>
                <a:tc>
                  <a:txBody>
                    <a:bodyPr/>
                    <a:lstStyle/>
                    <a:p>
                      <a:r>
                        <a:rPr lang="en-IN" dirty="0"/>
                        <a:t>2020</a:t>
                      </a:r>
                      <a:endParaRPr lang="en-IN" dirty="0"/>
                    </a:p>
                  </a:txBody>
                  <a:tcPr/>
                </a:tc>
                <a:tc>
                  <a:txBody>
                    <a:bodyPr/>
                    <a:lstStyle/>
                    <a:p>
                      <a:r>
                        <a:rPr lang="en-IN" dirty="0"/>
                        <a:t>NLP</a:t>
                      </a:r>
                      <a:endParaRPr lang="en-IN" dirty="0"/>
                    </a:p>
                  </a:txBody>
                  <a:tcPr/>
                </a:tc>
                <a:tc>
                  <a:txBody>
                    <a:bodyPr/>
                    <a:lstStyle/>
                    <a:p>
                      <a:r>
                        <a:rPr lang="en-US" sz="1800" kern="1200" dirty="0">
                          <a:solidFill>
                            <a:schemeClr val="dk1"/>
                          </a:solidFill>
                          <a:effectLst/>
                          <a:latin typeface="+mn-lt"/>
                          <a:ea typeface="+mn-ea"/>
                          <a:cs typeface="+mn-cs"/>
                        </a:rPr>
                        <a:t>Addition</a:t>
                      </a:r>
                      <a:r>
                        <a:rPr lang="en-US" sz="1800" kern="1200" baseline="0" dirty="0">
                          <a:solidFill>
                            <a:schemeClr val="dk1"/>
                          </a:solidFill>
                          <a:effectLst/>
                          <a:latin typeface="+mn-lt"/>
                          <a:ea typeface="+mn-ea"/>
                          <a:cs typeface="+mn-cs"/>
                        </a:rPr>
                        <a:t> of new Infections g</a:t>
                      </a:r>
                      <a:r>
                        <a:rPr lang="en-US" sz="1800" kern="1200" dirty="0">
                          <a:solidFill>
                            <a:schemeClr val="dk1"/>
                          </a:solidFill>
                          <a:effectLst/>
                          <a:latin typeface="+mn-lt"/>
                          <a:ea typeface="+mn-ea"/>
                          <a:cs typeface="+mn-cs"/>
                        </a:rPr>
                        <a:t>ood for situation like lockdowns due to Google cloud platform.</a:t>
                      </a:r>
                      <a:endParaRPr lang="en-IN" dirty="0"/>
                    </a:p>
                  </a:txBody>
                  <a:tcPr/>
                </a:tc>
                <a:tc>
                  <a:txBody>
                    <a:bodyPr/>
                    <a:lstStyle/>
                    <a:p>
                      <a:r>
                        <a:rPr lang="en-US" dirty="0"/>
                        <a:t>GCP require to update the dataset which has to be done mainly.</a:t>
                      </a:r>
                      <a:endParaRPr lang="en-IN"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p:nvPr/>
        </p:nvGraphicFramePr>
        <p:xfrm>
          <a:off x="301658" y="518475"/>
          <a:ext cx="11289981" cy="6222129"/>
        </p:xfrm>
        <a:graphic>
          <a:graphicData uri="http://schemas.openxmlformats.org/drawingml/2006/table">
            <a:tbl>
              <a:tblPr firstRow="1" bandRow="1">
                <a:tableStyleId>{00A15C55-8517-42AA-B614-E9B94910E393}</a:tableStyleId>
              </a:tblPr>
              <a:tblGrid>
                <a:gridCol w="744717"/>
                <a:gridCol w="2480991"/>
                <a:gridCol w="1445371"/>
                <a:gridCol w="978527"/>
                <a:gridCol w="1384707"/>
                <a:gridCol w="1929359"/>
                <a:gridCol w="2326309"/>
              </a:tblGrid>
              <a:tr h="875013">
                <a:tc>
                  <a:txBody>
                    <a:bodyPr/>
                    <a:lstStyle/>
                    <a:p>
                      <a:r>
                        <a:rPr lang="en-IN" dirty="0" err="1"/>
                        <a:t>Sr</a:t>
                      </a:r>
                      <a:r>
                        <a:rPr lang="en-IN" dirty="0"/>
                        <a:t> no.</a:t>
                      </a:r>
                      <a:endParaRPr lang="en-IN" dirty="0"/>
                    </a:p>
                  </a:txBody>
                  <a:tcPr/>
                </a:tc>
                <a:tc>
                  <a:txBody>
                    <a:bodyPr/>
                    <a:lstStyle/>
                    <a:p>
                      <a:pPr algn="ctr"/>
                      <a:r>
                        <a:rPr lang="en-IN" dirty="0"/>
                        <a:t>Title</a:t>
                      </a:r>
                      <a:endParaRPr lang="en-IN" dirty="0"/>
                    </a:p>
                  </a:txBody>
                  <a:tcPr/>
                </a:tc>
                <a:tc>
                  <a:txBody>
                    <a:bodyPr/>
                    <a:lstStyle/>
                    <a:p>
                      <a:r>
                        <a:rPr lang="en-IN" dirty="0"/>
                        <a:t>Publication</a:t>
                      </a:r>
                      <a:endParaRPr lang="en-IN" dirty="0"/>
                    </a:p>
                  </a:txBody>
                  <a:tcPr/>
                </a:tc>
                <a:tc>
                  <a:txBody>
                    <a:bodyPr/>
                    <a:lstStyle/>
                    <a:p>
                      <a:r>
                        <a:rPr lang="en-IN" dirty="0"/>
                        <a:t>Year</a:t>
                      </a:r>
                      <a:endParaRPr lang="en-IN" dirty="0"/>
                    </a:p>
                  </a:txBody>
                  <a:tcPr/>
                </a:tc>
                <a:tc>
                  <a:txBody>
                    <a:bodyPr/>
                    <a:lstStyle/>
                    <a:p>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530558">
                <a:tc>
                  <a:txBody>
                    <a:bodyPr/>
                    <a:lstStyle/>
                    <a:p>
                      <a:r>
                        <a:rPr lang="en-IN" dirty="0"/>
                        <a:t>11</a:t>
                      </a:r>
                      <a:endParaRPr lang="en-IN" dirty="0"/>
                    </a:p>
                  </a:txBody>
                  <a:tcPr/>
                </a:tc>
                <a:tc>
                  <a:txBody>
                    <a:bodyPr/>
                    <a:lstStyle/>
                    <a:p>
                      <a:r>
                        <a:rPr lang="en-IN" dirty="0"/>
                        <a:t>A Smart Chatbot Architecture based NLP and Machine Learning for health care Assistance</a:t>
                      </a:r>
                      <a:endParaRPr lang="en-IN" dirty="0"/>
                    </a:p>
                  </a:txBody>
                  <a:tcPr/>
                </a:tc>
                <a:tc>
                  <a:txBody>
                    <a:bodyPr/>
                    <a:lstStyle/>
                    <a:p>
                      <a:r>
                        <a:rPr lang="en-IN" dirty="0"/>
                        <a:t>RG(Research Gate)</a:t>
                      </a:r>
                      <a:endParaRPr lang="en-IN" dirty="0"/>
                    </a:p>
                  </a:txBody>
                  <a:tcPr/>
                </a:tc>
                <a:tc>
                  <a:txBody>
                    <a:bodyPr/>
                    <a:lstStyle/>
                    <a:p>
                      <a:r>
                        <a:rPr lang="en-IN" dirty="0"/>
                        <a:t>2020</a:t>
                      </a:r>
                      <a:endParaRPr lang="en-IN" dirty="0"/>
                    </a:p>
                  </a:txBody>
                  <a:tcPr/>
                </a:tc>
                <a:tc>
                  <a:txBody>
                    <a:bodyPr/>
                    <a:lstStyle/>
                    <a:p>
                      <a:r>
                        <a:rPr lang="en-IN" dirty="0"/>
                        <a:t>NLP</a:t>
                      </a:r>
                      <a:endParaRPr lang="en-IN" dirty="0"/>
                    </a:p>
                  </a:txBody>
                  <a:tcPr/>
                </a:tc>
                <a:tc>
                  <a:txBody>
                    <a:bodyPr/>
                    <a:lstStyle/>
                    <a:p>
                      <a:r>
                        <a:rPr lang="en-US" dirty="0"/>
                        <a:t>AI can be used in healthcare as an assistant.</a:t>
                      </a:r>
                      <a:endParaRPr lang="en-IN" dirty="0"/>
                    </a:p>
                  </a:txBody>
                  <a:tcPr/>
                </a:tc>
                <a:tc>
                  <a:txBody>
                    <a:bodyPr/>
                    <a:lstStyle/>
                    <a:p>
                      <a:r>
                        <a:rPr lang="en-US" dirty="0"/>
                        <a:t> Grammar mistakes cannot be recognized.</a:t>
                      </a:r>
                      <a:endParaRPr lang="en-IN" dirty="0"/>
                    </a:p>
                  </a:txBody>
                  <a:tcPr/>
                </a:tc>
              </a:tr>
              <a:tr h="1530558">
                <a:tc>
                  <a:txBody>
                    <a:bodyPr/>
                    <a:lstStyle/>
                    <a:p>
                      <a:r>
                        <a:rPr lang="en-IN" dirty="0"/>
                        <a:t>12</a:t>
                      </a:r>
                      <a:endParaRPr lang="en-IN" dirty="0"/>
                    </a:p>
                  </a:txBody>
                  <a:tcPr/>
                </a:tc>
                <a:tc>
                  <a:txBody>
                    <a:bodyPr/>
                    <a:lstStyle/>
                    <a:p>
                      <a:r>
                        <a:rPr lang="en-IN" dirty="0"/>
                        <a:t>Use AI and ML to identify spreading infectious diseases</a:t>
                      </a:r>
                      <a:endParaRPr lang="en-IN" dirty="0"/>
                    </a:p>
                  </a:txBody>
                  <a:tcPr/>
                </a:tc>
                <a:tc>
                  <a:txBody>
                    <a:bodyPr/>
                    <a:lstStyle/>
                    <a:p>
                      <a:r>
                        <a:rPr lang="en-IN" dirty="0"/>
                        <a:t>IJCRT</a:t>
                      </a:r>
                      <a:endParaRPr lang="en-IN" dirty="0"/>
                    </a:p>
                  </a:txBody>
                  <a:tcPr/>
                </a:tc>
                <a:tc>
                  <a:txBody>
                    <a:bodyPr/>
                    <a:lstStyle/>
                    <a:p>
                      <a:r>
                        <a:rPr lang="en-IN" dirty="0"/>
                        <a:t>2018</a:t>
                      </a:r>
                      <a:endParaRPr lang="en-IN" dirty="0"/>
                    </a:p>
                  </a:txBody>
                  <a:tcPr/>
                </a:tc>
                <a:tc>
                  <a:txBody>
                    <a:bodyPr/>
                    <a:lstStyle/>
                    <a:p>
                      <a:r>
                        <a:rPr lang="en-IN" dirty="0"/>
                        <a:t>AI and ML</a:t>
                      </a:r>
                      <a:endParaRPr lang="en-IN" dirty="0"/>
                    </a:p>
                  </a:txBody>
                  <a:tcPr/>
                </a:tc>
                <a:tc>
                  <a:txBody>
                    <a:bodyPr/>
                    <a:lstStyle/>
                    <a:p>
                      <a:r>
                        <a:rPr lang="en-US" dirty="0"/>
                        <a:t>AI and Modelling for better decision making.</a:t>
                      </a:r>
                      <a:endParaRPr lang="en-IN" dirty="0"/>
                    </a:p>
                  </a:txBody>
                  <a:tcPr/>
                </a:tc>
                <a:tc>
                  <a:txBody>
                    <a:bodyPr/>
                    <a:lstStyle/>
                    <a:p>
                      <a:r>
                        <a:rPr lang="en-US" sz="1800" b="0" i="0" kern="1200" dirty="0">
                          <a:solidFill>
                            <a:schemeClr val="dk1"/>
                          </a:solidFill>
                          <a:effectLst/>
                          <a:latin typeface="+mn-lt"/>
                          <a:ea typeface="+mn-ea"/>
                          <a:cs typeface="+mn-cs"/>
                        </a:rPr>
                        <a:t>Needs Human Surveillance. Although AI has come a long way in the medical world, human surveillance is still essential.</a:t>
                      </a:r>
                      <a:endParaRPr lang="en-IN" dirty="0"/>
                    </a:p>
                  </a:txBody>
                  <a:tcPr/>
                </a:tc>
              </a:tr>
              <a:tr h="1530558">
                <a:tc>
                  <a:txBody>
                    <a:bodyPr/>
                    <a:lstStyle/>
                    <a:p>
                      <a:r>
                        <a:rPr lang="en-IN" dirty="0"/>
                        <a:t>13</a:t>
                      </a:r>
                      <a:endParaRPr lang="en-IN" dirty="0"/>
                    </a:p>
                  </a:txBody>
                  <a:tcPr/>
                </a:tc>
                <a:tc>
                  <a:txBody>
                    <a:bodyPr/>
                    <a:lstStyle/>
                    <a:p>
                      <a:r>
                        <a:rPr lang="en-IN" dirty="0"/>
                        <a:t>Application of AI based Healthcare :</a:t>
                      </a:r>
                      <a:endParaRPr lang="en-IN" dirty="0"/>
                    </a:p>
                    <a:p>
                      <a:r>
                        <a:rPr lang="en-IN" dirty="0"/>
                        <a:t>Opportunities and Challenges</a:t>
                      </a:r>
                      <a:endParaRPr lang="en-IN" dirty="0"/>
                    </a:p>
                  </a:txBody>
                  <a:tcPr/>
                </a:tc>
                <a:tc>
                  <a:txBody>
                    <a:bodyPr/>
                    <a:lstStyle/>
                    <a:p>
                      <a:r>
                        <a:rPr lang="en-IN" dirty="0"/>
                        <a:t>MDPI</a:t>
                      </a:r>
                      <a:endParaRPr lang="en-IN" dirty="0"/>
                    </a:p>
                  </a:txBody>
                  <a:tcPr/>
                </a:tc>
                <a:tc>
                  <a:txBody>
                    <a:bodyPr/>
                    <a:lstStyle/>
                    <a:p>
                      <a:r>
                        <a:rPr lang="en-IN" dirty="0"/>
                        <a:t>2021</a:t>
                      </a:r>
                      <a:endParaRPr lang="en-IN" dirty="0"/>
                    </a:p>
                  </a:txBody>
                  <a:tcPr/>
                </a:tc>
                <a:tc>
                  <a:txBody>
                    <a:bodyPr/>
                    <a:lstStyle/>
                    <a:p>
                      <a:r>
                        <a:rPr lang="en-IN" dirty="0"/>
                        <a:t>NLP</a:t>
                      </a:r>
                      <a:endParaRPr lang="en-IN" dirty="0"/>
                    </a:p>
                  </a:txBody>
                  <a:tcPr/>
                </a:tc>
                <a:tc>
                  <a:txBody>
                    <a:bodyPr/>
                    <a:lstStyle/>
                    <a:p>
                      <a:r>
                        <a:rPr lang="en-IN" dirty="0"/>
                        <a:t>IMPROVE DETECTION AND TREATMENT</a:t>
                      </a:r>
                      <a:endParaRPr lang="en-IN" dirty="0"/>
                    </a:p>
                  </a:txBody>
                  <a:tcPr/>
                </a:tc>
                <a:tc>
                  <a:txBody>
                    <a:bodyPr/>
                    <a:lstStyle/>
                    <a:p>
                      <a:r>
                        <a:rPr lang="en-IN" dirty="0"/>
                        <a:t>LIMIT OUR UNDERSTANDING OF  FULL POTENTIAL OF FUTURE</a:t>
                      </a:r>
                      <a:endParaRPr lang="en-IN"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normAutofit/>
          </a:bodyPr>
          <a:lstStyle/>
          <a:p>
            <a:r>
              <a:rPr lang="en-IN" dirty="0"/>
              <a:t>With the help of Artificial intelligence we can create program or application which can have human intelligence and thinking and also better in some cases. </a:t>
            </a:r>
            <a:endParaRPr lang="en-IN" dirty="0"/>
          </a:p>
          <a:p>
            <a:r>
              <a:rPr lang="en-IN" dirty="0"/>
              <a:t>It is based on how any device observes its environment and takes actions based on the observed data to achieve the result successfully</a:t>
            </a:r>
            <a:endParaRPr lang="en-IN" dirty="0"/>
          </a:p>
          <a:p>
            <a:r>
              <a:rPr lang="en-IN" dirty="0"/>
              <a:t>A virtual assistant can conduct conversation with textual and auditory method. Example Google assistant, Alexa, IBM Watson, etc.</a:t>
            </a:r>
            <a:endParaRPr lang="en-IN" dirty="0"/>
          </a:p>
          <a:p>
            <a:r>
              <a:rPr lang="en-IN" dirty="0"/>
              <a:t>Similarly we can integrate these capabilities in the Health issues. To create an intelligent agent which can diagnose the symptoms of the patient.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p:nvPr/>
        </p:nvGraphicFramePr>
        <p:xfrm>
          <a:off x="301658" y="518475"/>
          <a:ext cx="11127752" cy="6154420"/>
        </p:xfrm>
        <a:graphic>
          <a:graphicData uri="http://schemas.openxmlformats.org/drawingml/2006/table">
            <a:tbl>
              <a:tblPr firstRow="1" bandRow="1">
                <a:tableStyleId>{00A15C55-8517-42AA-B614-E9B94910E393}</a:tableStyleId>
              </a:tblPr>
              <a:tblGrid>
                <a:gridCol w="757781"/>
                <a:gridCol w="2467927"/>
                <a:gridCol w="1445371"/>
                <a:gridCol w="978527"/>
                <a:gridCol w="1384707"/>
                <a:gridCol w="1929359"/>
                <a:gridCol w="2164080"/>
              </a:tblGrid>
              <a:tr h="875013">
                <a:tc>
                  <a:txBody>
                    <a:bodyPr/>
                    <a:lstStyle/>
                    <a:p>
                      <a:r>
                        <a:rPr lang="en-IN" dirty="0" err="1"/>
                        <a:t>Sr</a:t>
                      </a:r>
                      <a:r>
                        <a:rPr lang="en-IN" dirty="0"/>
                        <a:t> no.</a:t>
                      </a:r>
                      <a:endParaRPr lang="en-IN" dirty="0"/>
                    </a:p>
                  </a:txBody>
                  <a:tcPr/>
                </a:tc>
                <a:tc>
                  <a:txBody>
                    <a:bodyPr/>
                    <a:lstStyle/>
                    <a:p>
                      <a:pPr algn="ctr"/>
                      <a:r>
                        <a:rPr lang="en-IN" dirty="0"/>
                        <a:t>Title</a:t>
                      </a:r>
                      <a:endParaRPr lang="en-IN" dirty="0"/>
                    </a:p>
                  </a:txBody>
                  <a:tcPr/>
                </a:tc>
                <a:tc>
                  <a:txBody>
                    <a:bodyPr/>
                    <a:lstStyle/>
                    <a:p>
                      <a:r>
                        <a:rPr lang="en-IN" dirty="0"/>
                        <a:t>Publication</a:t>
                      </a:r>
                      <a:endParaRPr lang="en-IN" dirty="0"/>
                    </a:p>
                  </a:txBody>
                  <a:tcPr/>
                </a:tc>
                <a:tc>
                  <a:txBody>
                    <a:bodyPr/>
                    <a:lstStyle/>
                    <a:p>
                      <a:r>
                        <a:rPr lang="en-IN" dirty="0"/>
                        <a:t>Year</a:t>
                      </a:r>
                      <a:endParaRPr lang="en-IN" dirty="0"/>
                    </a:p>
                  </a:txBody>
                  <a:tcPr/>
                </a:tc>
                <a:tc>
                  <a:txBody>
                    <a:bodyPr/>
                    <a:lstStyle/>
                    <a:p>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530558">
                <a:tc>
                  <a:txBody>
                    <a:bodyPr/>
                    <a:lstStyle/>
                    <a:p>
                      <a:r>
                        <a:rPr lang="en-IN" dirty="0"/>
                        <a:t>14</a:t>
                      </a:r>
                      <a:endParaRPr lang="en-IN" dirty="0"/>
                    </a:p>
                  </a:txBody>
                  <a:tcPr/>
                </a:tc>
                <a:tc>
                  <a:txBody>
                    <a:bodyPr/>
                    <a:lstStyle/>
                    <a:p>
                      <a:r>
                        <a:rPr lang="en-IN" dirty="0"/>
                        <a:t>CHATBOT KIT: TOOL To Simulate Text based interaction between human and computer</a:t>
                      </a:r>
                      <a:endParaRPr lang="en-IN" dirty="0"/>
                    </a:p>
                  </a:txBody>
                  <a:tcPr/>
                </a:tc>
                <a:tc>
                  <a:txBody>
                    <a:bodyPr/>
                    <a:lstStyle/>
                    <a:p>
                      <a:r>
                        <a:rPr lang="en-IN" dirty="0"/>
                        <a:t>IEEE</a:t>
                      </a:r>
                      <a:endParaRPr lang="en-IN" dirty="0"/>
                    </a:p>
                  </a:txBody>
                  <a:tcPr/>
                </a:tc>
                <a:tc>
                  <a:txBody>
                    <a:bodyPr/>
                    <a:lstStyle/>
                    <a:p>
                      <a:r>
                        <a:rPr lang="en-IN" dirty="0"/>
                        <a:t>2019</a:t>
                      </a:r>
                      <a:endParaRPr lang="en-IN" dirty="0"/>
                    </a:p>
                  </a:txBody>
                  <a:tcPr/>
                </a:tc>
                <a:tc>
                  <a:txBody>
                    <a:bodyPr/>
                    <a:lstStyle/>
                    <a:p>
                      <a:r>
                        <a:rPr lang="en-IN" dirty="0"/>
                        <a:t>NLP</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Uses AIML method to interact and collect keywords info.</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 </a:t>
                      </a:r>
                      <a:r>
                        <a:rPr lang="en-US" sz="1800" kern="1200" dirty="0">
                          <a:solidFill>
                            <a:schemeClr val="dk1"/>
                          </a:solidFill>
                          <a:effectLst/>
                          <a:latin typeface="+mn-lt"/>
                          <a:ea typeface="+mn-ea"/>
                          <a:cs typeface="+mn-cs"/>
                        </a:rPr>
                        <a:t>Lack of trust, security and privacy of data.</a:t>
                      </a:r>
                      <a:endParaRPr lang="en-IN" dirty="0"/>
                    </a:p>
                    <a:p>
                      <a:endParaRPr lang="en-IN" dirty="0"/>
                    </a:p>
                  </a:txBody>
                  <a:tcPr/>
                </a:tc>
              </a:tr>
              <a:tr h="1530558">
                <a:tc>
                  <a:txBody>
                    <a:bodyPr/>
                    <a:lstStyle/>
                    <a:p>
                      <a:r>
                        <a:rPr lang="en-IN" dirty="0"/>
                        <a:t>15</a:t>
                      </a:r>
                      <a:endParaRPr lang="en-IN" dirty="0"/>
                    </a:p>
                  </a:txBody>
                  <a:tcPr/>
                </a:tc>
                <a:tc>
                  <a:txBody>
                    <a:bodyPr/>
                    <a:lstStyle/>
                    <a:p>
                      <a:r>
                        <a:rPr lang="en-IN" dirty="0"/>
                        <a:t>An Overview of Machine Learning in</a:t>
                      </a:r>
                      <a:endParaRPr lang="en-IN" dirty="0"/>
                    </a:p>
                    <a:p>
                      <a:r>
                        <a:rPr lang="en-IN" dirty="0"/>
                        <a:t>Chatbots</a:t>
                      </a:r>
                      <a:endParaRPr lang="en-IN" dirty="0"/>
                    </a:p>
                  </a:txBody>
                  <a:tcPr/>
                </a:tc>
                <a:tc>
                  <a:txBody>
                    <a:bodyPr/>
                    <a:lstStyle/>
                    <a:p>
                      <a:r>
                        <a:rPr lang="en-IN" dirty="0"/>
                        <a:t>IJME</a:t>
                      </a:r>
                      <a:endParaRPr lang="en-IN" dirty="0"/>
                    </a:p>
                  </a:txBody>
                  <a:tcPr/>
                </a:tc>
                <a:tc>
                  <a:txBody>
                    <a:bodyPr/>
                    <a:lstStyle/>
                    <a:p>
                      <a:r>
                        <a:rPr lang="en-IN" dirty="0"/>
                        <a:t>2020</a:t>
                      </a:r>
                      <a:endParaRPr lang="en-IN" dirty="0"/>
                    </a:p>
                  </a:txBody>
                  <a:tcPr/>
                </a:tc>
                <a:tc>
                  <a:txBody>
                    <a:bodyPr/>
                    <a:lstStyle/>
                    <a:p>
                      <a:r>
                        <a:rPr lang="en-IN" dirty="0"/>
                        <a:t>ANN and NLP</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Better performance due to large datasets and has a voice output system.</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NLP has diagnostic issues in case of changing behavior.</a:t>
                      </a:r>
                      <a:endParaRPr lang="en-IN" dirty="0"/>
                    </a:p>
                    <a:p>
                      <a:endParaRPr lang="en-IN" dirty="0"/>
                    </a:p>
                  </a:txBody>
                  <a:tcPr/>
                </a:tc>
              </a:tr>
              <a:tr h="1530558">
                <a:tc>
                  <a:txBody>
                    <a:bodyPr/>
                    <a:lstStyle/>
                    <a:p>
                      <a:r>
                        <a:rPr lang="en-IN" dirty="0"/>
                        <a:t>16</a:t>
                      </a:r>
                      <a:endParaRPr lang="en-IN" dirty="0"/>
                    </a:p>
                  </a:txBody>
                  <a:tcPr/>
                </a:tc>
                <a:tc>
                  <a:txBody>
                    <a:bodyPr/>
                    <a:lstStyle/>
                    <a:p>
                      <a:r>
                        <a:rPr lang="en-US" altLang="en-IN" dirty="0"/>
                        <a:t>Acceptability of artificial intelligence (AI)-led chatbot services in healthcare.</a:t>
                      </a:r>
                      <a:endParaRPr lang="en-US" altLang="en-IN" dirty="0"/>
                    </a:p>
                  </a:txBody>
                  <a:tcPr/>
                </a:tc>
                <a:tc>
                  <a:txBody>
                    <a:bodyPr/>
                    <a:lstStyle/>
                    <a:p>
                      <a:r>
                        <a:rPr lang="en-US" altLang="en-IN" dirty="0"/>
                        <a:t>SAGE</a:t>
                      </a:r>
                      <a:endParaRPr lang="en-US" altLang="en-IN" dirty="0"/>
                    </a:p>
                  </a:txBody>
                  <a:tcPr/>
                </a:tc>
                <a:tc>
                  <a:txBody>
                    <a:bodyPr/>
                    <a:lstStyle/>
                    <a:p>
                      <a:r>
                        <a:rPr lang="en-IN" dirty="0"/>
                        <a:t>201</a:t>
                      </a:r>
                      <a:r>
                        <a:rPr lang="en-US" altLang="en-IN" dirty="0"/>
                        <a:t>9</a:t>
                      </a:r>
                      <a:endParaRPr lang="en-US" altLang="en-IN" dirty="0"/>
                    </a:p>
                  </a:txBody>
                  <a:tcPr/>
                </a:tc>
                <a:tc>
                  <a:txBody>
                    <a:bodyPr/>
                    <a:lstStyle/>
                    <a:p>
                      <a:r>
                        <a:rPr lang="en-US" altLang="en-IN" dirty="0"/>
                        <a:t>study about</a:t>
                      </a:r>
                      <a:endParaRPr lang="en-US" altLang="en-IN" dirty="0"/>
                    </a:p>
                    <a:p>
                      <a:r>
                        <a:rPr lang="en-IN" dirty="0"/>
                        <a:t>NLP</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mn-lt"/>
                          <a:ea typeface="+mn-ea"/>
                          <a:cs typeface="+mn-cs"/>
                        </a:rPr>
                        <a:t>AI can be used in healthcare as an assistant.</a:t>
                      </a:r>
                      <a:endParaRPr lang="en-US" sz="1800" b="0" i="0" kern="1200" dirty="0">
                        <a:solidFill>
                          <a:schemeClr val="dk1"/>
                        </a:solidFill>
                        <a:effectLst/>
                        <a:latin typeface="+mn-lt"/>
                        <a:ea typeface="+mn-ea"/>
                        <a:cs typeface="+mn-cs"/>
                      </a:endParaRPr>
                    </a:p>
                    <a:p>
                      <a:endParaRPr lang="en-IN" dirty="0"/>
                    </a:p>
                  </a:txBody>
                  <a:tcPr/>
                </a:tc>
                <a:tc>
                  <a:txBody>
                    <a:bodyPr/>
                    <a:lstStyle/>
                    <a:p>
                      <a:r>
                        <a:rPr lang="en-US" altLang="en-IN" dirty="0"/>
                        <a:t>Lack of trust,security and privacy of data.</a:t>
                      </a:r>
                      <a:endParaRPr lang="en-US" altLang="en-IN"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p:nvPr/>
        </p:nvGraphicFramePr>
        <p:xfrm>
          <a:off x="301658" y="518475"/>
          <a:ext cx="11289981" cy="6222129"/>
        </p:xfrm>
        <a:graphic>
          <a:graphicData uri="http://schemas.openxmlformats.org/drawingml/2006/table">
            <a:tbl>
              <a:tblPr firstRow="1" bandRow="1">
                <a:tableStyleId>{00A15C55-8517-42AA-B614-E9B94910E393}</a:tableStyleId>
              </a:tblPr>
              <a:tblGrid>
                <a:gridCol w="757781"/>
                <a:gridCol w="2467927"/>
                <a:gridCol w="1445371"/>
                <a:gridCol w="978527"/>
                <a:gridCol w="1090559"/>
                <a:gridCol w="2620651"/>
                <a:gridCol w="1929165"/>
              </a:tblGrid>
              <a:tr h="875013">
                <a:tc>
                  <a:txBody>
                    <a:bodyPr/>
                    <a:lstStyle/>
                    <a:p>
                      <a:r>
                        <a:rPr lang="en-IN" dirty="0" err="1"/>
                        <a:t>Sr</a:t>
                      </a:r>
                      <a:r>
                        <a:rPr lang="en-IN" dirty="0"/>
                        <a:t> no.</a:t>
                      </a:r>
                      <a:endParaRPr lang="en-IN" dirty="0"/>
                    </a:p>
                  </a:txBody>
                  <a:tcPr/>
                </a:tc>
                <a:tc>
                  <a:txBody>
                    <a:bodyPr/>
                    <a:lstStyle/>
                    <a:p>
                      <a:pPr algn="ctr"/>
                      <a:r>
                        <a:rPr lang="en-IN" dirty="0"/>
                        <a:t>Title</a:t>
                      </a:r>
                      <a:endParaRPr lang="en-IN" dirty="0"/>
                    </a:p>
                  </a:txBody>
                  <a:tcPr/>
                </a:tc>
                <a:tc>
                  <a:txBody>
                    <a:bodyPr/>
                    <a:lstStyle/>
                    <a:p>
                      <a:r>
                        <a:rPr lang="en-IN" dirty="0"/>
                        <a:t>Publication</a:t>
                      </a:r>
                      <a:endParaRPr lang="en-IN" dirty="0"/>
                    </a:p>
                  </a:txBody>
                  <a:tcPr/>
                </a:tc>
                <a:tc>
                  <a:txBody>
                    <a:bodyPr/>
                    <a:lstStyle/>
                    <a:p>
                      <a:r>
                        <a:rPr lang="en-IN" dirty="0"/>
                        <a:t>Year</a:t>
                      </a:r>
                      <a:endParaRPr lang="en-IN" dirty="0"/>
                    </a:p>
                  </a:txBody>
                  <a:tcPr/>
                </a:tc>
                <a:tc>
                  <a:txBody>
                    <a:bodyPr/>
                    <a:lstStyle/>
                    <a:p>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530558">
                <a:tc>
                  <a:txBody>
                    <a:bodyPr/>
                    <a:lstStyle/>
                    <a:p>
                      <a:r>
                        <a:rPr lang="en-IN" dirty="0"/>
                        <a:t>17</a:t>
                      </a:r>
                      <a:endParaRPr lang="en-IN" dirty="0"/>
                    </a:p>
                  </a:txBody>
                  <a:tcPr/>
                </a:tc>
                <a:tc>
                  <a:txBody>
                    <a:bodyPr/>
                    <a:lstStyle/>
                    <a:p>
                      <a:r>
                        <a:rPr lang="en-IN" dirty="0"/>
                        <a:t>The Smart Health Care Prediction Using Chatbot.</a:t>
                      </a:r>
                      <a:endParaRPr lang="en-IN" dirty="0"/>
                    </a:p>
                  </a:txBody>
                  <a:tcPr/>
                </a:tc>
                <a:tc>
                  <a:txBody>
                    <a:bodyPr/>
                    <a:lstStyle/>
                    <a:p>
                      <a:r>
                        <a:rPr lang="en-IN" dirty="0"/>
                        <a:t>IJRTE</a:t>
                      </a:r>
                      <a:endParaRPr lang="en-IN" dirty="0"/>
                    </a:p>
                  </a:txBody>
                  <a:tcPr/>
                </a:tc>
                <a:tc>
                  <a:txBody>
                    <a:bodyPr/>
                    <a:lstStyle/>
                    <a:p>
                      <a:r>
                        <a:rPr lang="en-IN" dirty="0"/>
                        <a:t>2020</a:t>
                      </a:r>
                      <a:endParaRPr lang="en-IN" dirty="0"/>
                    </a:p>
                  </a:txBody>
                  <a:tcPr/>
                </a:tc>
                <a:tc>
                  <a:txBody>
                    <a:bodyPr/>
                    <a:lstStyle/>
                    <a:p>
                      <a:r>
                        <a:rPr lang="en-IN" dirty="0"/>
                        <a:t>NLP</a:t>
                      </a:r>
                      <a:endParaRPr lang="en-IN" dirty="0"/>
                    </a:p>
                  </a:txBody>
                  <a:tcPr/>
                </a:tc>
                <a:tc>
                  <a:txBody>
                    <a:bodyPr/>
                    <a:lstStyle/>
                    <a:p>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It can gather Customer Insights.</a:t>
                      </a:r>
                      <a:endParaRPr lang="en-IN" b="0" dirty="0"/>
                    </a:p>
                  </a:txBody>
                  <a:tcPr/>
                </a:tc>
                <a:tc>
                  <a:txBody>
                    <a:bodyPr/>
                    <a:lstStyle/>
                    <a:p>
                      <a:r>
                        <a:rPr lang="en-US" dirty="0"/>
                        <a:t> </a:t>
                      </a:r>
                      <a:r>
                        <a:rPr lang="en-US" sz="1800" b="0" i="0" kern="1200" dirty="0">
                          <a:solidFill>
                            <a:schemeClr val="dk1"/>
                          </a:solidFill>
                          <a:effectLst/>
                          <a:latin typeface="+mn-lt"/>
                          <a:ea typeface="+mn-ea"/>
                          <a:cs typeface="+mn-cs"/>
                        </a:rPr>
                        <a:t>Chatbots can only handle basic Questions</a:t>
                      </a:r>
                      <a:endParaRPr lang="en-IN" b="0" dirty="0"/>
                    </a:p>
                  </a:txBody>
                  <a:tcPr/>
                </a:tc>
              </a:tr>
              <a:tr h="1040513">
                <a:tc>
                  <a:txBody>
                    <a:bodyPr/>
                    <a:lstStyle/>
                    <a:p>
                      <a:r>
                        <a:rPr lang="en-IN" dirty="0"/>
                        <a:t>18</a:t>
                      </a:r>
                      <a:endParaRPr lang="en-IN" dirty="0"/>
                    </a:p>
                  </a:txBody>
                  <a:tcPr/>
                </a:tc>
                <a:tc>
                  <a:txBody>
                    <a:bodyPr/>
                    <a:lstStyle/>
                    <a:p>
                      <a:r>
                        <a:rPr lang="en-IN" dirty="0"/>
                        <a:t>Contract Statements Knowledge Service for Chatbots.</a:t>
                      </a:r>
                      <a:endParaRPr lang="en-IN" dirty="0"/>
                    </a:p>
                  </a:txBody>
                  <a:tcPr/>
                </a:tc>
                <a:tc>
                  <a:txBody>
                    <a:bodyPr/>
                    <a:lstStyle/>
                    <a:p>
                      <a:r>
                        <a:rPr lang="en-IN" dirty="0"/>
                        <a:t>IJMT</a:t>
                      </a:r>
                      <a:endParaRPr lang="en-IN" dirty="0"/>
                    </a:p>
                  </a:txBody>
                  <a:tcPr/>
                </a:tc>
                <a:tc>
                  <a:txBody>
                    <a:bodyPr/>
                    <a:lstStyle/>
                    <a:p>
                      <a:r>
                        <a:rPr lang="en-IN" dirty="0"/>
                        <a:t>2019</a:t>
                      </a:r>
                      <a:endParaRPr lang="en-IN" dirty="0"/>
                    </a:p>
                  </a:txBody>
                  <a:tcPr/>
                </a:tc>
                <a:tc>
                  <a:txBody>
                    <a:bodyPr/>
                    <a:lstStyle/>
                    <a:p>
                      <a:r>
                        <a:rPr lang="en-IN" dirty="0"/>
                        <a:t>AI</a:t>
                      </a:r>
                      <a:endParaRPr lang="en-IN" dirty="0"/>
                    </a:p>
                  </a:txBody>
                  <a:tcPr/>
                </a:tc>
                <a:tc>
                  <a:txBody>
                    <a:bodyPr/>
                    <a:lstStyle/>
                    <a:p>
                      <a:r>
                        <a:rPr lang="en-US" sz="1800" b="0" i="0" kern="1200" dirty="0">
                          <a:solidFill>
                            <a:schemeClr val="dk1"/>
                          </a:solidFill>
                          <a:effectLst/>
                          <a:latin typeface="+mn-lt"/>
                          <a:ea typeface="+mn-ea"/>
                          <a:cs typeface="+mn-cs"/>
                        </a:rPr>
                        <a:t>The user-friendly graphical user interface allows for rapid contract statement creation and updating with no technical skills required.</a:t>
                      </a:r>
                      <a:endParaRPr lang="en-IN" dirty="0"/>
                    </a:p>
                  </a:txBody>
                  <a:tcPr/>
                </a:tc>
                <a:tc>
                  <a:txBody>
                    <a:bodyPr/>
                    <a:lstStyle/>
                    <a:p>
                      <a:r>
                        <a:rPr lang="en-IN" sz="1800" b="0" i="0" kern="1200" dirty="0">
                          <a:solidFill>
                            <a:schemeClr val="dk1"/>
                          </a:solidFill>
                          <a:effectLst/>
                          <a:latin typeface="+mn-lt"/>
                          <a:ea typeface="+mn-ea"/>
                          <a:cs typeface="+mn-cs"/>
                        </a:rPr>
                        <a:t>It require Constant Maintenance</a:t>
                      </a:r>
                      <a:endParaRPr lang="en-IN" b="0" dirty="0"/>
                    </a:p>
                  </a:txBody>
                  <a:tcPr/>
                </a:tc>
              </a:tr>
              <a:tr h="1530558">
                <a:tc>
                  <a:txBody>
                    <a:bodyPr/>
                    <a:lstStyle/>
                    <a:p>
                      <a:r>
                        <a:rPr lang="en-IN" dirty="0"/>
                        <a:t>19</a:t>
                      </a:r>
                      <a:endParaRPr lang="en-IN" dirty="0"/>
                    </a:p>
                  </a:txBody>
                  <a:tcPr/>
                </a:tc>
                <a:tc>
                  <a:txBody>
                    <a:bodyPr/>
                    <a:lstStyle/>
                    <a:p>
                      <a:r>
                        <a:rPr lang="en-IN" dirty="0"/>
                        <a:t>VIRTUAL HEALTHCARE ASSISTANT.</a:t>
                      </a:r>
                      <a:endParaRPr lang="en-IN" dirty="0"/>
                    </a:p>
                  </a:txBody>
                  <a:tcPr/>
                </a:tc>
                <a:tc>
                  <a:txBody>
                    <a:bodyPr/>
                    <a:lstStyle/>
                    <a:p>
                      <a:r>
                        <a:rPr lang="en-IN" dirty="0"/>
                        <a:t>IJARIIE</a:t>
                      </a:r>
                      <a:endParaRPr lang="en-IN" dirty="0"/>
                    </a:p>
                  </a:txBody>
                  <a:tcPr/>
                </a:tc>
                <a:tc>
                  <a:txBody>
                    <a:bodyPr/>
                    <a:lstStyle/>
                    <a:p>
                      <a:r>
                        <a:rPr lang="en-IN" dirty="0"/>
                        <a:t>2017</a:t>
                      </a:r>
                      <a:endParaRPr lang="en-IN" dirty="0"/>
                    </a:p>
                  </a:txBody>
                  <a:tcPr/>
                </a:tc>
                <a:tc>
                  <a:txBody>
                    <a:bodyPr/>
                    <a:lstStyle/>
                    <a:p>
                      <a:r>
                        <a:rPr lang="en-IN" dirty="0"/>
                        <a:t>ML</a:t>
                      </a:r>
                      <a:endParaRPr lang="en-IN" dirty="0"/>
                    </a:p>
                  </a:txBody>
                  <a:tcPr/>
                </a:tc>
                <a:tc>
                  <a:txBody>
                    <a:bodyPr/>
                    <a:lstStyle/>
                    <a:p>
                      <a:r>
                        <a:rPr lang="en-IN" sz="1800" b="0" i="0" kern="1200" dirty="0">
                          <a:solidFill>
                            <a:schemeClr val="dk1"/>
                          </a:solidFill>
                          <a:effectLst/>
                          <a:latin typeface="+mn-lt"/>
                          <a:ea typeface="+mn-ea"/>
                          <a:cs typeface="+mn-cs"/>
                        </a:rPr>
                        <a:t>Multiple Uses.</a:t>
                      </a:r>
                      <a:endParaRPr lang="en-IN" b="0" dirty="0"/>
                    </a:p>
                  </a:txBody>
                  <a:tcPr/>
                </a:tc>
                <a:tc>
                  <a:txBody>
                    <a:bodyPr/>
                    <a:lstStyle/>
                    <a:p>
                      <a:r>
                        <a:rPr lang="en-IN" sz="1800" b="0" i="0" kern="1200" dirty="0">
                          <a:solidFill>
                            <a:schemeClr val="dk1"/>
                          </a:solidFill>
                          <a:effectLst/>
                          <a:latin typeface="+mn-lt"/>
                          <a:ea typeface="+mn-ea"/>
                          <a:cs typeface="+mn-cs"/>
                        </a:rPr>
                        <a:t>Chances of Customer Frustration.</a:t>
                      </a:r>
                      <a:endParaRPr lang="en-IN" b="0"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p:nvPr/>
        </p:nvGraphicFramePr>
        <p:xfrm>
          <a:off x="542449" y="1537666"/>
          <a:ext cx="11289981" cy="3161013"/>
        </p:xfrm>
        <a:graphic>
          <a:graphicData uri="http://schemas.openxmlformats.org/drawingml/2006/table">
            <a:tbl>
              <a:tblPr firstRow="1" bandRow="1">
                <a:tableStyleId>{00A15C55-8517-42AA-B614-E9B94910E393}</a:tableStyleId>
              </a:tblPr>
              <a:tblGrid>
                <a:gridCol w="757781"/>
                <a:gridCol w="2467927"/>
                <a:gridCol w="1445371"/>
                <a:gridCol w="978527"/>
                <a:gridCol w="1384707"/>
                <a:gridCol w="1929359"/>
                <a:gridCol w="2326309"/>
              </a:tblGrid>
              <a:tr h="875013">
                <a:tc>
                  <a:txBody>
                    <a:bodyPr/>
                    <a:lstStyle/>
                    <a:p>
                      <a:r>
                        <a:rPr lang="en-IN" dirty="0" err="1"/>
                        <a:t>Sr</a:t>
                      </a:r>
                      <a:r>
                        <a:rPr lang="en-IN" dirty="0"/>
                        <a:t> no.</a:t>
                      </a:r>
                      <a:endParaRPr lang="en-IN" dirty="0"/>
                    </a:p>
                  </a:txBody>
                  <a:tcPr/>
                </a:tc>
                <a:tc>
                  <a:txBody>
                    <a:bodyPr/>
                    <a:lstStyle/>
                    <a:p>
                      <a:pPr algn="ctr"/>
                      <a:r>
                        <a:rPr lang="en-IN" dirty="0"/>
                        <a:t>Title</a:t>
                      </a:r>
                      <a:endParaRPr lang="en-IN" dirty="0"/>
                    </a:p>
                  </a:txBody>
                  <a:tcPr/>
                </a:tc>
                <a:tc>
                  <a:txBody>
                    <a:bodyPr/>
                    <a:lstStyle/>
                    <a:p>
                      <a:r>
                        <a:rPr lang="en-IN" dirty="0"/>
                        <a:t>Publication</a:t>
                      </a:r>
                      <a:endParaRPr lang="en-IN" dirty="0"/>
                    </a:p>
                  </a:txBody>
                  <a:tcPr/>
                </a:tc>
                <a:tc>
                  <a:txBody>
                    <a:bodyPr/>
                    <a:lstStyle/>
                    <a:p>
                      <a:r>
                        <a:rPr lang="en-IN" dirty="0"/>
                        <a:t>Year</a:t>
                      </a:r>
                      <a:endParaRPr lang="en-IN" dirty="0"/>
                    </a:p>
                  </a:txBody>
                  <a:tcPr/>
                </a:tc>
                <a:tc>
                  <a:txBody>
                    <a:bodyPr/>
                    <a:lstStyle/>
                    <a:p>
                      <a:r>
                        <a:rPr lang="en-IN" dirty="0"/>
                        <a:t>Algorithm</a:t>
                      </a:r>
                      <a:endParaRPr lang="en-IN" dirty="0"/>
                    </a:p>
                  </a:txBody>
                  <a:tcPr/>
                </a:tc>
                <a:tc>
                  <a:txBody>
                    <a:bodyPr/>
                    <a:lstStyle/>
                    <a:p>
                      <a:pPr algn="ctr"/>
                      <a:r>
                        <a:rPr lang="en-IN" dirty="0"/>
                        <a:t>Advantages</a:t>
                      </a:r>
                      <a:endParaRPr lang="en-IN" dirty="0"/>
                    </a:p>
                  </a:txBody>
                  <a:tcPr/>
                </a:tc>
                <a:tc>
                  <a:txBody>
                    <a:bodyPr/>
                    <a:lstStyle/>
                    <a:p>
                      <a:pPr algn="ctr"/>
                      <a:r>
                        <a:rPr lang="en-IN" dirty="0"/>
                        <a:t>Limitations</a:t>
                      </a:r>
                      <a:endParaRPr lang="en-IN" dirty="0"/>
                    </a:p>
                  </a:txBody>
                  <a:tcPr/>
                </a:tc>
              </a:tr>
              <a:tr h="1530558">
                <a:tc>
                  <a:txBody>
                    <a:bodyPr/>
                    <a:lstStyle/>
                    <a:p>
                      <a:r>
                        <a:rPr lang="en-IN" dirty="0"/>
                        <a:t>20</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Artificial Intelligence Can Improve Patient Management at the Time of a Pandemic: The Role of Voice Technology.</a:t>
                      </a:r>
                      <a:endParaRPr lang="en-US" sz="1800" b="0" i="0" kern="1200" dirty="0">
                        <a:solidFill>
                          <a:schemeClr val="dk1"/>
                        </a:solidFill>
                        <a:effectLst/>
                        <a:latin typeface="+mn-lt"/>
                        <a:ea typeface="+mn-ea"/>
                        <a:cs typeface="+mn-cs"/>
                      </a:endParaRPr>
                    </a:p>
                    <a:p>
                      <a:endParaRPr lang="en-IN" dirty="0"/>
                    </a:p>
                  </a:txBody>
                  <a:tcPr/>
                </a:tc>
                <a:tc>
                  <a:txBody>
                    <a:bodyPr/>
                    <a:lstStyle/>
                    <a:p>
                      <a:r>
                        <a:rPr lang="en-IN" dirty="0"/>
                        <a:t>JMIR</a:t>
                      </a:r>
                      <a:endParaRPr lang="en-IN" dirty="0"/>
                    </a:p>
                  </a:txBody>
                  <a:tcPr/>
                </a:tc>
                <a:tc>
                  <a:txBody>
                    <a:bodyPr/>
                    <a:lstStyle/>
                    <a:p>
                      <a:r>
                        <a:rPr lang="en-IN" dirty="0"/>
                        <a:t>2021</a:t>
                      </a:r>
                      <a:endParaRPr lang="en-IN" dirty="0"/>
                    </a:p>
                  </a:txBody>
                  <a:tcPr/>
                </a:tc>
                <a:tc>
                  <a:txBody>
                    <a:bodyPr/>
                    <a:lstStyle/>
                    <a:p>
                      <a:r>
                        <a:rPr lang="en-IN" dirty="0"/>
                        <a:t>AI</a:t>
                      </a:r>
                      <a:endParaRPr lang="en-IN" dirty="0"/>
                    </a:p>
                  </a:txBody>
                  <a:tcPr/>
                </a:tc>
                <a:tc>
                  <a:txBody>
                    <a:bodyPr/>
                    <a:lstStyle/>
                    <a:p>
                      <a:r>
                        <a:rPr lang="en-US" dirty="0"/>
                        <a:t>Improve patient management and organizational workflow.</a:t>
                      </a:r>
                      <a:endParaRPr lang="en-IN" dirty="0"/>
                    </a:p>
                  </a:txBody>
                  <a:tcPr/>
                </a:tc>
                <a:tc>
                  <a:txBody>
                    <a:bodyPr/>
                    <a:lstStyle/>
                    <a:p>
                      <a:r>
                        <a:rPr lang="en-US" dirty="0"/>
                        <a:t> May not cure all type of diseases.</a:t>
                      </a:r>
                      <a:endParaRPr lang="en-IN"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6880" y="384175"/>
            <a:ext cx="11135360" cy="583565"/>
          </a:xfrm>
          <a:prstGeom prst="rect">
            <a:avLst/>
          </a:prstGeom>
          <a:noFill/>
        </p:spPr>
        <p:txBody>
          <a:bodyPr wrap="square" rtlCol="0">
            <a:spAutoFit/>
          </a:bodyPr>
          <a:p>
            <a:r>
              <a:rPr lang="en-US" sz="3200" b="1"/>
              <a:t>Implementation</a:t>
            </a:r>
            <a:endParaRPr lang="en-US" sz="3200" b="1"/>
          </a:p>
        </p:txBody>
      </p:sp>
      <p:pic>
        <p:nvPicPr>
          <p:cNvPr id="10" name="Picture 9"/>
          <p:cNvPicPr>
            <a:picLocks noChangeAspect="1"/>
          </p:cNvPicPr>
          <p:nvPr/>
        </p:nvPicPr>
        <p:blipFill>
          <a:blip r:embed="rId1"/>
          <a:stretch>
            <a:fillRect/>
          </a:stretch>
        </p:blipFill>
        <p:spPr>
          <a:xfrm>
            <a:off x="966470" y="1160145"/>
            <a:ext cx="9353550" cy="4538345"/>
          </a:xfrm>
          <a:prstGeom prst="rect">
            <a:avLst/>
          </a:prstGeom>
        </p:spPr>
      </p:pic>
      <p:sp>
        <p:nvSpPr>
          <p:cNvPr id="11" name="Text Box 10"/>
          <p:cNvSpPr txBox="1"/>
          <p:nvPr/>
        </p:nvSpPr>
        <p:spPr>
          <a:xfrm>
            <a:off x="4435475" y="5906770"/>
            <a:ext cx="1509395" cy="368300"/>
          </a:xfrm>
          <a:prstGeom prst="rect">
            <a:avLst/>
          </a:prstGeom>
          <a:noFill/>
        </p:spPr>
        <p:txBody>
          <a:bodyPr wrap="none" rtlCol="0">
            <a:spAutoFit/>
          </a:bodyPr>
          <a:p>
            <a:r>
              <a:rPr lang="en-US"/>
              <a:t>Home Page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816610" y="893445"/>
            <a:ext cx="9491980" cy="4496435"/>
          </a:xfrm>
          <a:prstGeom prst="rect">
            <a:avLst/>
          </a:prstGeom>
        </p:spPr>
      </p:pic>
      <p:sp>
        <p:nvSpPr>
          <p:cNvPr id="5" name="Text Box 4"/>
          <p:cNvSpPr txBox="1"/>
          <p:nvPr/>
        </p:nvSpPr>
        <p:spPr>
          <a:xfrm>
            <a:off x="4209415" y="5876925"/>
            <a:ext cx="2214880" cy="368300"/>
          </a:xfrm>
          <a:prstGeom prst="rect">
            <a:avLst/>
          </a:prstGeom>
          <a:noFill/>
        </p:spPr>
        <p:txBody>
          <a:bodyPr wrap="none" rtlCol="0">
            <a:spAutoFit/>
          </a:bodyPr>
          <a:p>
            <a:r>
              <a:rPr lang="en-US"/>
              <a:t>Admin Dashboard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25475" y="843280"/>
            <a:ext cx="9725025" cy="4615815"/>
          </a:xfrm>
          <a:prstGeom prst="rect">
            <a:avLst/>
          </a:prstGeom>
        </p:spPr>
      </p:pic>
      <p:sp>
        <p:nvSpPr>
          <p:cNvPr id="4" name="Text Box 3"/>
          <p:cNvSpPr txBox="1"/>
          <p:nvPr/>
        </p:nvSpPr>
        <p:spPr>
          <a:xfrm>
            <a:off x="4239260" y="5876925"/>
            <a:ext cx="2269490" cy="368300"/>
          </a:xfrm>
          <a:prstGeom prst="rect">
            <a:avLst/>
          </a:prstGeom>
          <a:noFill/>
        </p:spPr>
        <p:txBody>
          <a:bodyPr wrap="none" rtlCol="0">
            <a:spAutoFit/>
          </a:bodyPr>
          <a:p>
            <a:r>
              <a:rPr lang="en-US"/>
              <a:t>Patient Dashboard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412115" y="1410335"/>
            <a:ext cx="10698480" cy="3185160"/>
          </a:xfrm>
          <a:prstGeom prst="rect">
            <a:avLst/>
          </a:prstGeom>
        </p:spPr>
      </p:pic>
      <p:sp>
        <p:nvSpPr>
          <p:cNvPr id="5" name="Text Box 4"/>
          <p:cNvSpPr txBox="1"/>
          <p:nvPr/>
        </p:nvSpPr>
        <p:spPr>
          <a:xfrm>
            <a:off x="4345305" y="5303520"/>
            <a:ext cx="2252980" cy="368300"/>
          </a:xfrm>
          <a:prstGeom prst="rect">
            <a:avLst/>
          </a:prstGeom>
          <a:noFill/>
        </p:spPr>
        <p:txBody>
          <a:bodyPr wrap="none" rtlCol="0">
            <a:spAutoFit/>
          </a:bodyPr>
          <a:p>
            <a:r>
              <a:rPr lang="en-US"/>
              <a:t>Doctor Dashboard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212215" y="1313815"/>
            <a:ext cx="9766935" cy="3702050"/>
          </a:xfrm>
          <a:prstGeom prst="rect">
            <a:avLst/>
          </a:prstGeom>
        </p:spPr>
      </p:pic>
      <p:sp>
        <p:nvSpPr>
          <p:cNvPr id="4" name="Text Box 3"/>
          <p:cNvSpPr txBox="1"/>
          <p:nvPr/>
        </p:nvSpPr>
        <p:spPr>
          <a:xfrm>
            <a:off x="4617085" y="5198110"/>
            <a:ext cx="1292860" cy="368300"/>
          </a:xfrm>
          <a:prstGeom prst="rect">
            <a:avLst/>
          </a:prstGeom>
          <a:noFill/>
        </p:spPr>
        <p:txBody>
          <a:bodyPr wrap="none" rtlCol="0">
            <a:spAutoFit/>
          </a:bodyPr>
          <a:p>
            <a:r>
              <a:rPr lang="en-US"/>
              <a:t>Database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Refernces</a:t>
            </a:r>
            <a:endParaRPr lang="en-IN" dirty="0"/>
          </a:p>
        </p:txBody>
      </p:sp>
      <p:sp>
        <p:nvSpPr>
          <p:cNvPr id="3" name="Content Placeholder 2"/>
          <p:cNvSpPr>
            <a:spLocks noGrp="1"/>
          </p:cNvSpPr>
          <p:nvPr>
            <p:ph idx="1"/>
          </p:nvPr>
        </p:nvSpPr>
        <p:spPr>
          <a:xfrm>
            <a:off x="508000" y="1357746"/>
            <a:ext cx="9541853" cy="4890654"/>
          </a:xfrm>
        </p:spPr>
        <p:txBody>
          <a:bodyPr>
            <a:normAutofit fontScale="85000" lnSpcReduction="10000"/>
          </a:bodyPr>
          <a:lstStyle/>
          <a:p>
            <a:r>
              <a:rPr lang="en-IN" dirty="0"/>
              <a:t>[1] Tom Nadarzynski1 , Oliver Miles2, Aimee Cowie3 and Damien Ridge1 “Acceptability of artificial intelligence (AI)-led </a:t>
            </a:r>
            <a:r>
              <a:rPr lang="en-IN" dirty="0" err="1"/>
              <a:t>chatbot</a:t>
            </a:r>
            <a:r>
              <a:rPr lang="en-IN" dirty="0"/>
              <a:t> services in healthcare: A mixed-methods study” SAGE 2019</a:t>
            </a:r>
            <a:endParaRPr lang="en-IN" dirty="0"/>
          </a:p>
          <a:p>
            <a:endParaRPr lang="en-IN" dirty="0"/>
          </a:p>
          <a:p>
            <a:r>
              <a:rPr lang="en-IN" dirty="0"/>
              <a:t>[2] </a:t>
            </a:r>
            <a:r>
              <a:rPr lang="en-IN" dirty="0" err="1"/>
              <a:t>Chetan</a:t>
            </a:r>
            <a:r>
              <a:rPr lang="en-IN" dirty="0"/>
              <a:t> Bulla1, </a:t>
            </a:r>
            <a:r>
              <a:rPr lang="en-IN" dirty="0" err="1"/>
              <a:t>Chinmay</a:t>
            </a:r>
            <a:r>
              <a:rPr lang="en-IN" dirty="0"/>
              <a:t> Parushetti2*, </a:t>
            </a:r>
            <a:r>
              <a:rPr lang="en-IN" dirty="0" err="1"/>
              <a:t>Akshata</a:t>
            </a:r>
            <a:r>
              <a:rPr lang="en-IN" dirty="0"/>
              <a:t> Teli3, </a:t>
            </a:r>
            <a:r>
              <a:rPr lang="en-IN" dirty="0" err="1"/>
              <a:t>Samiksha</a:t>
            </a:r>
            <a:r>
              <a:rPr lang="en-IN" dirty="0"/>
              <a:t> Aski4, Sachin Koppad5 “AI Based Medical Assistant </a:t>
            </a:r>
            <a:r>
              <a:rPr lang="en-IN" dirty="0" err="1"/>
              <a:t>Chatbot</a:t>
            </a:r>
            <a:r>
              <a:rPr lang="en-IN" dirty="0"/>
              <a:t>” HBRP 2020	</a:t>
            </a:r>
            <a:endParaRPr lang="en-IN" dirty="0"/>
          </a:p>
          <a:p>
            <a:endParaRPr lang="en-IN" dirty="0"/>
          </a:p>
          <a:p>
            <a:r>
              <a:rPr lang="en-IN" dirty="0"/>
              <a:t>[3] </a:t>
            </a:r>
            <a:r>
              <a:rPr lang="en-IN" dirty="0" err="1"/>
              <a:t>Prof.</a:t>
            </a:r>
            <a:r>
              <a:rPr lang="en-IN" dirty="0"/>
              <a:t> </a:t>
            </a:r>
            <a:r>
              <a:rPr lang="en-IN" dirty="0" err="1"/>
              <a:t>Shital</a:t>
            </a:r>
            <a:r>
              <a:rPr lang="en-IN" dirty="0"/>
              <a:t> Patil1, </a:t>
            </a:r>
            <a:r>
              <a:rPr lang="en-IN" dirty="0" err="1"/>
              <a:t>Vrushali</a:t>
            </a:r>
            <a:r>
              <a:rPr lang="en-IN" dirty="0"/>
              <a:t> Patil2, </a:t>
            </a:r>
            <a:r>
              <a:rPr lang="en-IN" dirty="0" err="1"/>
              <a:t>Vidya</a:t>
            </a:r>
            <a:r>
              <a:rPr lang="en-IN" dirty="0"/>
              <a:t> Bagal3, </a:t>
            </a:r>
            <a:r>
              <a:rPr lang="en-IN" dirty="0" err="1"/>
              <a:t>Shubham</a:t>
            </a:r>
            <a:r>
              <a:rPr lang="en-IN" dirty="0"/>
              <a:t> Butala4 “Virtual Assistant and Patient Monitoring System by using AI &amp; Data Science” IRJET 2019</a:t>
            </a:r>
            <a:endParaRPr lang="en-IN" dirty="0"/>
          </a:p>
          <a:p>
            <a:endParaRPr lang="en-IN" dirty="0"/>
          </a:p>
          <a:p>
            <a:r>
              <a:rPr lang="en-IN" dirty="0"/>
              <a:t>[4] </a:t>
            </a:r>
            <a:r>
              <a:rPr lang="en-IN" dirty="0" err="1"/>
              <a:t>Divya</a:t>
            </a:r>
            <a:r>
              <a:rPr lang="en-IN" dirty="0"/>
              <a:t> S1, </a:t>
            </a:r>
            <a:r>
              <a:rPr lang="en-IN" dirty="0" err="1"/>
              <a:t>Indumathi</a:t>
            </a:r>
            <a:r>
              <a:rPr lang="en-IN" dirty="0"/>
              <a:t> V1, </a:t>
            </a:r>
            <a:r>
              <a:rPr lang="en-IN" dirty="0" err="1"/>
              <a:t>Ishwarya</a:t>
            </a:r>
            <a:r>
              <a:rPr lang="en-IN" dirty="0"/>
              <a:t> S1, </a:t>
            </a:r>
            <a:r>
              <a:rPr lang="en-IN" dirty="0" err="1"/>
              <a:t>Priyasankari</a:t>
            </a:r>
            <a:r>
              <a:rPr lang="en-IN" dirty="0"/>
              <a:t> M1, </a:t>
            </a:r>
            <a:r>
              <a:rPr lang="en-IN" dirty="0" err="1"/>
              <a:t>Kalpana</a:t>
            </a:r>
            <a:r>
              <a:rPr lang="en-IN" dirty="0"/>
              <a:t> Devi S2 “A Self-Diagnosis Medical </a:t>
            </a:r>
            <a:r>
              <a:rPr lang="en-IN" dirty="0" err="1"/>
              <a:t>Chatbot</a:t>
            </a:r>
            <a:r>
              <a:rPr lang="en-IN" dirty="0"/>
              <a:t> Using Artificial Intelligence” MAT 2018</a:t>
            </a:r>
            <a:endParaRPr lang="en-IN" dirty="0"/>
          </a:p>
          <a:p>
            <a:endParaRPr lang="en-IN" dirty="0"/>
          </a:p>
          <a:p>
            <a:r>
              <a:rPr lang="en-IN" dirty="0"/>
              <a:t>[5] </a:t>
            </a:r>
            <a:r>
              <a:rPr lang="en-IN" dirty="0" err="1"/>
              <a:t>Praneet</a:t>
            </a:r>
            <a:r>
              <a:rPr lang="en-IN" dirty="0"/>
              <a:t> Kumar Ghosh TM1, </a:t>
            </a:r>
            <a:r>
              <a:rPr lang="en-IN" dirty="0" err="1"/>
              <a:t>Pragya</a:t>
            </a:r>
            <a:r>
              <a:rPr lang="en-IN" dirty="0"/>
              <a:t> Jain TM1, Shweta </a:t>
            </a:r>
            <a:r>
              <a:rPr lang="en-IN" dirty="0" err="1"/>
              <a:t>Wankhede</a:t>
            </a:r>
            <a:r>
              <a:rPr lang="en-IN" dirty="0"/>
              <a:t> TM1, </a:t>
            </a:r>
            <a:r>
              <a:rPr lang="en-IN" dirty="0" err="1"/>
              <a:t>Machani</a:t>
            </a:r>
            <a:r>
              <a:rPr lang="en-IN" dirty="0"/>
              <a:t> </a:t>
            </a:r>
            <a:r>
              <a:rPr lang="en-IN" dirty="0" err="1"/>
              <a:t>Preethi</a:t>
            </a:r>
            <a:r>
              <a:rPr lang="en-IN" dirty="0"/>
              <a:t> TM1, </a:t>
            </a:r>
            <a:r>
              <a:rPr lang="en-IN" dirty="0" err="1"/>
              <a:t>Dr.</a:t>
            </a:r>
            <a:r>
              <a:rPr lang="en-IN" dirty="0"/>
              <a:t> M K </a:t>
            </a:r>
            <a:r>
              <a:rPr lang="en-IN" dirty="0" err="1"/>
              <a:t>Jayanthi</a:t>
            </a:r>
            <a:r>
              <a:rPr lang="en-IN" dirty="0"/>
              <a:t> Kannan TM “ Virtual Nursing Assistant” GIS Science Journal 2021</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328" y="341746"/>
            <a:ext cx="9255526" cy="5906654"/>
          </a:xfrm>
        </p:spPr>
        <p:txBody>
          <a:bodyPr>
            <a:normAutofit fontScale="92500"/>
          </a:bodyPr>
          <a:lstStyle/>
          <a:p>
            <a:r>
              <a:rPr lang="en-IN" dirty="0"/>
              <a:t>[6] Jonathan </a:t>
            </a:r>
            <a:r>
              <a:rPr lang="en-IN" dirty="0" err="1"/>
              <a:t>Waringa,b</a:t>
            </a:r>
            <a:r>
              <a:rPr lang="en-IN" dirty="0"/>
              <a:t>,*, </a:t>
            </a:r>
            <a:r>
              <a:rPr lang="en-IN" dirty="0" err="1"/>
              <a:t>Charlotta</a:t>
            </a:r>
            <a:r>
              <a:rPr lang="en-IN" dirty="0"/>
              <a:t> </a:t>
            </a:r>
            <a:r>
              <a:rPr lang="en-IN" dirty="0" err="1"/>
              <a:t>Lindvallc,d</a:t>
            </a:r>
            <a:r>
              <a:rPr lang="en-IN" dirty="0"/>
              <a:t>, Renato </a:t>
            </a:r>
            <a:r>
              <a:rPr lang="en-IN" dirty="0" err="1"/>
              <a:t>Umetona,b,e</a:t>
            </a:r>
            <a:r>
              <a:rPr lang="en-IN" dirty="0"/>
              <a:t> “Automated machine learning: Review of the state-of-the-art and opportunities for healthcare” Elsevier 2020</a:t>
            </a:r>
            <a:endParaRPr lang="en-IN" dirty="0"/>
          </a:p>
          <a:p>
            <a:endParaRPr lang="en-IN" dirty="0"/>
          </a:p>
          <a:p>
            <a:r>
              <a:rPr lang="en-IN" dirty="0"/>
              <a:t>[7] </a:t>
            </a:r>
            <a:r>
              <a:rPr lang="en-IN" dirty="0" err="1"/>
              <a:t>Gopi</a:t>
            </a:r>
            <a:r>
              <a:rPr lang="en-IN" dirty="0"/>
              <a:t> </a:t>
            </a:r>
            <a:r>
              <a:rPr lang="en-IN" dirty="0" err="1"/>
              <a:t>Battineni</a:t>
            </a:r>
            <a:r>
              <a:rPr lang="en-IN" dirty="0"/>
              <a:t> 1,* , </a:t>
            </a:r>
            <a:r>
              <a:rPr lang="en-IN" dirty="0" err="1"/>
              <a:t>Nalini</a:t>
            </a:r>
            <a:r>
              <a:rPr lang="en-IN" dirty="0"/>
              <a:t> </a:t>
            </a:r>
            <a:r>
              <a:rPr lang="en-IN" dirty="0" err="1"/>
              <a:t>Chintalapudi</a:t>
            </a:r>
            <a:r>
              <a:rPr lang="en-IN" dirty="0"/>
              <a:t> 1 and Francesco </a:t>
            </a:r>
            <a:r>
              <a:rPr lang="en-IN" dirty="0" err="1"/>
              <a:t>Amenta</a:t>
            </a:r>
            <a:r>
              <a:rPr lang="en-IN" dirty="0"/>
              <a:t> 1, “AI </a:t>
            </a:r>
            <a:r>
              <a:rPr lang="en-IN" dirty="0" err="1"/>
              <a:t>Chatbot</a:t>
            </a:r>
            <a:r>
              <a:rPr lang="en-IN" dirty="0"/>
              <a:t> Design during an Epidemic like the Novel Coronavirus” MDPI 2020</a:t>
            </a:r>
            <a:endParaRPr lang="en-IN" dirty="0"/>
          </a:p>
          <a:p>
            <a:endParaRPr lang="en-IN" dirty="0"/>
          </a:p>
          <a:p>
            <a:r>
              <a:rPr lang="en-IN" dirty="0"/>
              <a:t>[8] </a:t>
            </a:r>
            <a:r>
              <a:rPr lang="en-IN" dirty="0" err="1"/>
              <a:t>Kavitha</a:t>
            </a:r>
            <a:r>
              <a:rPr lang="en-IN" dirty="0"/>
              <a:t> B. R, </a:t>
            </a:r>
            <a:r>
              <a:rPr lang="en-IN" dirty="0" err="1"/>
              <a:t>Dr.</a:t>
            </a:r>
            <a:r>
              <a:rPr lang="en-IN" dirty="0"/>
              <a:t> </a:t>
            </a:r>
            <a:r>
              <a:rPr lang="en-IN" dirty="0" err="1"/>
              <a:t>Chethana</a:t>
            </a:r>
            <a:r>
              <a:rPr lang="en-IN" dirty="0"/>
              <a:t> R. Murthy ”</a:t>
            </a:r>
            <a:r>
              <a:rPr lang="en-IN" dirty="0" err="1"/>
              <a:t>Chatbot</a:t>
            </a:r>
            <a:r>
              <a:rPr lang="en-IN" dirty="0"/>
              <a:t> for healthcare system using Artificial Intelligence” IJARIIT 2019</a:t>
            </a:r>
            <a:endParaRPr lang="en-IN" dirty="0"/>
          </a:p>
          <a:p>
            <a:endParaRPr lang="en-IN" dirty="0"/>
          </a:p>
          <a:p>
            <a:r>
              <a:rPr lang="en-IN" dirty="0"/>
              <a:t>[9] Mrs. </a:t>
            </a:r>
            <a:r>
              <a:rPr lang="en-IN" dirty="0" err="1"/>
              <a:t>Rashmi</a:t>
            </a:r>
            <a:r>
              <a:rPr lang="en-IN" dirty="0"/>
              <a:t> Dharwadkar1, </a:t>
            </a:r>
            <a:r>
              <a:rPr lang="en-IN" dirty="0" err="1"/>
              <a:t>Dr.Mrs</a:t>
            </a:r>
            <a:r>
              <a:rPr lang="en-IN" dirty="0"/>
              <a:t>. Neeta A. Deshpande2 “A Medical </a:t>
            </a:r>
            <a:r>
              <a:rPr lang="en-IN" dirty="0" err="1"/>
              <a:t>ChatBot</a:t>
            </a:r>
            <a:r>
              <a:rPr lang="en-IN" dirty="0"/>
              <a:t>” IJCTT 2018</a:t>
            </a:r>
            <a:endParaRPr lang="en-IN" dirty="0"/>
          </a:p>
          <a:p>
            <a:endParaRPr lang="en-IN" dirty="0"/>
          </a:p>
          <a:p>
            <a:r>
              <a:rPr lang="en-IN" dirty="0"/>
              <a:t>[10] </a:t>
            </a:r>
            <a:r>
              <a:rPr lang="en-IN" dirty="0" err="1"/>
              <a:t>Urmil</a:t>
            </a:r>
            <a:r>
              <a:rPr lang="en-IN" dirty="0"/>
              <a:t> Bharti, </a:t>
            </a:r>
            <a:r>
              <a:rPr lang="en-IN" dirty="0" err="1"/>
              <a:t>Deepali</a:t>
            </a:r>
            <a:r>
              <a:rPr lang="en-IN" dirty="0"/>
              <a:t> Bajaj, </a:t>
            </a:r>
            <a:r>
              <a:rPr lang="en-IN" dirty="0" err="1"/>
              <a:t>Hunar</a:t>
            </a:r>
            <a:r>
              <a:rPr lang="en-IN" dirty="0"/>
              <a:t> </a:t>
            </a:r>
            <a:r>
              <a:rPr lang="en-IN" dirty="0" err="1"/>
              <a:t>Batra</a:t>
            </a:r>
            <a:r>
              <a:rPr lang="en-IN" dirty="0"/>
              <a:t>, Shreya </a:t>
            </a:r>
            <a:r>
              <a:rPr lang="en-IN" dirty="0" err="1"/>
              <a:t>Lalit</a:t>
            </a:r>
            <a:r>
              <a:rPr lang="en-IN" dirty="0"/>
              <a:t>, Shweta </a:t>
            </a:r>
            <a:r>
              <a:rPr lang="en-IN" dirty="0" err="1"/>
              <a:t>Lalit</a:t>
            </a:r>
            <a:r>
              <a:rPr lang="en-IN" dirty="0"/>
              <a:t>, </a:t>
            </a:r>
            <a:r>
              <a:rPr lang="en-IN" dirty="0" err="1"/>
              <a:t>Aayushi</a:t>
            </a:r>
            <a:r>
              <a:rPr lang="en-IN" dirty="0"/>
              <a:t> </a:t>
            </a:r>
            <a:r>
              <a:rPr lang="en-IN" dirty="0" err="1"/>
              <a:t>Gangwani</a:t>
            </a:r>
            <a:r>
              <a:rPr lang="en-IN" dirty="0"/>
              <a:t> “</a:t>
            </a:r>
            <a:r>
              <a:rPr lang="en-IN" dirty="0" err="1"/>
              <a:t>Medbot</a:t>
            </a:r>
            <a:r>
              <a:rPr lang="en-IN" dirty="0"/>
              <a:t>: Conversational Artificial Intelligence Powered </a:t>
            </a:r>
            <a:r>
              <a:rPr lang="en-IN" dirty="0" err="1"/>
              <a:t>Chatbot</a:t>
            </a:r>
            <a:r>
              <a:rPr lang="en-IN" dirty="0"/>
              <a:t> for Delivering Tele-Health after COVID-19” ICCES 2020</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IN" dirty="0"/>
              <a:t>Abstract</a:t>
            </a:r>
            <a:endParaRPr lang="en-IN" dirty="0"/>
          </a:p>
        </p:txBody>
      </p:sp>
      <p:sp>
        <p:nvSpPr>
          <p:cNvPr id="1048596" name="Content Placeholder 2"/>
          <p:cNvSpPr>
            <a:spLocks noGrp="1"/>
          </p:cNvSpPr>
          <p:nvPr>
            <p:ph idx="1"/>
          </p:nvPr>
        </p:nvSpPr>
        <p:spPr/>
        <p:txBody>
          <a:bodyPr/>
          <a:lstStyle/>
          <a:p>
            <a:r>
              <a:rPr lang="en-US" dirty="0"/>
              <a:t>The purpose of this project is to provide health related information to the people through a virtual assistant which diagnoses the symptoms and provide a report of the problem.</a:t>
            </a:r>
            <a:endParaRPr lang="en-US" dirty="0"/>
          </a:p>
          <a:p>
            <a:r>
              <a:rPr lang="en-US" dirty="0"/>
              <a:t>This project is an attempt to provide medical and Health related help to the people through a device. It suggest medical help to the people on the base of the symptoms, age .</a:t>
            </a:r>
            <a:endParaRPr lang="en-US" dirty="0"/>
          </a:p>
          <a:p>
            <a:r>
              <a:rPr lang="en-US" dirty="0"/>
              <a:t>A Virtual Assistant can assist anyone and anytime.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br>
              <a:rPr lang="en-US" dirty="0"/>
            </a:br>
            <a:br>
              <a:rPr lang="en-US" dirty="0"/>
            </a:br>
            <a:br>
              <a:rPr lang="en-US" dirty="0"/>
            </a:br>
            <a:br>
              <a:rPr lang="en-US" dirty="0"/>
            </a:br>
            <a:r>
              <a:rPr lang="en-US" dirty="0"/>
              <a:t>                     Thank You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dirty="0"/>
              <a:t>Problem and Motivation</a:t>
            </a:r>
            <a:endParaRPr lang="en-IN" dirty="0"/>
          </a:p>
        </p:txBody>
      </p:sp>
      <p:sp>
        <p:nvSpPr>
          <p:cNvPr id="1048598" name="Content Placeholder 2"/>
          <p:cNvSpPr>
            <a:spLocks noGrp="1"/>
          </p:cNvSpPr>
          <p:nvPr>
            <p:ph idx="1"/>
          </p:nvPr>
        </p:nvSpPr>
        <p:spPr/>
        <p:txBody>
          <a:bodyPr/>
          <a:lstStyle/>
          <a:p>
            <a:r>
              <a:rPr lang="en-IN" dirty="0"/>
              <a:t>Health is an important factor to maintain now a days as there are so many diseases and viruses infecting mankind and causing a great damage to the mental health and also affecting the social life of the person.</a:t>
            </a:r>
            <a:endParaRPr lang="en-IN" dirty="0"/>
          </a:p>
          <a:p>
            <a:r>
              <a:rPr lang="en-IN" dirty="0"/>
              <a:t>A Health care Assistant is required to fulfil the need of the problem as everything is going digital so it will be help full to have a virtual health assistant which can consult you any time.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46111" y="425286"/>
            <a:ext cx="9404723" cy="1400530"/>
          </a:xfrm>
        </p:spPr>
        <p:txBody>
          <a:bodyPr/>
          <a:lstStyle/>
          <a:p>
            <a:r>
              <a:rPr lang="en-IN" dirty="0"/>
              <a:t>Innovation</a:t>
            </a:r>
            <a:endParaRPr lang="en-IN" dirty="0"/>
          </a:p>
        </p:txBody>
      </p:sp>
      <p:sp>
        <p:nvSpPr>
          <p:cNvPr id="1048600" name="Content Placeholder 2"/>
          <p:cNvSpPr>
            <a:spLocks noGrp="1"/>
          </p:cNvSpPr>
          <p:nvPr>
            <p:ph idx="1"/>
          </p:nvPr>
        </p:nvSpPr>
        <p:spPr/>
        <p:txBody>
          <a:bodyPr>
            <a:normAutofit/>
          </a:bodyPr>
          <a:lstStyle/>
          <a:p>
            <a:r>
              <a:rPr lang="en-IN" dirty="0"/>
              <a:t>AI </a:t>
            </a:r>
            <a:r>
              <a:rPr lang="en-IN" dirty="0" err="1"/>
              <a:t>chatbot</a:t>
            </a:r>
            <a:r>
              <a:rPr lang="en-IN" dirty="0"/>
              <a:t> through which people can easily chat and describe their problems.</a:t>
            </a:r>
            <a:endParaRPr lang="en-IN" dirty="0"/>
          </a:p>
          <a:p>
            <a:r>
              <a:rPr lang="en-IN" dirty="0"/>
              <a:t>Chatbot diagnoses the symptoms through AI and give solutions.</a:t>
            </a:r>
            <a:endParaRPr lang="en-IN" dirty="0"/>
          </a:p>
          <a:p>
            <a:r>
              <a:rPr lang="en-IN" dirty="0"/>
              <a:t>Symptoms Checker and Patients Triage.</a:t>
            </a:r>
            <a:endParaRPr lang="en-IN" dirty="0"/>
          </a:p>
          <a:p>
            <a:r>
              <a:rPr lang="en-US" dirty="0"/>
              <a:t>Changing and enforcing health behaviors and</a:t>
            </a:r>
            <a:r>
              <a:rPr lang="en-IN" dirty="0"/>
              <a:t> monitor the patients Health and Workflow.</a:t>
            </a:r>
            <a:endParaRPr lang="en-IN" dirty="0"/>
          </a:p>
          <a:p>
            <a:r>
              <a:rPr lang="en-IN" dirty="0"/>
              <a:t>Connect the patients with appropriate medical service.</a:t>
            </a:r>
            <a:endParaRPr lang="en-IN" dirty="0"/>
          </a:p>
          <a:p>
            <a:r>
              <a:rPr lang="en-IN" dirty="0"/>
              <a:t>Increase Health care accessibility.</a:t>
            </a:r>
            <a:endParaRPr lang="en-IN" dirty="0"/>
          </a:p>
          <a:p>
            <a:endParaRPr lang="en-IN" dirty="0"/>
          </a:p>
          <a:p>
            <a:endParaRPr lang="en-IN" dirty="0"/>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Continuation</a:t>
            </a:r>
            <a:endParaRPr lang="en-IN" dirty="0"/>
          </a:p>
        </p:txBody>
      </p:sp>
      <p:sp>
        <p:nvSpPr>
          <p:cNvPr id="3" name="Content Placeholder 2"/>
          <p:cNvSpPr>
            <a:spLocks noGrp="1"/>
          </p:cNvSpPr>
          <p:nvPr>
            <p:ph idx="1"/>
          </p:nvPr>
        </p:nvSpPr>
        <p:spPr/>
        <p:txBody>
          <a:bodyPr/>
          <a:lstStyle/>
          <a:p>
            <a:r>
              <a:rPr lang="en-US" dirty="0"/>
              <a:t>Analyzes the Data in real time and look for possible diagnoses.</a:t>
            </a:r>
            <a:endParaRPr lang="en-US" dirty="0"/>
          </a:p>
          <a:p>
            <a:r>
              <a:rPr lang="en-US" dirty="0"/>
              <a:t>Assessment of likely conditions and suggestions of relevant symptoms.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and</a:t>
            </a:r>
            <a:br>
              <a:rPr lang="en-IN" dirty="0"/>
            </a:br>
            <a:r>
              <a:rPr lang="en-IN" dirty="0"/>
              <a:t> methodology</a:t>
            </a:r>
            <a:endParaRPr lang="en-IN" dirty="0"/>
          </a:p>
        </p:txBody>
      </p:sp>
      <p:sp>
        <p:nvSpPr>
          <p:cNvPr id="3" name="Content Placeholder 2"/>
          <p:cNvSpPr>
            <a:spLocks noGrp="1"/>
          </p:cNvSpPr>
          <p:nvPr>
            <p:ph idx="1"/>
          </p:nvPr>
        </p:nvSpPr>
        <p:spPr/>
        <p:txBody>
          <a:bodyPr/>
          <a:lstStyle/>
          <a:p>
            <a:r>
              <a:rPr lang="en-US" dirty="0"/>
              <a:t>User validation and extraction of symptoms from the conversation with the user.</a:t>
            </a:r>
            <a:endParaRPr lang="en-US" dirty="0"/>
          </a:p>
          <a:p>
            <a:r>
              <a:rPr lang="en-US" dirty="0"/>
              <a:t>Accurate mapping of extracted symptoms to documented symptoms and their corresponding codes in the database.</a:t>
            </a:r>
            <a:endParaRPr lang="en-US" dirty="0"/>
          </a:p>
          <a:p>
            <a:r>
              <a:rPr lang="en-US" dirty="0"/>
              <a:t>Developing a personalized diagnosis and also referring the patient to an appropriate specialist if necessary.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Architecture</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12865" y="2052638"/>
            <a:ext cx="8528045" cy="419576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Specifying the disease</a:t>
            </a:r>
            <a:endParaRPr lang="en-IN" dirty="0"/>
          </a:p>
        </p:txBody>
      </p:sp>
      <p:pic>
        <p:nvPicPr>
          <p:cNvPr id="4" name="Content Placeholder 3"/>
          <p:cNvPicPr>
            <a:picLocks noGrp="1" noChangeAspect="1"/>
          </p:cNvPicPr>
          <p:nvPr>
            <p:ph idx="1"/>
          </p:nvPr>
        </p:nvPicPr>
        <p:blipFill>
          <a:blip r:embed="rId1"/>
          <a:stretch>
            <a:fillRect/>
          </a:stretch>
        </p:blipFill>
        <p:spPr>
          <a:xfrm>
            <a:off x="3198602" y="2062798"/>
            <a:ext cx="4776892" cy="419576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9174</Words>
  <Application>WPS Presentation</Application>
  <PresentationFormat>Widescreen</PresentationFormat>
  <Paragraphs>521</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SimSun</vt:lpstr>
      <vt:lpstr>Wingdings</vt:lpstr>
      <vt:lpstr>Wingdings 3</vt:lpstr>
      <vt:lpstr>Arial</vt:lpstr>
      <vt:lpstr>Century Gothic</vt:lpstr>
      <vt:lpstr>Microsoft YaHei</vt:lpstr>
      <vt:lpstr>Arial Unicode MS</vt:lpstr>
      <vt:lpstr>Ion</vt:lpstr>
      <vt:lpstr>Virtual AI Health Assistant</vt:lpstr>
      <vt:lpstr>Introduction	</vt:lpstr>
      <vt:lpstr>Abstract</vt:lpstr>
      <vt:lpstr>Problem and Motivation</vt:lpstr>
      <vt:lpstr>Innovation</vt:lpstr>
      <vt:lpstr>Continuation</vt:lpstr>
      <vt:lpstr>Implementation and  methodology</vt:lpstr>
      <vt:lpstr>Functional Architecture</vt:lpstr>
      <vt:lpstr>Specifying the disease</vt:lpstr>
      <vt:lpstr>NLP Processing</vt:lpstr>
      <vt:lpstr>Classification Algorithms</vt:lpstr>
      <vt:lpstr>Screenshot</vt:lpstr>
      <vt:lpstr>Future Scope</vt:lpstr>
      <vt:lpstr>Development Tools and Technology</vt:lpstr>
      <vt:lpstr>Area</vt:lpstr>
      <vt:lpstr>Research paper 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Refernces</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Folder Explorer</dc:title>
  <dc:creator>Sujit Rajak</dc:creator>
  <cp:lastModifiedBy>MANISH PATEL</cp:lastModifiedBy>
  <cp:revision>68</cp:revision>
  <dcterms:created xsi:type="dcterms:W3CDTF">2020-09-29T20:24:00Z</dcterms:created>
  <dcterms:modified xsi:type="dcterms:W3CDTF">2023-03-08T15:08:28Z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5586D34724194F4182985DE255CD4C21</vt:lpwstr>
  </property>
  <property fmtid="{D5CDD505-2E9C-101B-9397-08002B2CF9AE}" pid="3" name="KSOProductBuildVer">
    <vt:lpwstr>1033-11.2.0.11486</vt:lpwstr>
  </property>
</Properties>
</file>