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Now Bold" charset="1" panose="00000800000000000000"/>
      <p:regular r:id="rId17"/>
    </p:embeddedFont>
    <p:embeddedFont>
      <p:font typeface="Now" charset="1" panose="00000500000000000000"/>
      <p:regular r:id="rId18"/>
    </p:embeddedFont>
    <p:embeddedFont>
      <p:font typeface="Canva Sans Bold" charset="1" panose="020B0803030501040103"/>
      <p:regular r:id="rId19"/>
    </p:embeddedFont>
    <p:embeddedFont>
      <p:font typeface="Now Medium" charset="1" panose="000006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3.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EDFDA"/>
        </a:solidFill>
      </p:bgPr>
    </p:bg>
    <p:spTree>
      <p:nvGrpSpPr>
        <p:cNvPr id="1" name=""/>
        <p:cNvGrpSpPr/>
        <p:nvPr/>
      </p:nvGrpSpPr>
      <p:grpSpPr>
        <a:xfrm>
          <a:off x="0" y="0"/>
          <a:ext cx="0" cy="0"/>
          <a:chOff x="0" y="0"/>
          <a:chExt cx="0" cy="0"/>
        </a:xfrm>
      </p:grpSpPr>
      <p:sp>
        <p:nvSpPr>
          <p:cNvPr name="AutoShape 2" id="2"/>
          <p:cNvSpPr/>
          <p:nvPr/>
        </p:nvSpPr>
        <p:spPr>
          <a:xfrm>
            <a:off x="-169125" y="2815203"/>
            <a:ext cx="18594933" cy="0"/>
          </a:xfrm>
          <a:prstGeom prst="line">
            <a:avLst/>
          </a:prstGeom>
          <a:ln cap="flat" w="9525">
            <a:solidFill>
              <a:srgbClr val="000000"/>
            </a:solidFill>
            <a:prstDash val="solid"/>
            <a:headEnd type="none" len="sm" w="sm"/>
            <a:tailEnd type="none" len="sm" w="sm"/>
          </a:ln>
        </p:spPr>
      </p:sp>
      <p:sp>
        <p:nvSpPr>
          <p:cNvPr name="AutoShape 3" id="3"/>
          <p:cNvSpPr/>
          <p:nvPr/>
        </p:nvSpPr>
        <p:spPr>
          <a:xfrm>
            <a:off x="14191185" y="0"/>
            <a:ext cx="0" cy="2815203"/>
          </a:xfrm>
          <a:prstGeom prst="line">
            <a:avLst/>
          </a:prstGeom>
          <a:ln cap="flat" w="9525">
            <a:solidFill>
              <a:srgbClr val="000000"/>
            </a:solidFill>
            <a:prstDash val="solid"/>
            <a:headEnd type="none" len="sm" w="sm"/>
            <a:tailEnd type="none" len="sm" w="sm"/>
          </a:ln>
        </p:spPr>
      </p:sp>
      <p:grpSp>
        <p:nvGrpSpPr>
          <p:cNvPr name="Group 4" id="4"/>
          <p:cNvGrpSpPr/>
          <p:nvPr/>
        </p:nvGrpSpPr>
        <p:grpSpPr>
          <a:xfrm rot="0">
            <a:off x="0" y="0"/>
            <a:ext cx="2815203" cy="281520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737373"/>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sp>
        <p:nvSpPr>
          <p:cNvPr name="Freeform 7" id="7"/>
          <p:cNvSpPr/>
          <p:nvPr/>
        </p:nvSpPr>
        <p:spPr>
          <a:xfrm flipH="false" flipV="false" rot="2700000">
            <a:off x="1282531" y="1282531"/>
            <a:ext cx="250141" cy="250141"/>
          </a:xfrm>
          <a:custGeom>
            <a:avLst/>
            <a:gdLst/>
            <a:ahLst/>
            <a:cxnLst/>
            <a:rect r="r" b="b" t="t" l="l"/>
            <a:pathLst>
              <a:path h="250141" w="250141">
                <a:moveTo>
                  <a:pt x="0" y="0"/>
                </a:moveTo>
                <a:lnTo>
                  <a:pt x="250141" y="0"/>
                </a:lnTo>
                <a:lnTo>
                  <a:pt x="250141" y="250141"/>
                </a:lnTo>
                <a:lnTo>
                  <a:pt x="0" y="2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369326" y="3996654"/>
            <a:ext cx="6507116" cy="1650364"/>
          </a:xfrm>
          <a:prstGeom prst="rect">
            <a:avLst/>
          </a:prstGeom>
        </p:spPr>
        <p:txBody>
          <a:bodyPr anchor="t" rtlCol="false" tIns="0" lIns="0" bIns="0" rIns="0">
            <a:spAutoFit/>
          </a:bodyPr>
          <a:lstStyle/>
          <a:p>
            <a:pPr algn="l">
              <a:lnSpc>
                <a:spcPts val="13300"/>
              </a:lnSpc>
            </a:pPr>
            <a:r>
              <a:rPr lang="en-US" sz="9500" b="true">
                <a:solidFill>
                  <a:srgbClr val="595858"/>
                </a:solidFill>
                <a:latin typeface="Now Bold"/>
                <a:ea typeface="Now Bold"/>
                <a:cs typeface="Now Bold"/>
                <a:sym typeface="Now Bold"/>
              </a:rPr>
              <a:t>Predictive</a:t>
            </a:r>
          </a:p>
        </p:txBody>
      </p:sp>
      <p:sp>
        <p:nvSpPr>
          <p:cNvPr name="TextBox 9" id="9"/>
          <p:cNvSpPr txBox="true"/>
          <p:nvPr/>
        </p:nvSpPr>
        <p:spPr>
          <a:xfrm rot="0">
            <a:off x="2369326" y="5339903"/>
            <a:ext cx="9028210" cy="1650364"/>
          </a:xfrm>
          <a:prstGeom prst="rect">
            <a:avLst/>
          </a:prstGeom>
        </p:spPr>
        <p:txBody>
          <a:bodyPr anchor="t" rtlCol="false" tIns="0" lIns="0" bIns="0" rIns="0">
            <a:spAutoFit/>
          </a:bodyPr>
          <a:lstStyle/>
          <a:p>
            <a:pPr algn="l">
              <a:lnSpc>
                <a:spcPts val="13300"/>
              </a:lnSpc>
            </a:pPr>
            <a:r>
              <a:rPr lang="en-US" sz="9500" b="true">
                <a:solidFill>
                  <a:srgbClr val="595858"/>
                </a:solidFill>
                <a:latin typeface="Now Bold"/>
                <a:ea typeface="Now Bold"/>
                <a:cs typeface="Now Bold"/>
                <a:sym typeface="Now Bold"/>
              </a:rPr>
              <a:t>Maintenance</a:t>
            </a:r>
          </a:p>
        </p:txBody>
      </p:sp>
      <p:sp>
        <p:nvSpPr>
          <p:cNvPr name="TextBox 10" id="10"/>
          <p:cNvSpPr txBox="true"/>
          <p:nvPr/>
        </p:nvSpPr>
        <p:spPr>
          <a:xfrm rot="0">
            <a:off x="2459441" y="7130722"/>
            <a:ext cx="7620901" cy="339725"/>
          </a:xfrm>
          <a:prstGeom prst="rect">
            <a:avLst/>
          </a:prstGeom>
        </p:spPr>
        <p:txBody>
          <a:bodyPr anchor="t" rtlCol="false" tIns="0" lIns="0" bIns="0" rIns="0">
            <a:spAutoFit/>
          </a:bodyPr>
          <a:lstStyle/>
          <a:p>
            <a:pPr algn="l">
              <a:lnSpc>
                <a:spcPts val="2800"/>
              </a:lnSpc>
            </a:pPr>
            <a:r>
              <a:rPr lang="en-US" sz="2000">
                <a:solidFill>
                  <a:srgbClr val="737373"/>
                </a:solidFill>
                <a:latin typeface="Now"/>
                <a:ea typeface="Now"/>
                <a:cs typeface="Now"/>
                <a:sym typeface="Now"/>
              </a:rPr>
              <a:t>using Machine Learning models</a:t>
            </a:r>
          </a:p>
        </p:txBody>
      </p:sp>
      <p:sp>
        <p:nvSpPr>
          <p:cNvPr name="TextBox 11" id="11"/>
          <p:cNvSpPr txBox="true"/>
          <p:nvPr/>
        </p:nvSpPr>
        <p:spPr>
          <a:xfrm rot="0">
            <a:off x="15340244" y="1192625"/>
            <a:ext cx="1716344" cy="273685"/>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Created by</a:t>
            </a:r>
          </a:p>
        </p:txBody>
      </p:sp>
      <p:sp>
        <p:nvSpPr>
          <p:cNvPr name="TextBox 12" id="12"/>
          <p:cNvSpPr txBox="true"/>
          <p:nvPr/>
        </p:nvSpPr>
        <p:spPr>
          <a:xfrm rot="0">
            <a:off x="15340244" y="1512818"/>
            <a:ext cx="2011521" cy="273685"/>
          </a:xfrm>
          <a:prstGeom prst="rect">
            <a:avLst/>
          </a:prstGeom>
        </p:spPr>
        <p:txBody>
          <a:bodyPr anchor="t" rtlCol="false" tIns="0" lIns="0" bIns="0" rIns="0">
            <a:spAutoFit/>
          </a:bodyPr>
          <a:lstStyle/>
          <a:p>
            <a:pPr algn="l">
              <a:lnSpc>
                <a:spcPts val="2239"/>
              </a:lnSpc>
            </a:pPr>
            <a:r>
              <a:rPr lang="en-US" sz="1599" b="true">
                <a:solidFill>
                  <a:srgbClr val="737373"/>
                </a:solidFill>
                <a:latin typeface="Now Bold"/>
                <a:ea typeface="Now Bold"/>
                <a:cs typeface="Now Bold"/>
                <a:sym typeface="Now Bold"/>
              </a:rPr>
              <a:t>Manish Walurkar</a:t>
            </a:r>
          </a:p>
        </p:txBody>
      </p:sp>
      <p:sp>
        <p:nvSpPr>
          <p:cNvPr name="TextBox 13" id="13"/>
          <p:cNvSpPr txBox="true"/>
          <p:nvPr/>
        </p:nvSpPr>
        <p:spPr>
          <a:xfrm rot="0">
            <a:off x="1028700" y="9146937"/>
            <a:ext cx="3067242" cy="273685"/>
          </a:xfrm>
          <a:prstGeom prst="rect">
            <a:avLst/>
          </a:prstGeom>
        </p:spPr>
        <p:txBody>
          <a:bodyPr anchor="t" rtlCol="false" tIns="0" lIns="0" bIns="0" rIns="0">
            <a:spAutoFit/>
          </a:bodyPr>
          <a:lstStyle/>
          <a:p>
            <a:pPr algn="l">
              <a:lnSpc>
                <a:spcPts val="2239"/>
              </a:lnSpc>
            </a:pPr>
            <a:r>
              <a:rPr lang="en-US" sz="1599">
                <a:solidFill>
                  <a:srgbClr val="595858"/>
                </a:solidFill>
                <a:latin typeface="Now"/>
                <a:ea typeface="Now"/>
                <a:cs typeface="Now"/>
                <a:sym typeface="Now"/>
              </a:rPr>
              <a:t>www.github.com/Manish-128</a:t>
            </a:r>
          </a:p>
        </p:txBody>
      </p:sp>
      <p:sp>
        <p:nvSpPr>
          <p:cNvPr name="TextBox 14" id="14"/>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EDFDA"/>
        </a:solidFill>
      </p:bgPr>
    </p:bg>
    <p:spTree>
      <p:nvGrpSpPr>
        <p:cNvPr id="1" name=""/>
        <p:cNvGrpSpPr/>
        <p:nvPr/>
      </p:nvGrpSpPr>
      <p:grpSpPr>
        <a:xfrm>
          <a:off x="0" y="0"/>
          <a:ext cx="0" cy="0"/>
          <a:chOff x="0" y="0"/>
          <a:chExt cx="0" cy="0"/>
        </a:xfrm>
      </p:grpSpPr>
      <p:sp>
        <p:nvSpPr>
          <p:cNvPr name="TextBox 2" id="2"/>
          <p:cNvSpPr txBox="true"/>
          <p:nvPr/>
        </p:nvSpPr>
        <p:spPr>
          <a:xfrm rot="0">
            <a:off x="5133795" y="1298175"/>
            <a:ext cx="8020410" cy="1210945"/>
          </a:xfrm>
          <a:prstGeom prst="rect">
            <a:avLst/>
          </a:prstGeom>
        </p:spPr>
        <p:txBody>
          <a:bodyPr anchor="t" rtlCol="false" tIns="0" lIns="0" bIns="0" rIns="0">
            <a:spAutoFit/>
          </a:bodyPr>
          <a:lstStyle/>
          <a:p>
            <a:pPr algn="ctr">
              <a:lnSpc>
                <a:spcPts val="9799"/>
              </a:lnSpc>
            </a:pPr>
            <a:r>
              <a:rPr lang="en-US" sz="6999" b="true">
                <a:solidFill>
                  <a:srgbClr val="595858"/>
                </a:solidFill>
                <a:latin typeface="Now Bold"/>
                <a:ea typeface="Now Bold"/>
                <a:cs typeface="Now Bold"/>
                <a:sym typeface="Now Bold"/>
              </a:rPr>
              <a:t>Conclusion</a:t>
            </a:r>
          </a:p>
        </p:txBody>
      </p:sp>
      <p:sp>
        <p:nvSpPr>
          <p:cNvPr name="TextBox 3" id="3"/>
          <p:cNvSpPr txBox="true"/>
          <p:nvPr/>
        </p:nvSpPr>
        <p:spPr>
          <a:xfrm rot="0">
            <a:off x="1028700" y="3127162"/>
            <a:ext cx="16230600" cy="4780915"/>
          </a:xfrm>
          <a:prstGeom prst="rect">
            <a:avLst/>
          </a:prstGeom>
        </p:spPr>
        <p:txBody>
          <a:bodyPr anchor="t" rtlCol="false" tIns="0" lIns="0" bIns="0" rIns="0">
            <a:spAutoFit/>
          </a:bodyPr>
          <a:lstStyle/>
          <a:p>
            <a:pPr algn="ctr">
              <a:lnSpc>
                <a:spcPts val="4759"/>
              </a:lnSpc>
            </a:pPr>
            <a:r>
              <a:rPr lang="en-US" sz="3399">
                <a:solidFill>
                  <a:srgbClr val="595858"/>
                </a:solidFill>
                <a:latin typeface="Canva Sans"/>
                <a:ea typeface="Canva Sans"/>
                <a:cs typeface="Canva Sans"/>
                <a:sym typeface="Canva Sans"/>
              </a:rPr>
              <a:t>The machine learning model is achieved with a total of </a:t>
            </a:r>
            <a:r>
              <a:rPr lang="en-US" sz="3399" b="true">
                <a:solidFill>
                  <a:srgbClr val="595858"/>
                </a:solidFill>
                <a:latin typeface="Canva Sans Bold"/>
                <a:ea typeface="Canva Sans Bold"/>
                <a:cs typeface="Canva Sans Bold"/>
                <a:sym typeface="Canva Sans Bold"/>
              </a:rPr>
              <a:t>94% </a:t>
            </a:r>
            <a:r>
              <a:rPr lang="en-US" sz="3399">
                <a:solidFill>
                  <a:srgbClr val="595858"/>
                </a:solidFill>
                <a:latin typeface="Canva Sans"/>
                <a:ea typeface="Canva Sans"/>
                <a:cs typeface="Canva Sans"/>
                <a:sym typeface="Canva Sans"/>
              </a:rPr>
              <a:t>of precision. The Random Forest Classifier has been found useful as the data can be distributed in a data pattern. The key findings of EDA helped us in deriving the nature of the maintenance pattern. Later this model, or industry specific model can be made to attain the task of predicting maintenance. This model is just an example on how machine learning can be used in every thing from day to day life to manufacturing world. </a:t>
            </a:r>
          </a:p>
          <a:p>
            <a:pPr algn="ctr">
              <a:lnSpc>
                <a:spcPts val="4759"/>
              </a:lnSpc>
            </a:pPr>
          </a:p>
        </p:txBody>
      </p:sp>
      <p:sp>
        <p:nvSpPr>
          <p:cNvPr name="TextBox 4" id="4"/>
          <p:cNvSpPr txBox="true"/>
          <p:nvPr/>
        </p:nvSpPr>
        <p:spPr>
          <a:xfrm rot="0">
            <a:off x="17050999"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grpSp>
        <p:nvGrpSpPr>
          <p:cNvPr name="Group 3" id="3"/>
          <p:cNvGrpSpPr/>
          <p:nvPr/>
        </p:nvGrpSpPr>
        <p:grpSpPr>
          <a:xfrm rot="0">
            <a:off x="4933613" y="0"/>
            <a:ext cx="8389527" cy="838952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737373"/>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sp>
        <p:nvSpPr>
          <p:cNvPr name="TextBox 6" id="6"/>
          <p:cNvSpPr txBox="true"/>
          <p:nvPr/>
        </p:nvSpPr>
        <p:spPr>
          <a:xfrm rot="0">
            <a:off x="5983381" y="3515313"/>
            <a:ext cx="6289992" cy="1216025"/>
          </a:xfrm>
          <a:prstGeom prst="rect">
            <a:avLst/>
          </a:prstGeom>
        </p:spPr>
        <p:txBody>
          <a:bodyPr anchor="t" rtlCol="false" tIns="0" lIns="0" bIns="0" rIns="0">
            <a:spAutoFit/>
          </a:bodyPr>
          <a:lstStyle/>
          <a:p>
            <a:pPr algn="ctr">
              <a:lnSpc>
                <a:spcPts val="9799"/>
              </a:lnSpc>
            </a:pPr>
            <a:r>
              <a:rPr lang="en-US" sz="6999" b="true">
                <a:solidFill>
                  <a:srgbClr val="595858"/>
                </a:solidFill>
                <a:latin typeface="Now Bold"/>
                <a:ea typeface="Now Bold"/>
                <a:cs typeface="Now Bold"/>
                <a:sym typeface="Now Bold"/>
              </a:rPr>
              <a:t>Thank You</a:t>
            </a:r>
          </a:p>
        </p:txBody>
      </p:sp>
      <p:sp>
        <p:nvSpPr>
          <p:cNvPr name="TextBox 7" id="7"/>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11</a:t>
            </a:r>
          </a:p>
        </p:txBody>
      </p:sp>
      <p:sp>
        <p:nvSpPr>
          <p:cNvPr name="TextBox 8" id="8"/>
          <p:cNvSpPr txBox="true"/>
          <p:nvPr/>
        </p:nvSpPr>
        <p:spPr>
          <a:xfrm rot="0">
            <a:off x="1028700" y="9146937"/>
            <a:ext cx="2654891" cy="273685"/>
          </a:xfrm>
          <a:prstGeom prst="rect">
            <a:avLst/>
          </a:prstGeom>
        </p:spPr>
        <p:txBody>
          <a:bodyPr anchor="t" rtlCol="false" tIns="0" lIns="0" bIns="0" rIns="0">
            <a:spAutoFit/>
          </a:bodyPr>
          <a:lstStyle/>
          <a:p>
            <a:pPr algn="l">
              <a:lnSpc>
                <a:spcPts val="2239"/>
              </a:lnSpc>
            </a:pPr>
            <a:r>
              <a:rPr lang="en-US" sz="1599">
                <a:solidFill>
                  <a:srgbClr val="595858"/>
                </a:solidFill>
                <a:latin typeface="Now"/>
                <a:ea typeface="Now"/>
                <a:cs typeface="Now"/>
                <a:sym typeface="Now"/>
              </a:rPr>
              <a:t>github.com/Manish-128</a:t>
            </a:r>
          </a:p>
        </p:txBody>
      </p:sp>
      <p:sp>
        <p:nvSpPr>
          <p:cNvPr name="TextBox 9" id="9"/>
          <p:cNvSpPr txBox="true"/>
          <p:nvPr/>
        </p:nvSpPr>
        <p:spPr>
          <a:xfrm rot="0">
            <a:off x="7953867" y="9146937"/>
            <a:ext cx="2380266" cy="273685"/>
          </a:xfrm>
          <a:prstGeom prst="rect">
            <a:avLst/>
          </a:prstGeom>
        </p:spPr>
        <p:txBody>
          <a:bodyPr anchor="t" rtlCol="false" tIns="0" lIns="0" bIns="0" rIns="0">
            <a:spAutoFit/>
          </a:bodyPr>
          <a:lstStyle/>
          <a:p>
            <a:pPr algn="ctr">
              <a:lnSpc>
                <a:spcPts val="2239"/>
              </a:lnSpc>
            </a:pPr>
            <a:r>
              <a:rPr lang="en-US" sz="1599">
                <a:solidFill>
                  <a:srgbClr val="595858"/>
                </a:solidFill>
                <a:latin typeface="Now"/>
                <a:ea typeface="Now"/>
                <a:cs typeface="Now"/>
                <a:sym typeface="Now"/>
              </a:rPr>
              <a:t>7743918224</a:t>
            </a:r>
          </a:p>
        </p:txBody>
      </p:sp>
      <p:sp>
        <p:nvSpPr>
          <p:cNvPr name="TextBox 10" id="10"/>
          <p:cNvSpPr txBox="true"/>
          <p:nvPr/>
        </p:nvSpPr>
        <p:spPr>
          <a:xfrm rot="0">
            <a:off x="14092696" y="9146937"/>
            <a:ext cx="3166604" cy="273685"/>
          </a:xfrm>
          <a:prstGeom prst="rect">
            <a:avLst/>
          </a:prstGeom>
        </p:spPr>
        <p:txBody>
          <a:bodyPr anchor="t" rtlCol="false" tIns="0" lIns="0" bIns="0" rIns="0">
            <a:spAutoFit/>
          </a:bodyPr>
          <a:lstStyle/>
          <a:p>
            <a:pPr algn="r">
              <a:lnSpc>
                <a:spcPts val="2239"/>
              </a:lnSpc>
            </a:pPr>
            <a:r>
              <a:rPr lang="en-US" sz="1599">
                <a:solidFill>
                  <a:srgbClr val="595858"/>
                </a:solidFill>
                <a:latin typeface="Now"/>
                <a:ea typeface="Now"/>
                <a:cs typeface="Now"/>
                <a:sym typeface="Now"/>
              </a:rPr>
              <a:t>Mowad, Nagpur</a:t>
            </a:r>
          </a:p>
        </p:txBody>
      </p:sp>
      <p:sp>
        <p:nvSpPr>
          <p:cNvPr name="AutoShape 11" id="11"/>
          <p:cNvSpPr/>
          <p:nvPr/>
        </p:nvSpPr>
        <p:spPr>
          <a:xfrm>
            <a:off x="-169125" y="8389527"/>
            <a:ext cx="18594933" cy="0"/>
          </a:xfrm>
          <a:prstGeom prst="line">
            <a:avLst/>
          </a:prstGeom>
          <a:ln cap="flat" w="9525">
            <a:solidFill>
              <a:srgbClr val="000000"/>
            </a:solidFill>
            <a:prstDash val="solid"/>
            <a:headEnd type="none" len="sm" w="sm"/>
            <a:tailEnd type="none" len="sm" w="sm"/>
          </a:ln>
        </p:spPr>
      </p:sp>
      <p:sp>
        <p:nvSpPr>
          <p:cNvPr name="AutoShape 12" id="12"/>
          <p:cNvSpPr/>
          <p:nvPr/>
        </p:nvSpPr>
        <p:spPr>
          <a:xfrm>
            <a:off x="5407001" y="8389527"/>
            <a:ext cx="0" cy="2353211"/>
          </a:xfrm>
          <a:prstGeom prst="line">
            <a:avLst/>
          </a:prstGeom>
          <a:ln cap="flat" w="9525">
            <a:solidFill>
              <a:srgbClr val="000000"/>
            </a:solidFill>
            <a:prstDash val="solid"/>
            <a:headEnd type="none" len="sm" w="sm"/>
            <a:tailEnd type="none" len="sm" w="sm"/>
          </a:ln>
        </p:spPr>
      </p:sp>
      <p:sp>
        <p:nvSpPr>
          <p:cNvPr name="AutoShape 13" id="13"/>
          <p:cNvSpPr/>
          <p:nvPr/>
        </p:nvSpPr>
        <p:spPr>
          <a:xfrm>
            <a:off x="12817418" y="8389527"/>
            <a:ext cx="0" cy="2353211"/>
          </a:xfrm>
          <a:prstGeom prst="line">
            <a:avLst/>
          </a:prstGeom>
          <a:ln cap="flat" w="9525">
            <a:solidFill>
              <a:srgbClr val="000000"/>
            </a:solidFill>
            <a:prstDash val="solid"/>
            <a:headEnd type="none" len="sm" w="sm"/>
            <a:tailEnd type="none" len="sm" w="sm"/>
          </a:ln>
        </p:spPr>
      </p:sp>
      <p:sp>
        <p:nvSpPr>
          <p:cNvPr name="Freeform 14" id="14"/>
          <p:cNvSpPr/>
          <p:nvPr/>
        </p:nvSpPr>
        <p:spPr>
          <a:xfrm flipH="true" flipV="true" rot="2700000">
            <a:off x="1289255" y="4246569"/>
            <a:ext cx="250141" cy="250141"/>
          </a:xfrm>
          <a:custGeom>
            <a:avLst/>
            <a:gdLst/>
            <a:ahLst/>
            <a:cxnLst/>
            <a:rect r="r" b="b" t="t" l="l"/>
            <a:pathLst>
              <a:path h="250141" w="250141">
                <a:moveTo>
                  <a:pt x="250142" y="250142"/>
                </a:moveTo>
                <a:lnTo>
                  <a:pt x="0" y="250142"/>
                </a:lnTo>
                <a:lnTo>
                  <a:pt x="0" y="0"/>
                </a:lnTo>
                <a:lnTo>
                  <a:pt x="250142" y="0"/>
                </a:lnTo>
                <a:lnTo>
                  <a:pt x="250142" y="250142"/>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grpSp>
        <p:nvGrpSpPr>
          <p:cNvPr name="Group 3" id="3"/>
          <p:cNvGrpSpPr/>
          <p:nvPr/>
        </p:nvGrpSpPr>
        <p:grpSpPr>
          <a:xfrm rot="0">
            <a:off x="9054914" y="1251732"/>
            <a:ext cx="7783536" cy="778353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737373"/>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sp>
        <p:nvSpPr>
          <p:cNvPr name="AutoShape 6" id="6"/>
          <p:cNvSpPr/>
          <p:nvPr/>
        </p:nvSpPr>
        <p:spPr>
          <a:xfrm flipH="true">
            <a:off x="9050152" y="-264186"/>
            <a:ext cx="0" cy="10734089"/>
          </a:xfrm>
          <a:prstGeom prst="line">
            <a:avLst/>
          </a:prstGeom>
          <a:ln cap="flat" w="9525">
            <a:solidFill>
              <a:srgbClr val="000000"/>
            </a:solidFill>
            <a:prstDash val="solid"/>
            <a:headEnd type="none" len="sm" w="sm"/>
            <a:tailEnd type="none" len="sm" w="sm"/>
          </a:ln>
        </p:spPr>
      </p:sp>
      <p:sp>
        <p:nvSpPr>
          <p:cNvPr name="AutoShape 7" id="7"/>
          <p:cNvSpPr/>
          <p:nvPr/>
        </p:nvSpPr>
        <p:spPr>
          <a:xfrm>
            <a:off x="16843213" y="-264186"/>
            <a:ext cx="0" cy="10734089"/>
          </a:xfrm>
          <a:prstGeom prst="line">
            <a:avLst/>
          </a:prstGeom>
          <a:ln cap="flat" w="9525">
            <a:solidFill>
              <a:srgbClr val="000000"/>
            </a:solidFill>
            <a:prstDash val="solid"/>
            <a:headEnd type="none" len="sm" w="sm"/>
            <a:tailEnd type="none" len="sm" w="sm"/>
          </a:ln>
        </p:spPr>
      </p:sp>
      <p:sp>
        <p:nvSpPr>
          <p:cNvPr name="Freeform 8" id="8"/>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57157" y="4450610"/>
            <a:ext cx="5379052" cy="1210945"/>
          </a:xfrm>
          <a:prstGeom prst="rect">
            <a:avLst/>
          </a:prstGeom>
        </p:spPr>
        <p:txBody>
          <a:bodyPr anchor="t" rtlCol="false" tIns="0" lIns="0" bIns="0" rIns="0">
            <a:spAutoFit/>
          </a:bodyPr>
          <a:lstStyle/>
          <a:p>
            <a:pPr algn="ctr">
              <a:lnSpc>
                <a:spcPts val="9799"/>
              </a:lnSpc>
            </a:pPr>
            <a:r>
              <a:rPr lang="en-US" sz="6999" b="true">
                <a:solidFill>
                  <a:srgbClr val="595858"/>
                </a:solidFill>
                <a:latin typeface="Now Bold"/>
                <a:ea typeface="Now Bold"/>
                <a:cs typeface="Now Bold"/>
                <a:sym typeface="Now Bold"/>
              </a:rPr>
              <a:t>Agenda</a:t>
            </a:r>
          </a:p>
        </p:txBody>
      </p:sp>
      <p:sp>
        <p:nvSpPr>
          <p:cNvPr name="TextBox 10" id="10"/>
          <p:cNvSpPr txBox="true"/>
          <p:nvPr/>
        </p:nvSpPr>
        <p:spPr>
          <a:xfrm rot="0">
            <a:off x="1591203" y="2935303"/>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Problem Statemet</a:t>
            </a:r>
          </a:p>
        </p:txBody>
      </p:sp>
      <p:sp>
        <p:nvSpPr>
          <p:cNvPr name="TextBox 11" id="11"/>
          <p:cNvSpPr txBox="true"/>
          <p:nvPr/>
        </p:nvSpPr>
        <p:spPr>
          <a:xfrm rot="0">
            <a:off x="1591203" y="4437593"/>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Importance of PdM</a:t>
            </a:r>
          </a:p>
        </p:txBody>
      </p:sp>
      <p:sp>
        <p:nvSpPr>
          <p:cNvPr name="TextBox 12" id="12"/>
          <p:cNvSpPr txBox="true"/>
          <p:nvPr/>
        </p:nvSpPr>
        <p:spPr>
          <a:xfrm rot="0">
            <a:off x="1591203" y="5939882"/>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Model Training</a:t>
            </a:r>
          </a:p>
        </p:txBody>
      </p:sp>
      <p:sp>
        <p:nvSpPr>
          <p:cNvPr name="TextBox 13" id="13"/>
          <p:cNvSpPr txBox="true"/>
          <p:nvPr/>
        </p:nvSpPr>
        <p:spPr>
          <a:xfrm rot="0">
            <a:off x="6516447" y="2935303"/>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4" id="14"/>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02</a:t>
            </a:r>
          </a:p>
        </p:txBody>
      </p:sp>
      <p:sp>
        <p:nvSpPr>
          <p:cNvPr name="TextBox 15" id="15"/>
          <p:cNvSpPr txBox="true"/>
          <p:nvPr/>
        </p:nvSpPr>
        <p:spPr>
          <a:xfrm rot="0">
            <a:off x="6516447" y="4437593"/>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6" id="16"/>
          <p:cNvSpPr txBox="true"/>
          <p:nvPr/>
        </p:nvSpPr>
        <p:spPr>
          <a:xfrm rot="0">
            <a:off x="6516447" y="3661150"/>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7" id="17"/>
          <p:cNvSpPr txBox="true"/>
          <p:nvPr/>
        </p:nvSpPr>
        <p:spPr>
          <a:xfrm rot="0">
            <a:off x="6516447" y="5163439"/>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8" id="18"/>
          <p:cNvSpPr txBox="true"/>
          <p:nvPr/>
        </p:nvSpPr>
        <p:spPr>
          <a:xfrm rot="0">
            <a:off x="6516447" y="5915749"/>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9" id="19"/>
          <p:cNvSpPr txBox="true"/>
          <p:nvPr/>
        </p:nvSpPr>
        <p:spPr>
          <a:xfrm rot="0">
            <a:off x="6516447" y="6665729"/>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20" id="20"/>
          <p:cNvSpPr txBox="true"/>
          <p:nvPr/>
        </p:nvSpPr>
        <p:spPr>
          <a:xfrm rot="0">
            <a:off x="6516447" y="7418038"/>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21" id="21"/>
          <p:cNvSpPr txBox="true"/>
          <p:nvPr/>
        </p:nvSpPr>
        <p:spPr>
          <a:xfrm rot="0">
            <a:off x="1591203" y="3685283"/>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Objectives &amp; Goals</a:t>
            </a:r>
          </a:p>
        </p:txBody>
      </p:sp>
      <p:sp>
        <p:nvSpPr>
          <p:cNvPr name="TextBox 22" id="22"/>
          <p:cNvSpPr txBox="true"/>
          <p:nvPr/>
        </p:nvSpPr>
        <p:spPr>
          <a:xfrm rot="0">
            <a:off x="1591203" y="5187573"/>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Flow of Project</a:t>
            </a:r>
          </a:p>
        </p:txBody>
      </p:sp>
      <p:sp>
        <p:nvSpPr>
          <p:cNvPr name="TextBox 23" id="23"/>
          <p:cNvSpPr txBox="true"/>
          <p:nvPr/>
        </p:nvSpPr>
        <p:spPr>
          <a:xfrm rot="0">
            <a:off x="1591203" y="6689862"/>
            <a:ext cx="3406240" cy="273685"/>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Model Evaluation</a:t>
            </a:r>
          </a:p>
        </p:txBody>
      </p:sp>
      <p:sp>
        <p:nvSpPr>
          <p:cNvPr name="TextBox 24" id="24"/>
          <p:cNvSpPr txBox="true"/>
          <p:nvPr/>
        </p:nvSpPr>
        <p:spPr>
          <a:xfrm rot="0">
            <a:off x="1591203" y="7442172"/>
            <a:ext cx="1986219" cy="273685"/>
          </a:xfrm>
          <a:prstGeom prst="rect">
            <a:avLst/>
          </a:prstGeom>
        </p:spPr>
        <p:txBody>
          <a:bodyPr anchor="t" rtlCol="false" tIns="0" lIns="0" bIns="0" rIns="0">
            <a:spAutoFit/>
          </a:bodyPr>
          <a:lstStyle/>
          <a:p>
            <a:pPr algn="just">
              <a:lnSpc>
                <a:spcPts val="2239"/>
              </a:lnSpc>
            </a:pPr>
            <a:r>
              <a:rPr lang="en-US" sz="1599">
                <a:solidFill>
                  <a:srgbClr val="737373"/>
                </a:solidFill>
                <a:latin typeface="Now"/>
                <a:ea typeface="Now"/>
                <a:cs typeface="Now"/>
                <a:sym typeface="Now"/>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grpSp>
        <p:nvGrpSpPr>
          <p:cNvPr name="Group 3" id="3"/>
          <p:cNvGrpSpPr/>
          <p:nvPr/>
        </p:nvGrpSpPr>
        <p:grpSpPr>
          <a:xfrm rot="0">
            <a:off x="837926" y="0"/>
            <a:ext cx="5589812" cy="10604023"/>
            <a:chOff x="0" y="0"/>
            <a:chExt cx="866008" cy="1642841"/>
          </a:xfrm>
        </p:grpSpPr>
        <p:sp>
          <p:nvSpPr>
            <p:cNvPr name="Freeform 4" id="4"/>
            <p:cNvSpPr/>
            <p:nvPr/>
          </p:nvSpPr>
          <p:spPr>
            <a:xfrm flipH="false" flipV="false" rot="0">
              <a:off x="0" y="0"/>
              <a:ext cx="866008" cy="1642841"/>
            </a:xfrm>
            <a:custGeom>
              <a:avLst/>
              <a:gdLst/>
              <a:ahLst/>
              <a:cxnLst/>
              <a:rect r="r" b="b" t="t" l="l"/>
              <a:pathLst>
                <a:path h="1642841" w="866008">
                  <a:moveTo>
                    <a:pt x="0" y="0"/>
                  </a:moveTo>
                  <a:lnTo>
                    <a:pt x="866008" y="0"/>
                  </a:lnTo>
                  <a:lnTo>
                    <a:pt x="866008" y="1642841"/>
                  </a:lnTo>
                  <a:lnTo>
                    <a:pt x="0" y="1642841"/>
                  </a:lnTo>
                  <a:close/>
                </a:path>
              </a:pathLst>
            </a:custGeom>
            <a:blipFill>
              <a:blip r:embed="rId3"/>
              <a:stretch>
                <a:fillRect l="-81829" t="0" r="-160257" b="0"/>
              </a:stretch>
            </a:blipFill>
            <a:ln w="19050" cap="sq">
              <a:solidFill>
                <a:srgbClr val="000000"/>
              </a:solidFill>
              <a:prstDash val="solid"/>
              <a:miter/>
            </a:ln>
          </p:spPr>
        </p:sp>
      </p:grpSp>
      <p:sp>
        <p:nvSpPr>
          <p:cNvPr name="Freeform 5" id="5"/>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37388" y="1485264"/>
            <a:ext cx="10268131" cy="1210945"/>
          </a:xfrm>
          <a:prstGeom prst="rect">
            <a:avLst/>
          </a:prstGeom>
        </p:spPr>
        <p:txBody>
          <a:bodyPr anchor="t" rtlCol="false" tIns="0" lIns="0" bIns="0" rIns="0">
            <a:spAutoFit/>
          </a:bodyPr>
          <a:lstStyle/>
          <a:p>
            <a:pPr algn="l">
              <a:lnSpc>
                <a:spcPts val="9799"/>
              </a:lnSpc>
            </a:pPr>
            <a:r>
              <a:rPr lang="en-US" sz="6999" b="true">
                <a:solidFill>
                  <a:srgbClr val="595858"/>
                </a:solidFill>
                <a:latin typeface="Now Bold"/>
                <a:ea typeface="Now Bold"/>
                <a:cs typeface="Now Bold"/>
                <a:sym typeface="Now Bold"/>
              </a:rPr>
              <a:t>Problem Statement</a:t>
            </a:r>
          </a:p>
        </p:txBody>
      </p:sp>
      <p:sp>
        <p:nvSpPr>
          <p:cNvPr name="TextBox 7" id="7"/>
          <p:cNvSpPr txBox="true"/>
          <p:nvPr/>
        </p:nvSpPr>
        <p:spPr>
          <a:xfrm rot="0">
            <a:off x="7437388" y="3389993"/>
            <a:ext cx="8904560" cy="1342272"/>
          </a:xfrm>
          <a:prstGeom prst="rect">
            <a:avLst/>
          </a:prstGeom>
        </p:spPr>
        <p:txBody>
          <a:bodyPr anchor="t" rtlCol="false" tIns="0" lIns="0" bIns="0" rIns="0">
            <a:spAutoFit/>
          </a:bodyPr>
          <a:lstStyle/>
          <a:p>
            <a:pPr algn="l">
              <a:lnSpc>
                <a:spcPts val="3652"/>
              </a:lnSpc>
            </a:pPr>
            <a:r>
              <a:rPr lang="en-US" sz="2609">
                <a:solidFill>
                  <a:srgbClr val="737373"/>
                </a:solidFill>
                <a:latin typeface="Now"/>
                <a:ea typeface="Now"/>
                <a:cs typeface="Now"/>
                <a:sym typeface="Now"/>
              </a:rPr>
              <a:t>Building a Machine Learning model which is developed on indusrty data, that can analyze a given set of features to predict maintenance period.</a:t>
            </a:r>
          </a:p>
        </p:txBody>
      </p:sp>
      <p:sp>
        <p:nvSpPr>
          <p:cNvPr name="AutoShape 8" id="8"/>
          <p:cNvSpPr/>
          <p:nvPr/>
        </p:nvSpPr>
        <p:spPr>
          <a:xfrm>
            <a:off x="16843213" y="-264186"/>
            <a:ext cx="0" cy="10734089"/>
          </a:xfrm>
          <a:prstGeom prst="line">
            <a:avLst/>
          </a:prstGeom>
          <a:ln cap="flat" w="9525">
            <a:solidFill>
              <a:srgbClr val="000000"/>
            </a:solidFill>
            <a:prstDash val="solid"/>
            <a:headEnd type="none" len="sm" w="sm"/>
            <a:tailEnd type="none" len="sm" w="sm"/>
          </a:ln>
        </p:spPr>
      </p:sp>
      <p:sp>
        <p:nvSpPr>
          <p:cNvPr name="TextBox 9" id="9"/>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03</a:t>
            </a:r>
          </a:p>
        </p:txBody>
      </p:sp>
      <p:sp>
        <p:nvSpPr>
          <p:cNvPr name="TextBox 10" id="10"/>
          <p:cNvSpPr txBox="true"/>
          <p:nvPr/>
        </p:nvSpPr>
        <p:spPr>
          <a:xfrm rot="0">
            <a:off x="7437388" y="5882451"/>
            <a:ext cx="2682835" cy="580390"/>
          </a:xfrm>
          <a:prstGeom prst="rect">
            <a:avLst/>
          </a:prstGeom>
        </p:spPr>
        <p:txBody>
          <a:bodyPr anchor="t" rtlCol="false" tIns="0" lIns="0" bIns="0" rIns="0">
            <a:spAutoFit/>
          </a:bodyPr>
          <a:lstStyle/>
          <a:p>
            <a:pPr algn="ctr">
              <a:lnSpc>
                <a:spcPts val="4759"/>
              </a:lnSpc>
            </a:pPr>
            <a:r>
              <a:rPr lang="en-US" sz="3399" b="true">
                <a:solidFill>
                  <a:srgbClr val="595858"/>
                </a:solidFill>
                <a:latin typeface="Canva Sans Bold"/>
                <a:ea typeface="Canva Sans Bold"/>
                <a:cs typeface="Canva Sans Bold"/>
                <a:sym typeface="Canva Sans Bold"/>
              </a:rPr>
              <a:t>Introduction</a:t>
            </a:r>
          </a:p>
        </p:txBody>
      </p:sp>
      <p:sp>
        <p:nvSpPr>
          <p:cNvPr name="TextBox 11" id="11"/>
          <p:cNvSpPr txBox="true"/>
          <p:nvPr/>
        </p:nvSpPr>
        <p:spPr>
          <a:xfrm rot="0">
            <a:off x="7437388" y="6732681"/>
            <a:ext cx="8904560" cy="2243203"/>
          </a:xfrm>
          <a:prstGeom prst="rect">
            <a:avLst/>
          </a:prstGeom>
        </p:spPr>
        <p:txBody>
          <a:bodyPr anchor="t" rtlCol="false" tIns="0" lIns="0" bIns="0" rIns="0">
            <a:spAutoFit/>
          </a:bodyPr>
          <a:lstStyle/>
          <a:p>
            <a:pPr algn="l">
              <a:lnSpc>
                <a:spcPts val="3652"/>
              </a:lnSpc>
            </a:pPr>
            <a:r>
              <a:rPr lang="en-US" sz="2609">
                <a:solidFill>
                  <a:srgbClr val="737373"/>
                </a:solidFill>
                <a:latin typeface="Now"/>
                <a:ea typeface="Now"/>
                <a:cs typeface="Now"/>
                <a:sym typeface="Now"/>
              </a:rPr>
              <a:t>Occurrences of maintenance periods in manufacturing industries were always a problem. Idle workers, increase in manufacturing time and cost,  are its most common outcomes. But it can be solved by using machine learning techniques and algorithms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EDFDA"/>
        </a:solidFill>
      </p:bgPr>
    </p:bg>
    <p:spTree>
      <p:nvGrpSpPr>
        <p:cNvPr id="1" name=""/>
        <p:cNvGrpSpPr/>
        <p:nvPr/>
      </p:nvGrpSpPr>
      <p:grpSpPr>
        <a:xfrm>
          <a:off x="0" y="0"/>
          <a:ext cx="0" cy="0"/>
          <a:chOff x="0" y="0"/>
          <a:chExt cx="0" cy="0"/>
        </a:xfrm>
      </p:grpSpPr>
      <p:grpSp>
        <p:nvGrpSpPr>
          <p:cNvPr name="Group 2" id="2"/>
          <p:cNvGrpSpPr/>
          <p:nvPr/>
        </p:nvGrpSpPr>
        <p:grpSpPr>
          <a:xfrm rot="0">
            <a:off x="2016677" y="4944748"/>
            <a:ext cx="3854651" cy="642380"/>
            <a:chOff x="0" y="0"/>
            <a:chExt cx="1015217" cy="169186"/>
          </a:xfrm>
        </p:grpSpPr>
        <p:sp>
          <p:nvSpPr>
            <p:cNvPr name="Freeform 3" id="3"/>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4" id="4"/>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1339341" y="1412670"/>
            <a:ext cx="1770817" cy="642380"/>
            <a:chOff x="0" y="0"/>
            <a:chExt cx="466388" cy="169186"/>
          </a:xfrm>
        </p:grpSpPr>
        <p:sp>
          <p:nvSpPr>
            <p:cNvPr name="Freeform 6" id="6"/>
            <p:cNvSpPr/>
            <p:nvPr/>
          </p:nvSpPr>
          <p:spPr>
            <a:xfrm flipH="false" flipV="false" rot="0">
              <a:off x="0" y="0"/>
              <a:ext cx="466388" cy="169186"/>
            </a:xfrm>
            <a:custGeom>
              <a:avLst/>
              <a:gdLst/>
              <a:ahLst/>
              <a:cxnLst/>
              <a:rect r="r" b="b" t="t" l="l"/>
              <a:pathLst>
                <a:path h="169186" w="466388">
                  <a:moveTo>
                    <a:pt x="84593" y="0"/>
                  </a:moveTo>
                  <a:lnTo>
                    <a:pt x="381795" y="0"/>
                  </a:lnTo>
                  <a:cubicBezTo>
                    <a:pt x="428514" y="0"/>
                    <a:pt x="466388" y="37874"/>
                    <a:pt x="466388" y="84593"/>
                  </a:cubicBezTo>
                  <a:lnTo>
                    <a:pt x="466388" y="84593"/>
                  </a:lnTo>
                  <a:cubicBezTo>
                    <a:pt x="466388" y="107029"/>
                    <a:pt x="457476" y="128545"/>
                    <a:pt x="441611" y="144410"/>
                  </a:cubicBezTo>
                  <a:cubicBezTo>
                    <a:pt x="425747" y="160274"/>
                    <a:pt x="404230" y="169186"/>
                    <a:pt x="381795"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7" id="7"/>
            <p:cNvSpPr txBox="true"/>
            <p:nvPr/>
          </p:nvSpPr>
          <p:spPr>
            <a:xfrm>
              <a:off x="0" y="-38100"/>
              <a:ext cx="466388" cy="207286"/>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1339341" y="4238107"/>
            <a:ext cx="1770817" cy="642380"/>
            <a:chOff x="0" y="0"/>
            <a:chExt cx="466388" cy="169186"/>
          </a:xfrm>
        </p:grpSpPr>
        <p:sp>
          <p:nvSpPr>
            <p:cNvPr name="Freeform 9" id="9"/>
            <p:cNvSpPr/>
            <p:nvPr/>
          </p:nvSpPr>
          <p:spPr>
            <a:xfrm flipH="false" flipV="false" rot="0">
              <a:off x="0" y="0"/>
              <a:ext cx="466388" cy="169186"/>
            </a:xfrm>
            <a:custGeom>
              <a:avLst/>
              <a:gdLst/>
              <a:ahLst/>
              <a:cxnLst/>
              <a:rect r="r" b="b" t="t" l="l"/>
              <a:pathLst>
                <a:path h="169186" w="466388">
                  <a:moveTo>
                    <a:pt x="84593" y="0"/>
                  </a:moveTo>
                  <a:lnTo>
                    <a:pt x="381795" y="0"/>
                  </a:lnTo>
                  <a:cubicBezTo>
                    <a:pt x="428514" y="0"/>
                    <a:pt x="466388" y="37874"/>
                    <a:pt x="466388" y="84593"/>
                  </a:cubicBezTo>
                  <a:lnTo>
                    <a:pt x="466388" y="84593"/>
                  </a:lnTo>
                  <a:cubicBezTo>
                    <a:pt x="466388" y="107029"/>
                    <a:pt x="457476" y="128545"/>
                    <a:pt x="441611" y="144410"/>
                  </a:cubicBezTo>
                  <a:cubicBezTo>
                    <a:pt x="425747" y="160274"/>
                    <a:pt x="404230" y="169186"/>
                    <a:pt x="381795"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10" id="10"/>
            <p:cNvSpPr txBox="true"/>
            <p:nvPr/>
          </p:nvSpPr>
          <p:spPr>
            <a:xfrm>
              <a:off x="0" y="-38100"/>
              <a:ext cx="466388" cy="207286"/>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1339341" y="7063543"/>
            <a:ext cx="1770817" cy="642380"/>
            <a:chOff x="0" y="0"/>
            <a:chExt cx="466388" cy="169186"/>
          </a:xfrm>
        </p:grpSpPr>
        <p:sp>
          <p:nvSpPr>
            <p:cNvPr name="Freeform 12" id="12"/>
            <p:cNvSpPr/>
            <p:nvPr/>
          </p:nvSpPr>
          <p:spPr>
            <a:xfrm flipH="false" flipV="false" rot="0">
              <a:off x="0" y="0"/>
              <a:ext cx="466388" cy="169186"/>
            </a:xfrm>
            <a:custGeom>
              <a:avLst/>
              <a:gdLst/>
              <a:ahLst/>
              <a:cxnLst/>
              <a:rect r="r" b="b" t="t" l="l"/>
              <a:pathLst>
                <a:path h="169186" w="466388">
                  <a:moveTo>
                    <a:pt x="84593" y="0"/>
                  </a:moveTo>
                  <a:lnTo>
                    <a:pt x="381795" y="0"/>
                  </a:lnTo>
                  <a:cubicBezTo>
                    <a:pt x="428514" y="0"/>
                    <a:pt x="466388" y="37874"/>
                    <a:pt x="466388" y="84593"/>
                  </a:cubicBezTo>
                  <a:lnTo>
                    <a:pt x="466388" y="84593"/>
                  </a:lnTo>
                  <a:cubicBezTo>
                    <a:pt x="466388" y="107029"/>
                    <a:pt x="457476" y="128545"/>
                    <a:pt x="441611" y="144410"/>
                  </a:cubicBezTo>
                  <a:cubicBezTo>
                    <a:pt x="425747" y="160274"/>
                    <a:pt x="404230" y="169186"/>
                    <a:pt x="381795"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13" id="13"/>
            <p:cNvSpPr txBox="true"/>
            <p:nvPr/>
          </p:nvSpPr>
          <p:spPr>
            <a:xfrm>
              <a:off x="0" y="-38100"/>
              <a:ext cx="466388" cy="207286"/>
            </a:xfrm>
            <a:prstGeom prst="rect">
              <a:avLst/>
            </a:prstGeom>
          </p:spPr>
          <p:txBody>
            <a:bodyPr anchor="ctr" rtlCol="false" tIns="50800" lIns="50800" bIns="50800" rIns="50800"/>
            <a:lstStyle/>
            <a:p>
              <a:pPr algn="ctr">
                <a:lnSpc>
                  <a:spcPts val="2239"/>
                </a:lnSpc>
              </a:pPr>
            </a:p>
          </p:txBody>
        </p:sp>
      </p:grpSp>
      <p:sp>
        <p:nvSpPr>
          <p:cNvPr name="TextBox 14" id="14"/>
          <p:cNvSpPr txBox="true"/>
          <p:nvPr/>
        </p:nvSpPr>
        <p:spPr>
          <a:xfrm rot="0">
            <a:off x="2016677" y="1800912"/>
            <a:ext cx="5589899" cy="2466975"/>
          </a:xfrm>
          <a:prstGeom prst="rect">
            <a:avLst/>
          </a:prstGeom>
        </p:spPr>
        <p:txBody>
          <a:bodyPr anchor="t" rtlCol="false" tIns="0" lIns="0" bIns="0" rIns="0">
            <a:spAutoFit/>
          </a:bodyPr>
          <a:lstStyle/>
          <a:p>
            <a:pPr algn="l">
              <a:lnSpc>
                <a:spcPts val="9799"/>
              </a:lnSpc>
            </a:pPr>
            <a:r>
              <a:rPr lang="en-US" sz="6999" b="true">
                <a:solidFill>
                  <a:srgbClr val="595858"/>
                </a:solidFill>
                <a:latin typeface="Now Bold"/>
                <a:ea typeface="Now Bold"/>
                <a:cs typeface="Now Bold"/>
                <a:sym typeface="Now Bold"/>
              </a:rPr>
              <a:t>Objectives &amp; Goals</a:t>
            </a:r>
          </a:p>
        </p:txBody>
      </p:sp>
      <p:sp>
        <p:nvSpPr>
          <p:cNvPr name="TextBox 15" id="15"/>
          <p:cNvSpPr txBox="true"/>
          <p:nvPr/>
        </p:nvSpPr>
        <p:spPr>
          <a:xfrm rot="0">
            <a:off x="2016677" y="5952694"/>
            <a:ext cx="4429939" cy="826135"/>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The objective are as simple as to deliver a machine learning model with higher precision. </a:t>
            </a:r>
          </a:p>
        </p:txBody>
      </p:sp>
      <p:sp>
        <p:nvSpPr>
          <p:cNvPr name="TextBox 16" id="16"/>
          <p:cNvSpPr txBox="true"/>
          <p:nvPr/>
        </p:nvSpPr>
        <p:spPr>
          <a:xfrm rot="0">
            <a:off x="11339341" y="2402402"/>
            <a:ext cx="4429939" cy="826135"/>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Data Preprocessing: Process the data efficiently and logically, increasing model’s accuracy</a:t>
            </a:r>
          </a:p>
        </p:txBody>
      </p:sp>
      <p:sp>
        <p:nvSpPr>
          <p:cNvPr name="TextBox 17" id="17"/>
          <p:cNvSpPr txBox="true"/>
          <p:nvPr/>
        </p:nvSpPr>
        <p:spPr>
          <a:xfrm rot="0">
            <a:off x="11339341" y="5227838"/>
            <a:ext cx="4429939" cy="549910"/>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EDA: Exploraitory Data Analysis will help with feature extraction and selection.</a:t>
            </a:r>
          </a:p>
        </p:txBody>
      </p:sp>
      <p:sp>
        <p:nvSpPr>
          <p:cNvPr name="TextBox 18" id="18"/>
          <p:cNvSpPr txBox="true"/>
          <p:nvPr/>
        </p:nvSpPr>
        <p:spPr>
          <a:xfrm rot="0">
            <a:off x="11339341" y="8053275"/>
            <a:ext cx="4429939" cy="826135"/>
          </a:xfrm>
          <a:prstGeom prst="rect">
            <a:avLst/>
          </a:prstGeom>
        </p:spPr>
        <p:txBody>
          <a:bodyPr anchor="t" rtlCol="false" tIns="0" lIns="0" bIns="0" rIns="0">
            <a:spAutoFit/>
          </a:bodyPr>
          <a:lstStyle/>
          <a:p>
            <a:pPr algn="l">
              <a:lnSpc>
                <a:spcPts val="2239"/>
              </a:lnSpc>
            </a:pPr>
            <a:r>
              <a:rPr lang="en-US" sz="1599">
                <a:solidFill>
                  <a:srgbClr val="737373"/>
                </a:solidFill>
                <a:latin typeface="Now"/>
                <a:ea typeface="Now"/>
                <a:cs typeface="Now"/>
                <a:sym typeface="Now"/>
              </a:rPr>
              <a:t>Model Selection: train and compare different ML models to achive higher precision value. </a:t>
            </a:r>
          </a:p>
        </p:txBody>
      </p:sp>
      <p:sp>
        <p:nvSpPr>
          <p:cNvPr name="TextBox 19" id="19"/>
          <p:cNvSpPr txBox="true"/>
          <p:nvPr/>
        </p:nvSpPr>
        <p:spPr>
          <a:xfrm rot="0">
            <a:off x="2359754" y="5087186"/>
            <a:ext cx="2246717"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Objectives</a:t>
            </a:r>
          </a:p>
        </p:txBody>
      </p:sp>
      <p:sp>
        <p:nvSpPr>
          <p:cNvPr name="TextBox 20" id="20"/>
          <p:cNvSpPr txBox="true"/>
          <p:nvPr/>
        </p:nvSpPr>
        <p:spPr>
          <a:xfrm rot="0">
            <a:off x="11682418" y="1555108"/>
            <a:ext cx="1427740"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Goal 01</a:t>
            </a:r>
          </a:p>
        </p:txBody>
      </p:sp>
      <p:sp>
        <p:nvSpPr>
          <p:cNvPr name="TextBox 21" id="21"/>
          <p:cNvSpPr txBox="true"/>
          <p:nvPr/>
        </p:nvSpPr>
        <p:spPr>
          <a:xfrm rot="0">
            <a:off x="11682418" y="4380544"/>
            <a:ext cx="1427740" cy="31940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Goals 02</a:t>
            </a:r>
          </a:p>
        </p:txBody>
      </p:sp>
      <p:sp>
        <p:nvSpPr>
          <p:cNvPr name="TextBox 22" id="22"/>
          <p:cNvSpPr txBox="true"/>
          <p:nvPr/>
        </p:nvSpPr>
        <p:spPr>
          <a:xfrm rot="0">
            <a:off x="11682418" y="7205980"/>
            <a:ext cx="1427740"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Goals 03</a:t>
            </a:r>
          </a:p>
        </p:txBody>
      </p:sp>
      <p:sp>
        <p:nvSpPr>
          <p:cNvPr name="AutoShape 23" id="23"/>
          <p:cNvSpPr/>
          <p:nvPr/>
        </p:nvSpPr>
        <p:spPr>
          <a:xfrm flipH="true">
            <a:off x="9050152" y="-264186"/>
            <a:ext cx="0" cy="10734089"/>
          </a:xfrm>
          <a:prstGeom prst="line">
            <a:avLst/>
          </a:prstGeom>
          <a:ln cap="flat" w="9525">
            <a:solidFill>
              <a:srgbClr val="000000"/>
            </a:solidFill>
            <a:prstDash val="solid"/>
            <a:headEnd type="none" len="sm" w="sm"/>
            <a:tailEnd type="none" len="sm" w="sm"/>
          </a:ln>
        </p:spPr>
      </p:sp>
      <p:sp>
        <p:nvSpPr>
          <p:cNvPr name="Freeform 24" id="24"/>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grpSp>
        <p:nvGrpSpPr>
          <p:cNvPr name="Group 3" id="3"/>
          <p:cNvGrpSpPr/>
          <p:nvPr/>
        </p:nvGrpSpPr>
        <p:grpSpPr>
          <a:xfrm rot="0">
            <a:off x="2048328" y="1906083"/>
            <a:ext cx="6474835" cy="6474835"/>
            <a:chOff x="0" y="0"/>
            <a:chExt cx="1705306" cy="1705306"/>
          </a:xfrm>
        </p:grpSpPr>
        <p:sp>
          <p:nvSpPr>
            <p:cNvPr name="Freeform 4" id="4"/>
            <p:cNvSpPr/>
            <p:nvPr/>
          </p:nvSpPr>
          <p:spPr>
            <a:xfrm flipH="false" flipV="false" rot="0">
              <a:off x="0" y="0"/>
              <a:ext cx="1705306" cy="1705306"/>
            </a:xfrm>
            <a:custGeom>
              <a:avLst/>
              <a:gdLst/>
              <a:ahLst/>
              <a:cxnLst/>
              <a:rect r="r" b="b" t="t" l="l"/>
              <a:pathLst>
                <a:path h="1705306" w="1705306">
                  <a:moveTo>
                    <a:pt x="0" y="0"/>
                  </a:moveTo>
                  <a:lnTo>
                    <a:pt x="1705306" y="0"/>
                  </a:lnTo>
                  <a:lnTo>
                    <a:pt x="1705306" y="1705306"/>
                  </a:lnTo>
                  <a:lnTo>
                    <a:pt x="0" y="1705306"/>
                  </a:lnTo>
                  <a:close/>
                </a:path>
              </a:pathLst>
            </a:custGeom>
            <a:solidFill>
              <a:srgbClr val="000000">
                <a:alpha val="0"/>
              </a:srgbClr>
            </a:solidFill>
            <a:ln w="19050" cap="sq">
              <a:solidFill>
                <a:srgbClr val="595858"/>
              </a:solidFill>
              <a:prstDash val="solid"/>
              <a:miter/>
            </a:ln>
          </p:spPr>
        </p:sp>
        <p:sp>
          <p:nvSpPr>
            <p:cNvPr name="TextBox 5" id="5"/>
            <p:cNvSpPr txBox="true"/>
            <p:nvPr/>
          </p:nvSpPr>
          <p:spPr>
            <a:xfrm>
              <a:off x="0" y="-38100"/>
              <a:ext cx="1705306" cy="1743406"/>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2048328" y="1906083"/>
            <a:ext cx="6474835" cy="647483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48264" t="0" r="-2008" b="0"/>
              </a:stretch>
            </a:blipFill>
            <a:ln w="19050" cap="sq">
              <a:solidFill>
                <a:srgbClr val="595858"/>
              </a:solidFill>
              <a:prstDash val="solid"/>
              <a:miter/>
            </a:ln>
          </p:spPr>
        </p:sp>
      </p:grpSp>
      <p:sp>
        <p:nvSpPr>
          <p:cNvPr name="TextBox 8" id="8"/>
          <p:cNvSpPr txBox="true"/>
          <p:nvPr/>
        </p:nvSpPr>
        <p:spPr>
          <a:xfrm rot="0">
            <a:off x="9835449" y="1763208"/>
            <a:ext cx="5291740" cy="2456815"/>
          </a:xfrm>
          <a:prstGeom prst="rect">
            <a:avLst/>
          </a:prstGeom>
        </p:spPr>
        <p:txBody>
          <a:bodyPr anchor="t" rtlCol="false" tIns="0" lIns="0" bIns="0" rIns="0">
            <a:spAutoFit/>
          </a:bodyPr>
          <a:lstStyle/>
          <a:p>
            <a:pPr algn="just">
              <a:lnSpc>
                <a:spcPts val="9799"/>
              </a:lnSpc>
            </a:pPr>
            <a:r>
              <a:rPr lang="en-US" sz="6999" b="true">
                <a:solidFill>
                  <a:srgbClr val="595858"/>
                </a:solidFill>
                <a:latin typeface="Now Bold"/>
                <a:ea typeface="Now Bold"/>
                <a:cs typeface="Now Bold"/>
                <a:sym typeface="Now Bold"/>
              </a:rPr>
              <a:t>Importance of PdM</a:t>
            </a:r>
          </a:p>
        </p:txBody>
      </p:sp>
      <p:sp>
        <p:nvSpPr>
          <p:cNvPr name="Freeform 9" id="9"/>
          <p:cNvSpPr/>
          <p:nvPr/>
        </p:nvSpPr>
        <p:spPr>
          <a:xfrm flipH="false" flipV="false" rot="5400000">
            <a:off x="7892876" y="7751409"/>
            <a:ext cx="250141" cy="250141"/>
          </a:xfrm>
          <a:custGeom>
            <a:avLst/>
            <a:gdLst/>
            <a:ahLst/>
            <a:cxnLst/>
            <a:rect r="r" b="b" t="t" l="l"/>
            <a:pathLst>
              <a:path h="250141" w="250141">
                <a:moveTo>
                  <a:pt x="0" y="0"/>
                </a:moveTo>
                <a:lnTo>
                  <a:pt x="250141" y="0"/>
                </a:lnTo>
                <a:lnTo>
                  <a:pt x="250141" y="250141"/>
                </a:lnTo>
                <a:lnTo>
                  <a:pt x="0" y="250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05</a:t>
            </a:r>
          </a:p>
        </p:txBody>
      </p:sp>
      <p:sp>
        <p:nvSpPr>
          <p:cNvPr name="AutoShape 12" id="12"/>
          <p:cNvSpPr/>
          <p:nvPr/>
        </p:nvSpPr>
        <p:spPr>
          <a:xfrm>
            <a:off x="16843213" y="-264186"/>
            <a:ext cx="0" cy="10734089"/>
          </a:xfrm>
          <a:prstGeom prst="line">
            <a:avLst/>
          </a:prstGeom>
          <a:ln cap="flat" w="9525">
            <a:solidFill>
              <a:srgbClr val="000000"/>
            </a:solidFill>
            <a:prstDash val="solid"/>
            <a:headEnd type="none" len="sm" w="sm"/>
            <a:tailEnd type="none" len="sm" w="sm"/>
          </a:ln>
        </p:spPr>
      </p:sp>
      <p:sp>
        <p:nvSpPr>
          <p:cNvPr name="TextBox 13" id="13"/>
          <p:cNvSpPr txBox="true"/>
          <p:nvPr/>
        </p:nvSpPr>
        <p:spPr>
          <a:xfrm rot="0">
            <a:off x="9719008" y="4642123"/>
            <a:ext cx="6377226" cy="2948051"/>
          </a:xfrm>
          <a:prstGeom prst="rect">
            <a:avLst/>
          </a:prstGeom>
        </p:spPr>
        <p:txBody>
          <a:bodyPr anchor="t" rtlCol="false" tIns="0" lIns="0" bIns="0" rIns="0">
            <a:spAutoFit/>
          </a:bodyPr>
          <a:lstStyle/>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Reduce downtime </a:t>
            </a:r>
          </a:p>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Improve equipment reliability</a:t>
            </a:r>
          </a:p>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Increase machine lifespan</a:t>
            </a:r>
          </a:p>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Reduce maintenance costs</a:t>
            </a:r>
          </a:p>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Improve production efficiency</a:t>
            </a:r>
          </a:p>
          <a:p>
            <a:pPr algn="l" marL="606678" indent="-303339" lvl="1">
              <a:lnSpc>
                <a:spcPts val="3933"/>
              </a:lnSpc>
              <a:buFont typeface="Arial"/>
              <a:buChar char="•"/>
            </a:pPr>
            <a:r>
              <a:rPr lang="en-US" sz="2809">
                <a:solidFill>
                  <a:srgbClr val="000000"/>
                </a:solidFill>
                <a:latin typeface="Canva Sans"/>
                <a:ea typeface="Canva Sans"/>
                <a:cs typeface="Canva Sans"/>
                <a:sym typeface="Canva Sans"/>
              </a:rPr>
              <a:t>Create safer operating conditions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sp>
        <p:nvSpPr>
          <p:cNvPr name="AutoShape 3" id="3"/>
          <p:cNvSpPr/>
          <p:nvPr/>
        </p:nvSpPr>
        <p:spPr>
          <a:xfrm>
            <a:off x="-169125" y="3937993"/>
            <a:ext cx="18594933" cy="0"/>
          </a:xfrm>
          <a:prstGeom prst="line">
            <a:avLst/>
          </a:prstGeom>
          <a:ln cap="flat" w="9525">
            <a:solidFill>
              <a:srgbClr val="000000"/>
            </a:solidFill>
            <a:prstDash val="solid"/>
            <a:headEnd type="none" len="sm" w="sm"/>
            <a:tailEnd type="none" len="sm" w="sm"/>
          </a:ln>
        </p:spPr>
      </p:sp>
      <p:grpSp>
        <p:nvGrpSpPr>
          <p:cNvPr name="Group 4" id="4"/>
          <p:cNvGrpSpPr/>
          <p:nvPr/>
        </p:nvGrpSpPr>
        <p:grpSpPr>
          <a:xfrm rot="0">
            <a:off x="3445190" y="5496126"/>
            <a:ext cx="1265629" cy="642380"/>
            <a:chOff x="0" y="0"/>
            <a:chExt cx="333334" cy="169186"/>
          </a:xfrm>
        </p:grpSpPr>
        <p:sp>
          <p:nvSpPr>
            <p:cNvPr name="Freeform 5" id="5"/>
            <p:cNvSpPr/>
            <p:nvPr/>
          </p:nvSpPr>
          <p:spPr>
            <a:xfrm flipH="false" flipV="false" rot="0">
              <a:off x="0" y="0"/>
              <a:ext cx="333334" cy="169186"/>
            </a:xfrm>
            <a:custGeom>
              <a:avLst/>
              <a:gdLst/>
              <a:ahLst/>
              <a:cxnLst/>
              <a:rect r="r" b="b" t="t" l="l"/>
              <a:pathLst>
                <a:path h="169186" w="333334">
                  <a:moveTo>
                    <a:pt x="84593" y="0"/>
                  </a:moveTo>
                  <a:lnTo>
                    <a:pt x="248741" y="0"/>
                  </a:lnTo>
                  <a:cubicBezTo>
                    <a:pt x="295461" y="0"/>
                    <a:pt x="333334" y="37874"/>
                    <a:pt x="333334" y="84593"/>
                  </a:cubicBezTo>
                  <a:lnTo>
                    <a:pt x="333334" y="84593"/>
                  </a:lnTo>
                  <a:cubicBezTo>
                    <a:pt x="333334" y="107029"/>
                    <a:pt x="324422" y="128545"/>
                    <a:pt x="308558" y="144410"/>
                  </a:cubicBezTo>
                  <a:cubicBezTo>
                    <a:pt x="292693" y="160274"/>
                    <a:pt x="271177" y="169186"/>
                    <a:pt x="248741"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6" id="6"/>
            <p:cNvSpPr txBox="true"/>
            <p:nvPr/>
          </p:nvSpPr>
          <p:spPr>
            <a:xfrm>
              <a:off x="0" y="-38100"/>
              <a:ext cx="333334" cy="207286"/>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4315083" y="5555668"/>
            <a:ext cx="1265629" cy="642380"/>
            <a:chOff x="0" y="0"/>
            <a:chExt cx="333334" cy="169186"/>
          </a:xfrm>
        </p:grpSpPr>
        <p:sp>
          <p:nvSpPr>
            <p:cNvPr name="Freeform 8" id="8"/>
            <p:cNvSpPr/>
            <p:nvPr/>
          </p:nvSpPr>
          <p:spPr>
            <a:xfrm flipH="false" flipV="false" rot="0">
              <a:off x="0" y="0"/>
              <a:ext cx="333334" cy="169186"/>
            </a:xfrm>
            <a:custGeom>
              <a:avLst/>
              <a:gdLst/>
              <a:ahLst/>
              <a:cxnLst/>
              <a:rect r="r" b="b" t="t" l="l"/>
              <a:pathLst>
                <a:path h="169186" w="333334">
                  <a:moveTo>
                    <a:pt x="84593" y="0"/>
                  </a:moveTo>
                  <a:lnTo>
                    <a:pt x="248741" y="0"/>
                  </a:lnTo>
                  <a:cubicBezTo>
                    <a:pt x="295461" y="0"/>
                    <a:pt x="333334" y="37874"/>
                    <a:pt x="333334" y="84593"/>
                  </a:cubicBezTo>
                  <a:lnTo>
                    <a:pt x="333334" y="84593"/>
                  </a:lnTo>
                  <a:cubicBezTo>
                    <a:pt x="333334" y="107029"/>
                    <a:pt x="324422" y="128545"/>
                    <a:pt x="308558" y="144410"/>
                  </a:cubicBezTo>
                  <a:cubicBezTo>
                    <a:pt x="292693" y="160274"/>
                    <a:pt x="271177" y="169186"/>
                    <a:pt x="248741"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9" id="9"/>
            <p:cNvSpPr txBox="true"/>
            <p:nvPr/>
          </p:nvSpPr>
          <p:spPr>
            <a:xfrm>
              <a:off x="0" y="-38100"/>
              <a:ext cx="333334" cy="207286"/>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591203" y="5143500"/>
            <a:ext cx="1347632" cy="1347632"/>
            <a:chOff x="0" y="0"/>
            <a:chExt cx="354932" cy="354932"/>
          </a:xfrm>
        </p:grpSpPr>
        <p:sp>
          <p:nvSpPr>
            <p:cNvPr name="Freeform 11" id="11"/>
            <p:cNvSpPr/>
            <p:nvPr/>
          </p:nvSpPr>
          <p:spPr>
            <a:xfrm flipH="false" flipV="false" rot="0">
              <a:off x="0" y="0"/>
              <a:ext cx="354932" cy="354932"/>
            </a:xfrm>
            <a:custGeom>
              <a:avLst/>
              <a:gdLst/>
              <a:ahLst/>
              <a:cxnLst/>
              <a:rect r="r" b="b" t="t" l="l"/>
              <a:pathLst>
                <a:path h="354932" w="354932">
                  <a:moveTo>
                    <a:pt x="0" y="0"/>
                  </a:moveTo>
                  <a:lnTo>
                    <a:pt x="354932" y="0"/>
                  </a:lnTo>
                  <a:lnTo>
                    <a:pt x="354932" y="354932"/>
                  </a:lnTo>
                  <a:lnTo>
                    <a:pt x="0" y="354932"/>
                  </a:lnTo>
                  <a:close/>
                </a:path>
              </a:pathLst>
            </a:custGeom>
            <a:solidFill>
              <a:srgbClr val="000000">
                <a:alpha val="0"/>
              </a:srgbClr>
            </a:solidFill>
            <a:ln w="19050" cap="sq">
              <a:solidFill>
                <a:srgbClr val="737373"/>
              </a:solidFill>
              <a:prstDash val="solid"/>
              <a:miter/>
            </a:ln>
          </p:spPr>
        </p:sp>
        <p:sp>
          <p:nvSpPr>
            <p:cNvPr name="TextBox 12" id="12"/>
            <p:cNvSpPr txBox="true"/>
            <p:nvPr/>
          </p:nvSpPr>
          <p:spPr>
            <a:xfrm>
              <a:off x="0" y="-38100"/>
              <a:ext cx="354932" cy="393032"/>
            </a:xfrm>
            <a:prstGeom prst="rect">
              <a:avLst/>
            </a:prstGeom>
          </p:spPr>
          <p:txBody>
            <a:bodyPr anchor="ctr" rtlCol="false" tIns="50800" lIns="50800" bIns="50800" rIns="50800"/>
            <a:lstStyle/>
            <a:p>
              <a:pPr algn="ctr">
                <a:lnSpc>
                  <a:spcPts val="2239"/>
                </a:lnSpc>
              </a:pPr>
            </a:p>
          </p:txBody>
        </p:sp>
      </p:grpSp>
      <p:grpSp>
        <p:nvGrpSpPr>
          <p:cNvPr name="Group 13" id="13"/>
          <p:cNvGrpSpPr/>
          <p:nvPr/>
        </p:nvGrpSpPr>
        <p:grpSpPr>
          <a:xfrm rot="0">
            <a:off x="5215644" y="5143500"/>
            <a:ext cx="1347632" cy="13476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737373"/>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6" id="16"/>
          <p:cNvGrpSpPr/>
          <p:nvPr/>
        </p:nvGrpSpPr>
        <p:grpSpPr>
          <a:xfrm rot="0">
            <a:off x="16085537" y="5143500"/>
            <a:ext cx="1347632" cy="134763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000000">
                <a:alpha val="0"/>
              </a:srgbClr>
            </a:solidFill>
            <a:ln w="19050" cap="sq">
              <a:solidFill>
                <a:srgbClr val="737373"/>
              </a:solidFill>
              <a:prstDash val="solid"/>
              <a:miter/>
            </a:ln>
          </p:spPr>
        </p:sp>
        <p:sp>
          <p:nvSpPr>
            <p:cNvPr name="TextBox 18" id="18"/>
            <p:cNvSpPr txBox="true"/>
            <p:nvPr/>
          </p:nvSpPr>
          <p:spPr>
            <a:xfrm>
              <a:off x="63500" y="25400"/>
              <a:ext cx="685800" cy="723900"/>
            </a:xfrm>
            <a:prstGeom prst="rect">
              <a:avLst/>
            </a:prstGeom>
          </p:spPr>
          <p:txBody>
            <a:bodyPr anchor="ctr" rtlCol="false" tIns="50800" lIns="50800" bIns="50800" rIns="50800"/>
            <a:lstStyle/>
            <a:p>
              <a:pPr algn="ctr">
                <a:lnSpc>
                  <a:spcPts val="2239"/>
                </a:lnSpc>
              </a:pPr>
            </a:p>
          </p:txBody>
        </p:sp>
      </p:grpSp>
      <p:sp>
        <p:nvSpPr>
          <p:cNvPr name="Freeform 19" id="19"/>
          <p:cNvSpPr/>
          <p:nvPr/>
        </p:nvSpPr>
        <p:spPr>
          <a:xfrm flipH="false" flipV="false" rot="0">
            <a:off x="3940888" y="5679950"/>
            <a:ext cx="274232" cy="274731"/>
          </a:xfrm>
          <a:custGeom>
            <a:avLst/>
            <a:gdLst/>
            <a:ahLst/>
            <a:cxnLst/>
            <a:rect r="r" b="b" t="t" l="l"/>
            <a:pathLst>
              <a:path h="274731" w="274232">
                <a:moveTo>
                  <a:pt x="0" y="0"/>
                </a:moveTo>
                <a:lnTo>
                  <a:pt x="274232" y="0"/>
                </a:lnTo>
                <a:lnTo>
                  <a:pt x="274232" y="274732"/>
                </a:lnTo>
                <a:lnTo>
                  <a:pt x="0" y="2747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4787642" y="5739492"/>
            <a:ext cx="274232" cy="274731"/>
          </a:xfrm>
          <a:custGeom>
            <a:avLst/>
            <a:gdLst/>
            <a:ahLst/>
            <a:cxnLst/>
            <a:rect r="r" b="b" t="t" l="l"/>
            <a:pathLst>
              <a:path h="274731" w="274232">
                <a:moveTo>
                  <a:pt x="0" y="0"/>
                </a:moveTo>
                <a:lnTo>
                  <a:pt x="274232" y="0"/>
                </a:lnTo>
                <a:lnTo>
                  <a:pt x="274232" y="274731"/>
                </a:lnTo>
                <a:lnTo>
                  <a:pt x="0" y="2747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6430909" y="5555668"/>
            <a:ext cx="656887" cy="582838"/>
          </a:xfrm>
          <a:custGeom>
            <a:avLst/>
            <a:gdLst/>
            <a:ahLst/>
            <a:cxnLst/>
            <a:rect r="r" b="b" t="t" l="l"/>
            <a:pathLst>
              <a:path h="582838" w="656887">
                <a:moveTo>
                  <a:pt x="0" y="0"/>
                </a:moveTo>
                <a:lnTo>
                  <a:pt x="656888" y="0"/>
                </a:lnTo>
                <a:lnTo>
                  <a:pt x="656888" y="582838"/>
                </a:lnTo>
                <a:lnTo>
                  <a:pt x="0" y="5828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3" id="23"/>
          <p:cNvGrpSpPr/>
          <p:nvPr/>
        </p:nvGrpSpPr>
        <p:grpSpPr>
          <a:xfrm rot="0">
            <a:off x="10692172" y="5496126"/>
            <a:ext cx="1265629" cy="642380"/>
            <a:chOff x="0" y="0"/>
            <a:chExt cx="333334" cy="169186"/>
          </a:xfrm>
        </p:grpSpPr>
        <p:sp>
          <p:nvSpPr>
            <p:cNvPr name="Freeform 24" id="24"/>
            <p:cNvSpPr/>
            <p:nvPr/>
          </p:nvSpPr>
          <p:spPr>
            <a:xfrm flipH="false" flipV="false" rot="0">
              <a:off x="0" y="0"/>
              <a:ext cx="333334" cy="169186"/>
            </a:xfrm>
            <a:custGeom>
              <a:avLst/>
              <a:gdLst/>
              <a:ahLst/>
              <a:cxnLst/>
              <a:rect r="r" b="b" t="t" l="l"/>
              <a:pathLst>
                <a:path h="169186" w="333334">
                  <a:moveTo>
                    <a:pt x="84593" y="0"/>
                  </a:moveTo>
                  <a:lnTo>
                    <a:pt x="248741" y="0"/>
                  </a:lnTo>
                  <a:cubicBezTo>
                    <a:pt x="295461" y="0"/>
                    <a:pt x="333334" y="37874"/>
                    <a:pt x="333334" y="84593"/>
                  </a:cubicBezTo>
                  <a:lnTo>
                    <a:pt x="333334" y="84593"/>
                  </a:lnTo>
                  <a:cubicBezTo>
                    <a:pt x="333334" y="107029"/>
                    <a:pt x="324422" y="128545"/>
                    <a:pt x="308558" y="144410"/>
                  </a:cubicBezTo>
                  <a:cubicBezTo>
                    <a:pt x="292693" y="160274"/>
                    <a:pt x="271177" y="169186"/>
                    <a:pt x="248741"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25" id="25"/>
            <p:cNvSpPr txBox="true"/>
            <p:nvPr/>
          </p:nvSpPr>
          <p:spPr>
            <a:xfrm>
              <a:off x="0" y="-38100"/>
              <a:ext cx="333334" cy="207286"/>
            </a:xfrm>
            <a:prstGeom prst="rect">
              <a:avLst/>
            </a:prstGeom>
          </p:spPr>
          <p:txBody>
            <a:bodyPr anchor="ctr" rtlCol="false" tIns="50800" lIns="50800" bIns="50800" rIns="50800"/>
            <a:lstStyle/>
            <a:p>
              <a:pPr algn="ctr">
                <a:lnSpc>
                  <a:spcPts val="2239"/>
                </a:lnSpc>
              </a:pPr>
            </a:p>
          </p:txBody>
        </p:sp>
      </p:grpSp>
      <p:sp>
        <p:nvSpPr>
          <p:cNvPr name="Freeform 26" id="26"/>
          <p:cNvSpPr/>
          <p:nvPr/>
        </p:nvSpPr>
        <p:spPr>
          <a:xfrm flipH="false" flipV="false" rot="0">
            <a:off x="11164731" y="5679950"/>
            <a:ext cx="274232" cy="274731"/>
          </a:xfrm>
          <a:custGeom>
            <a:avLst/>
            <a:gdLst/>
            <a:ahLst/>
            <a:cxnLst/>
            <a:rect r="r" b="b" t="t" l="l"/>
            <a:pathLst>
              <a:path h="274731" w="274232">
                <a:moveTo>
                  <a:pt x="0" y="0"/>
                </a:moveTo>
                <a:lnTo>
                  <a:pt x="274232" y="0"/>
                </a:lnTo>
                <a:lnTo>
                  <a:pt x="274232" y="274732"/>
                </a:lnTo>
                <a:lnTo>
                  <a:pt x="0" y="2747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7" id="27"/>
          <p:cNvGrpSpPr/>
          <p:nvPr/>
        </p:nvGrpSpPr>
        <p:grpSpPr>
          <a:xfrm rot="0">
            <a:off x="7069261" y="5525897"/>
            <a:ext cx="1265629" cy="642380"/>
            <a:chOff x="0" y="0"/>
            <a:chExt cx="333334" cy="169186"/>
          </a:xfrm>
        </p:grpSpPr>
        <p:sp>
          <p:nvSpPr>
            <p:cNvPr name="Freeform 28" id="28"/>
            <p:cNvSpPr/>
            <p:nvPr/>
          </p:nvSpPr>
          <p:spPr>
            <a:xfrm flipH="false" flipV="false" rot="0">
              <a:off x="0" y="0"/>
              <a:ext cx="333334" cy="169186"/>
            </a:xfrm>
            <a:custGeom>
              <a:avLst/>
              <a:gdLst/>
              <a:ahLst/>
              <a:cxnLst/>
              <a:rect r="r" b="b" t="t" l="l"/>
              <a:pathLst>
                <a:path h="169186" w="333334">
                  <a:moveTo>
                    <a:pt x="84593" y="0"/>
                  </a:moveTo>
                  <a:lnTo>
                    <a:pt x="248741" y="0"/>
                  </a:lnTo>
                  <a:cubicBezTo>
                    <a:pt x="295461" y="0"/>
                    <a:pt x="333334" y="37874"/>
                    <a:pt x="333334" y="84593"/>
                  </a:cubicBezTo>
                  <a:lnTo>
                    <a:pt x="333334" y="84593"/>
                  </a:lnTo>
                  <a:cubicBezTo>
                    <a:pt x="333334" y="107029"/>
                    <a:pt x="324422" y="128545"/>
                    <a:pt x="308558" y="144410"/>
                  </a:cubicBezTo>
                  <a:cubicBezTo>
                    <a:pt x="292693" y="160274"/>
                    <a:pt x="271177" y="169186"/>
                    <a:pt x="248741"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29" id="29"/>
            <p:cNvSpPr txBox="true"/>
            <p:nvPr/>
          </p:nvSpPr>
          <p:spPr>
            <a:xfrm>
              <a:off x="0" y="-38100"/>
              <a:ext cx="333334" cy="207286"/>
            </a:xfrm>
            <a:prstGeom prst="rect">
              <a:avLst/>
            </a:prstGeom>
          </p:spPr>
          <p:txBody>
            <a:bodyPr anchor="ctr" rtlCol="false" tIns="50800" lIns="50800" bIns="50800" rIns="50800"/>
            <a:lstStyle/>
            <a:p>
              <a:pPr algn="ctr">
                <a:lnSpc>
                  <a:spcPts val="2239"/>
                </a:lnSpc>
              </a:pPr>
            </a:p>
          </p:txBody>
        </p:sp>
      </p:grpSp>
      <p:sp>
        <p:nvSpPr>
          <p:cNvPr name="Freeform 30" id="30"/>
          <p:cNvSpPr/>
          <p:nvPr/>
        </p:nvSpPr>
        <p:spPr>
          <a:xfrm flipH="false" flipV="false" rot="0">
            <a:off x="7541820" y="5709721"/>
            <a:ext cx="274232" cy="274731"/>
          </a:xfrm>
          <a:custGeom>
            <a:avLst/>
            <a:gdLst/>
            <a:ahLst/>
            <a:cxnLst/>
            <a:rect r="r" b="b" t="t" l="l"/>
            <a:pathLst>
              <a:path h="274731" w="274232">
                <a:moveTo>
                  <a:pt x="0" y="0"/>
                </a:moveTo>
                <a:lnTo>
                  <a:pt x="274232" y="0"/>
                </a:lnTo>
                <a:lnTo>
                  <a:pt x="274232" y="274732"/>
                </a:lnTo>
                <a:lnTo>
                  <a:pt x="0" y="2747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0">
            <a:off x="8839715" y="5173271"/>
            <a:ext cx="1347632" cy="1347632"/>
            <a:chOff x="0" y="0"/>
            <a:chExt cx="354932" cy="354932"/>
          </a:xfrm>
        </p:grpSpPr>
        <p:sp>
          <p:nvSpPr>
            <p:cNvPr name="Freeform 32" id="32"/>
            <p:cNvSpPr/>
            <p:nvPr/>
          </p:nvSpPr>
          <p:spPr>
            <a:xfrm flipH="false" flipV="false" rot="0">
              <a:off x="0" y="0"/>
              <a:ext cx="354932" cy="354932"/>
            </a:xfrm>
            <a:custGeom>
              <a:avLst/>
              <a:gdLst/>
              <a:ahLst/>
              <a:cxnLst/>
              <a:rect r="r" b="b" t="t" l="l"/>
              <a:pathLst>
                <a:path h="354932" w="354932">
                  <a:moveTo>
                    <a:pt x="0" y="0"/>
                  </a:moveTo>
                  <a:lnTo>
                    <a:pt x="354932" y="0"/>
                  </a:lnTo>
                  <a:lnTo>
                    <a:pt x="354932" y="354932"/>
                  </a:lnTo>
                  <a:lnTo>
                    <a:pt x="0" y="354932"/>
                  </a:lnTo>
                  <a:close/>
                </a:path>
              </a:pathLst>
            </a:custGeom>
            <a:solidFill>
              <a:srgbClr val="000000">
                <a:alpha val="0"/>
              </a:srgbClr>
            </a:solidFill>
            <a:ln w="19050" cap="sq">
              <a:solidFill>
                <a:srgbClr val="737373"/>
              </a:solidFill>
              <a:prstDash val="solid"/>
              <a:miter/>
            </a:ln>
          </p:spPr>
        </p:sp>
        <p:sp>
          <p:nvSpPr>
            <p:cNvPr name="TextBox 33" id="33"/>
            <p:cNvSpPr txBox="true"/>
            <p:nvPr/>
          </p:nvSpPr>
          <p:spPr>
            <a:xfrm>
              <a:off x="0" y="-38100"/>
              <a:ext cx="354932" cy="393032"/>
            </a:xfrm>
            <a:prstGeom prst="rect">
              <a:avLst/>
            </a:prstGeom>
          </p:spPr>
          <p:txBody>
            <a:bodyPr anchor="ctr" rtlCol="false" tIns="50800" lIns="50800" bIns="50800" rIns="50800"/>
            <a:lstStyle/>
            <a:p>
              <a:pPr algn="ctr">
                <a:lnSpc>
                  <a:spcPts val="2239"/>
                </a:lnSpc>
              </a:pPr>
            </a:p>
          </p:txBody>
        </p:sp>
      </p:grpSp>
      <p:grpSp>
        <p:nvGrpSpPr>
          <p:cNvPr name="Group 34" id="34"/>
          <p:cNvGrpSpPr/>
          <p:nvPr/>
        </p:nvGrpSpPr>
        <p:grpSpPr>
          <a:xfrm rot="0">
            <a:off x="12462626" y="5203042"/>
            <a:ext cx="1347632" cy="134763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737373"/>
              </a:solidFill>
              <a:prstDash val="solid"/>
              <a:miter/>
            </a:ln>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sp>
        <p:nvSpPr>
          <p:cNvPr name="Freeform 37" id="37"/>
          <p:cNvSpPr/>
          <p:nvPr/>
        </p:nvSpPr>
        <p:spPr>
          <a:xfrm flipH="false" flipV="false" rot="0">
            <a:off x="1827718" y="5408617"/>
            <a:ext cx="874602" cy="876940"/>
          </a:xfrm>
          <a:custGeom>
            <a:avLst/>
            <a:gdLst/>
            <a:ahLst/>
            <a:cxnLst/>
            <a:rect r="r" b="b" t="t" l="l"/>
            <a:pathLst>
              <a:path h="876940" w="874602">
                <a:moveTo>
                  <a:pt x="0" y="0"/>
                </a:moveTo>
                <a:lnTo>
                  <a:pt x="874602" y="0"/>
                </a:lnTo>
                <a:lnTo>
                  <a:pt x="874602" y="876940"/>
                </a:lnTo>
                <a:lnTo>
                  <a:pt x="0" y="8769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8" id="38"/>
          <p:cNvSpPr/>
          <p:nvPr/>
        </p:nvSpPr>
        <p:spPr>
          <a:xfrm flipH="false" flipV="false" rot="0">
            <a:off x="5489612" y="5476453"/>
            <a:ext cx="799695" cy="741269"/>
          </a:xfrm>
          <a:custGeom>
            <a:avLst/>
            <a:gdLst/>
            <a:ahLst/>
            <a:cxnLst/>
            <a:rect r="r" b="b" t="t" l="l"/>
            <a:pathLst>
              <a:path h="741269" w="799695">
                <a:moveTo>
                  <a:pt x="0" y="0"/>
                </a:moveTo>
                <a:lnTo>
                  <a:pt x="799695" y="0"/>
                </a:lnTo>
                <a:lnTo>
                  <a:pt x="799695" y="741268"/>
                </a:lnTo>
                <a:lnTo>
                  <a:pt x="0" y="7412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9" id="39"/>
          <p:cNvSpPr/>
          <p:nvPr/>
        </p:nvSpPr>
        <p:spPr>
          <a:xfrm flipH="false" flipV="false" rot="0">
            <a:off x="9058237" y="5322746"/>
            <a:ext cx="910588" cy="1048683"/>
          </a:xfrm>
          <a:custGeom>
            <a:avLst/>
            <a:gdLst/>
            <a:ahLst/>
            <a:cxnLst/>
            <a:rect r="r" b="b" t="t" l="l"/>
            <a:pathLst>
              <a:path h="1048683" w="910588">
                <a:moveTo>
                  <a:pt x="0" y="0"/>
                </a:moveTo>
                <a:lnTo>
                  <a:pt x="910588" y="0"/>
                </a:lnTo>
                <a:lnTo>
                  <a:pt x="910588" y="1048682"/>
                </a:lnTo>
                <a:lnTo>
                  <a:pt x="0" y="104868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40" id="40"/>
          <p:cNvSpPr txBox="true"/>
          <p:nvPr/>
        </p:nvSpPr>
        <p:spPr>
          <a:xfrm rot="0">
            <a:off x="1591203" y="1800912"/>
            <a:ext cx="4599201" cy="1216025"/>
          </a:xfrm>
          <a:prstGeom prst="rect">
            <a:avLst/>
          </a:prstGeom>
        </p:spPr>
        <p:txBody>
          <a:bodyPr anchor="t" rtlCol="false" tIns="0" lIns="0" bIns="0" rIns="0">
            <a:spAutoFit/>
          </a:bodyPr>
          <a:lstStyle/>
          <a:p>
            <a:pPr algn="l">
              <a:lnSpc>
                <a:spcPts val="9799"/>
              </a:lnSpc>
            </a:pPr>
            <a:r>
              <a:rPr lang="en-US" sz="6999" b="true">
                <a:solidFill>
                  <a:srgbClr val="595858"/>
                </a:solidFill>
                <a:latin typeface="Now Bold"/>
                <a:ea typeface="Now Bold"/>
                <a:cs typeface="Now Bold"/>
                <a:sym typeface="Now Bold"/>
              </a:rPr>
              <a:t>Timeline</a:t>
            </a:r>
          </a:p>
        </p:txBody>
      </p:sp>
      <p:sp>
        <p:nvSpPr>
          <p:cNvPr name="TextBox 41" id="41"/>
          <p:cNvSpPr txBox="true"/>
          <p:nvPr/>
        </p:nvSpPr>
        <p:spPr>
          <a:xfrm rot="0">
            <a:off x="1591203" y="6899579"/>
            <a:ext cx="1853987" cy="905256"/>
          </a:xfrm>
          <a:prstGeom prst="rect">
            <a:avLst/>
          </a:prstGeom>
        </p:spPr>
        <p:txBody>
          <a:bodyPr anchor="t" rtlCol="false" tIns="0" lIns="0" bIns="0" rIns="0">
            <a:spAutoFit/>
          </a:bodyPr>
          <a:lstStyle/>
          <a:p>
            <a:pPr algn="l">
              <a:lnSpc>
                <a:spcPts val="3653"/>
              </a:lnSpc>
            </a:pPr>
            <a:r>
              <a:rPr lang="en-US" sz="2610">
                <a:solidFill>
                  <a:srgbClr val="737373"/>
                </a:solidFill>
                <a:latin typeface="Now"/>
                <a:ea typeface="Now"/>
                <a:cs typeface="Now"/>
                <a:sym typeface="Now"/>
              </a:rPr>
              <a:t>Data Collection</a:t>
            </a:r>
          </a:p>
        </p:txBody>
      </p:sp>
      <p:sp>
        <p:nvSpPr>
          <p:cNvPr name="TextBox 42" id="42"/>
          <p:cNvSpPr txBox="true"/>
          <p:nvPr/>
        </p:nvSpPr>
        <p:spPr>
          <a:xfrm rot="0">
            <a:off x="17050999"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06</a:t>
            </a:r>
          </a:p>
        </p:txBody>
      </p:sp>
      <p:sp>
        <p:nvSpPr>
          <p:cNvPr name="TextBox 43" id="43"/>
          <p:cNvSpPr txBox="true"/>
          <p:nvPr/>
        </p:nvSpPr>
        <p:spPr>
          <a:xfrm rot="0">
            <a:off x="5215644" y="6866432"/>
            <a:ext cx="2326177" cy="905256"/>
          </a:xfrm>
          <a:prstGeom prst="rect">
            <a:avLst/>
          </a:prstGeom>
        </p:spPr>
        <p:txBody>
          <a:bodyPr anchor="t" rtlCol="false" tIns="0" lIns="0" bIns="0" rIns="0">
            <a:spAutoFit/>
          </a:bodyPr>
          <a:lstStyle/>
          <a:p>
            <a:pPr algn="l">
              <a:lnSpc>
                <a:spcPts val="3653"/>
              </a:lnSpc>
            </a:pPr>
            <a:r>
              <a:rPr lang="en-US" sz="2610">
                <a:solidFill>
                  <a:srgbClr val="737373"/>
                </a:solidFill>
                <a:latin typeface="Now"/>
                <a:ea typeface="Now"/>
                <a:cs typeface="Now"/>
                <a:sym typeface="Now"/>
              </a:rPr>
              <a:t>Data Preprocessing</a:t>
            </a:r>
          </a:p>
        </p:txBody>
      </p:sp>
      <p:sp>
        <p:nvSpPr>
          <p:cNvPr name="TextBox 44" id="44"/>
          <p:cNvSpPr txBox="true"/>
          <p:nvPr/>
        </p:nvSpPr>
        <p:spPr>
          <a:xfrm rot="0">
            <a:off x="8838185" y="6899579"/>
            <a:ext cx="1853987" cy="448056"/>
          </a:xfrm>
          <a:prstGeom prst="rect">
            <a:avLst/>
          </a:prstGeom>
        </p:spPr>
        <p:txBody>
          <a:bodyPr anchor="t" rtlCol="false" tIns="0" lIns="0" bIns="0" rIns="0">
            <a:spAutoFit/>
          </a:bodyPr>
          <a:lstStyle/>
          <a:p>
            <a:pPr algn="l">
              <a:lnSpc>
                <a:spcPts val="3653"/>
              </a:lnSpc>
            </a:pPr>
            <a:r>
              <a:rPr lang="en-US" sz="2610">
                <a:solidFill>
                  <a:srgbClr val="737373"/>
                </a:solidFill>
                <a:latin typeface="Now"/>
                <a:ea typeface="Now"/>
                <a:cs typeface="Now"/>
                <a:sym typeface="Now"/>
              </a:rPr>
              <a:t>EDA</a:t>
            </a:r>
          </a:p>
        </p:txBody>
      </p:sp>
      <p:sp>
        <p:nvSpPr>
          <p:cNvPr name="TextBox 45" id="45"/>
          <p:cNvSpPr txBox="true"/>
          <p:nvPr/>
        </p:nvSpPr>
        <p:spPr>
          <a:xfrm rot="0">
            <a:off x="12463822" y="6899579"/>
            <a:ext cx="1853987" cy="905256"/>
          </a:xfrm>
          <a:prstGeom prst="rect">
            <a:avLst/>
          </a:prstGeom>
        </p:spPr>
        <p:txBody>
          <a:bodyPr anchor="t" rtlCol="false" tIns="0" lIns="0" bIns="0" rIns="0">
            <a:spAutoFit/>
          </a:bodyPr>
          <a:lstStyle/>
          <a:p>
            <a:pPr algn="l">
              <a:lnSpc>
                <a:spcPts val="3653"/>
              </a:lnSpc>
            </a:pPr>
            <a:r>
              <a:rPr lang="en-US" sz="2610">
                <a:solidFill>
                  <a:srgbClr val="737373"/>
                </a:solidFill>
                <a:latin typeface="Now"/>
                <a:ea typeface="Now"/>
                <a:cs typeface="Now"/>
                <a:sym typeface="Now"/>
              </a:rPr>
              <a:t>Model Selection</a:t>
            </a:r>
          </a:p>
        </p:txBody>
      </p:sp>
      <p:sp>
        <p:nvSpPr>
          <p:cNvPr name="TextBox 46" id="46"/>
          <p:cNvSpPr txBox="true"/>
          <p:nvPr/>
        </p:nvSpPr>
        <p:spPr>
          <a:xfrm rot="0">
            <a:off x="15955321" y="6731431"/>
            <a:ext cx="1984203" cy="905256"/>
          </a:xfrm>
          <a:prstGeom prst="rect">
            <a:avLst/>
          </a:prstGeom>
        </p:spPr>
        <p:txBody>
          <a:bodyPr anchor="t" rtlCol="false" tIns="0" lIns="0" bIns="0" rIns="0">
            <a:spAutoFit/>
          </a:bodyPr>
          <a:lstStyle/>
          <a:p>
            <a:pPr algn="l">
              <a:lnSpc>
                <a:spcPts val="3653"/>
              </a:lnSpc>
            </a:pPr>
            <a:r>
              <a:rPr lang="en-US" sz="2610">
                <a:solidFill>
                  <a:srgbClr val="737373"/>
                </a:solidFill>
                <a:latin typeface="Now"/>
                <a:ea typeface="Now"/>
                <a:cs typeface="Now"/>
                <a:sym typeface="Now"/>
              </a:rPr>
              <a:t>Model </a:t>
            </a:r>
          </a:p>
          <a:p>
            <a:pPr algn="l">
              <a:lnSpc>
                <a:spcPts val="3653"/>
              </a:lnSpc>
            </a:pPr>
            <a:r>
              <a:rPr lang="en-US" sz="2610">
                <a:solidFill>
                  <a:srgbClr val="737373"/>
                </a:solidFill>
                <a:latin typeface="Now"/>
                <a:ea typeface="Now"/>
                <a:cs typeface="Now"/>
                <a:sym typeface="Now"/>
              </a:rPr>
              <a:t>Comparison</a:t>
            </a:r>
          </a:p>
        </p:txBody>
      </p:sp>
      <p:grpSp>
        <p:nvGrpSpPr>
          <p:cNvPr name="Group 47" id="47"/>
          <p:cNvGrpSpPr/>
          <p:nvPr/>
        </p:nvGrpSpPr>
        <p:grpSpPr>
          <a:xfrm rot="0">
            <a:off x="13073580" y="5555668"/>
            <a:ext cx="110625" cy="144507"/>
            <a:chOff x="0" y="0"/>
            <a:chExt cx="622228" cy="812800"/>
          </a:xfrm>
        </p:grpSpPr>
        <p:sp>
          <p:nvSpPr>
            <p:cNvPr name="Freeform 48" id="48"/>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49" id="49"/>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50" id="50"/>
          <p:cNvGrpSpPr/>
          <p:nvPr/>
        </p:nvGrpSpPr>
        <p:grpSpPr>
          <a:xfrm rot="0">
            <a:off x="12938920" y="5748411"/>
            <a:ext cx="110625" cy="144507"/>
            <a:chOff x="0" y="0"/>
            <a:chExt cx="622228" cy="812800"/>
          </a:xfrm>
        </p:grpSpPr>
        <p:sp>
          <p:nvSpPr>
            <p:cNvPr name="Freeform 51" id="51"/>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52" id="52"/>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53" id="53"/>
          <p:cNvGrpSpPr/>
          <p:nvPr/>
        </p:nvGrpSpPr>
        <p:grpSpPr>
          <a:xfrm rot="0">
            <a:off x="13225762" y="5748411"/>
            <a:ext cx="110625" cy="144507"/>
            <a:chOff x="0" y="0"/>
            <a:chExt cx="622228" cy="812800"/>
          </a:xfrm>
        </p:grpSpPr>
        <p:sp>
          <p:nvSpPr>
            <p:cNvPr name="Freeform 54" id="54"/>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55" id="55"/>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56" id="56"/>
          <p:cNvGrpSpPr/>
          <p:nvPr/>
        </p:nvGrpSpPr>
        <p:grpSpPr>
          <a:xfrm rot="0">
            <a:off x="12771385" y="5977087"/>
            <a:ext cx="110625" cy="144507"/>
            <a:chOff x="0" y="0"/>
            <a:chExt cx="622228" cy="812800"/>
          </a:xfrm>
        </p:grpSpPr>
        <p:sp>
          <p:nvSpPr>
            <p:cNvPr name="Freeform 57" id="57"/>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58" id="58"/>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59" id="59"/>
          <p:cNvGrpSpPr/>
          <p:nvPr/>
        </p:nvGrpSpPr>
        <p:grpSpPr>
          <a:xfrm rot="0">
            <a:off x="13081129" y="5977087"/>
            <a:ext cx="110625" cy="144507"/>
            <a:chOff x="0" y="0"/>
            <a:chExt cx="622228" cy="812800"/>
          </a:xfrm>
        </p:grpSpPr>
        <p:sp>
          <p:nvSpPr>
            <p:cNvPr name="Freeform 60" id="60"/>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61" id="61"/>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62" id="62"/>
          <p:cNvGrpSpPr/>
          <p:nvPr/>
        </p:nvGrpSpPr>
        <p:grpSpPr>
          <a:xfrm rot="0">
            <a:off x="13073580" y="5984453"/>
            <a:ext cx="110625" cy="144507"/>
            <a:chOff x="0" y="0"/>
            <a:chExt cx="622228" cy="812800"/>
          </a:xfrm>
        </p:grpSpPr>
        <p:sp>
          <p:nvSpPr>
            <p:cNvPr name="Freeform 63" id="63"/>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64" id="64"/>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grpSp>
        <p:nvGrpSpPr>
          <p:cNvPr name="Group 65" id="65"/>
          <p:cNvGrpSpPr/>
          <p:nvPr/>
        </p:nvGrpSpPr>
        <p:grpSpPr>
          <a:xfrm rot="0">
            <a:off x="13423288" y="5977087"/>
            <a:ext cx="110625" cy="144507"/>
            <a:chOff x="0" y="0"/>
            <a:chExt cx="622228" cy="812800"/>
          </a:xfrm>
        </p:grpSpPr>
        <p:sp>
          <p:nvSpPr>
            <p:cNvPr name="Freeform 66" id="66"/>
            <p:cNvSpPr/>
            <p:nvPr/>
          </p:nvSpPr>
          <p:spPr>
            <a:xfrm flipH="false" flipV="false" rot="0">
              <a:off x="0" y="0"/>
              <a:ext cx="622228" cy="812800"/>
            </a:xfrm>
            <a:custGeom>
              <a:avLst/>
              <a:gdLst/>
              <a:ahLst/>
              <a:cxnLst/>
              <a:rect r="r" b="b" t="t" l="l"/>
              <a:pathLst>
                <a:path h="812800" w="622228">
                  <a:moveTo>
                    <a:pt x="311114" y="0"/>
                  </a:moveTo>
                  <a:cubicBezTo>
                    <a:pt x="139290" y="0"/>
                    <a:pt x="0" y="181951"/>
                    <a:pt x="0" y="406400"/>
                  </a:cubicBezTo>
                  <a:cubicBezTo>
                    <a:pt x="0" y="630849"/>
                    <a:pt x="139290" y="812800"/>
                    <a:pt x="311114" y="812800"/>
                  </a:cubicBezTo>
                  <a:cubicBezTo>
                    <a:pt x="482938" y="812800"/>
                    <a:pt x="622228" y="630849"/>
                    <a:pt x="622228" y="406400"/>
                  </a:cubicBezTo>
                  <a:cubicBezTo>
                    <a:pt x="622228" y="181951"/>
                    <a:pt x="482938" y="0"/>
                    <a:pt x="311114" y="0"/>
                  </a:cubicBezTo>
                  <a:close/>
                </a:path>
              </a:pathLst>
            </a:custGeom>
            <a:solidFill>
              <a:srgbClr val="595858"/>
            </a:solidFill>
          </p:spPr>
        </p:sp>
        <p:sp>
          <p:nvSpPr>
            <p:cNvPr name="TextBox 67" id="67"/>
            <p:cNvSpPr txBox="true"/>
            <p:nvPr/>
          </p:nvSpPr>
          <p:spPr>
            <a:xfrm>
              <a:off x="58334" y="38100"/>
              <a:ext cx="505560" cy="698500"/>
            </a:xfrm>
            <a:prstGeom prst="rect">
              <a:avLst/>
            </a:prstGeom>
          </p:spPr>
          <p:txBody>
            <a:bodyPr anchor="ctr" rtlCol="false" tIns="17096" lIns="17096" bIns="17096" rIns="17096"/>
            <a:lstStyle/>
            <a:p>
              <a:pPr algn="ctr">
                <a:lnSpc>
                  <a:spcPts val="2239"/>
                </a:lnSpc>
              </a:pPr>
            </a:p>
          </p:txBody>
        </p:sp>
      </p:grpSp>
      <p:sp>
        <p:nvSpPr>
          <p:cNvPr name="AutoShape 68" id="68"/>
          <p:cNvSpPr/>
          <p:nvPr/>
        </p:nvSpPr>
        <p:spPr>
          <a:xfrm flipH="true">
            <a:off x="13031520" y="5681291"/>
            <a:ext cx="60087" cy="86004"/>
          </a:xfrm>
          <a:prstGeom prst="line">
            <a:avLst/>
          </a:prstGeom>
          <a:ln cap="flat" w="9525">
            <a:solidFill>
              <a:srgbClr val="000000"/>
            </a:solidFill>
            <a:prstDash val="solid"/>
            <a:headEnd type="none" len="sm" w="sm"/>
            <a:tailEnd type="none" len="sm" w="sm"/>
          </a:ln>
        </p:spPr>
      </p:sp>
      <p:sp>
        <p:nvSpPr>
          <p:cNvPr name="AutoShape 69" id="69"/>
          <p:cNvSpPr/>
          <p:nvPr/>
        </p:nvSpPr>
        <p:spPr>
          <a:xfrm>
            <a:off x="13168605" y="5678217"/>
            <a:ext cx="72759" cy="92152"/>
          </a:xfrm>
          <a:prstGeom prst="line">
            <a:avLst/>
          </a:prstGeom>
          <a:ln cap="flat" w="9525">
            <a:solidFill>
              <a:srgbClr val="000000"/>
            </a:solidFill>
            <a:prstDash val="solid"/>
            <a:headEnd type="none" len="sm" w="sm"/>
            <a:tailEnd type="none" len="sm" w="sm"/>
          </a:ln>
        </p:spPr>
      </p:sp>
      <p:sp>
        <p:nvSpPr>
          <p:cNvPr name="AutoShape 70" id="70"/>
          <p:cNvSpPr/>
          <p:nvPr/>
        </p:nvSpPr>
        <p:spPr>
          <a:xfrm flipH="true">
            <a:off x="12864942" y="5872866"/>
            <a:ext cx="91047" cy="124275"/>
          </a:xfrm>
          <a:prstGeom prst="line">
            <a:avLst/>
          </a:prstGeom>
          <a:ln cap="flat" w="9525">
            <a:solidFill>
              <a:srgbClr val="000000"/>
            </a:solidFill>
            <a:prstDash val="solid"/>
            <a:headEnd type="none" len="sm" w="sm"/>
            <a:tailEnd type="none" len="sm" w="sm"/>
          </a:ln>
        </p:spPr>
      </p:sp>
      <p:sp>
        <p:nvSpPr>
          <p:cNvPr name="AutoShape 71" id="71"/>
          <p:cNvSpPr/>
          <p:nvPr/>
        </p:nvSpPr>
        <p:spPr>
          <a:xfrm>
            <a:off x="13029110" y="5876748"/>
            <a:ext cx="72455" cy="116510"/>
          </a:xfrm>
          <a:prstGeom prst="line">
            <a:avLst/>
          </a:prstGeom>
          <a:ln cap="flat" w="9525">
            <a:solidFill>
              <a:srgbClr val="000000"/>
            </a:solidFill>
            <a:prstDash val="solid"/>
            <a:headEnd type="none" len="sm" w="sm"/>
            <a:tailEnd type="none" len="sm" w="sm"/>
          </a:ln>
        </p:spPr>
      </p:sp>
      <p:sp>
        <p:nvSpPr>
          <p:cNvPr name="AutoShape 72" id="72"/>
          <p:cNvSpPr/>
          <p:nvPr/>
        </p:nvSpPr>
        <p:spPr>
          <a:xfrm flipH="true">
            <a:off x="13164525" y="5875931"/>
            <a:ext cx="80918" cy="125508"/>
          </a:xfrm>
          <a:prstGeom prst="line">
            <a:avLst/>
          </a:prstGeom>
          <a:ln cap="flat" w="9525">
            <a:solidFill>
              <a:srgbClr val="000000"/>
            </a:solidFill>
            <a:prstDash val="solid"/>
            <a:headEnd type="none" len="sm" w="sm"/>
            <a:tailEnd type="none" len="sm" w="sm"/>
          </a:ln>
        </p:spPr>
      </p:sp>
      <p:sp>
        <p:nvSpPr>
          <p:cNvPr name="AutoShape 73" id="73"/>
          <p:cNvSpPr/>
          <p:nvPr/>
        </p:nvSpPr>
        <p:spPr>
          <a:xfrm>
            <a:off x="13322470" y="5868589"/>
            <a:ext cx="114734" cy="132828"/>
          </a:xfrm>
          <a:prstGeom prst="line">
            <a:avLst/>
          </a:prstGeom>
          <a:ln cap="flat" w="9525">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FDA"/>
        </a:solidFill>
      </p:bgPr>
    </p:bg>
    <p:spTree>
      <p:nvGrpSpPr>
        <p:cNvPr id="1" name=""/>
        <p:cNvGrpSpPr/>
        <p:nvPr/>
      </p:nvGrpSpPr>
      <p:grpSpPr>
        <a:xfrm>
          <a:off x="0" y="0"/>
          <a:ext cx="0" cy="0"/>
          <a:chOff x="0" y="0"/>
          <a:chExt cx="0" cy="0"/>
        </a:xfrm>
      </p:grpSpPr>
      <p:sp>
        <p:nvSpPr>
          <p:cNvPr name="Freeform 2" id="2"/>
          <p:cNvSpPr/>
          <p:nvPr/>
        </p:nvSpPr>
        <p:spPr>
          <a:xfrm flipH="false" flipV="false" rot="0">
            <a:off x="387151" y="1434960"/>
            <a:ext cx="8279134" cy="7833677"/>
          </a:xfrm>
          <a:custGeom>
            <a:avLst/>
            <a:gdLst/>
            <a:ahLst/>
            <a:cxnLst/>
            <a:rect r="r" b="b" t="t" l="l"/>
            <a:pathLst>
              <a:path h="7833677" w="8279134">
                <a:moveTo>
                  <a:pt x="0" y="0"/>
                </a:moveTo>
                <a:lnTo>
                  <a:pt x="8279134" y="0"/>
                </a:lnTo>
                <a:lnTo>
                  <a:pt x="8279134" y="7833678"/>
                </a:lnTo>
                <a:lnTo>
                  <a:pt x="0" y="7833678"/>
                </a:lnTo>
                <a:lnTo>
                  <a:pt x="0" y="0"/>
                </a:lnTo>
                <a:close/>
              </a:path>
            </a:pathLst>
          </a:custGeom>
          <a:blipFill>
            <a:blip r:embed="rId2"/>
            <a:stretch>
              <a:fillRect l="0" t="0" r="0" b="0"/>
            </a:stretch>
          </a:blipFill>
          <a:ln w="19050" cap="sq">
            <a:solidFill>
              <a:srgbClr val="000000"/>
            </a:solidFill>
            <a:prstDash val="solid"/>
            <a:miter/>
          </a:ln>
        </p:spPr>
      </p:sp>
      <p:sp>
        <p:nvSpPr>
          <p:cNvPr name="TextBox 3" id="3"/>
          <p:cNvSpPr txBox="true"/>
          <p:nvPr/>
        </p:nvSpPr>
        <p:spPr>
          <a:xfrm rot="0">
            <a:off x="8850276" y="537527"/>
            <a:ext cx="1368742" cy="887095"/>
          </a:xfrm>
          <a:prstGeom prst="rect">
            <a:avLst/>
          </a:prstGeom>
        </p:spPr>
        <p:txBody>
          <a:bodyPr anchor="t" rtlCol="false" tIns="0" lIns="0" bIns="0" rIns="0">
            <a:spAutoFit/>
          </a:bodyPr>
          <a:lstStyle/>
          <a:p>
            <a:pPr algn="ctr">
              <a:lnSpc>
                <a:spcPts val="7279"/>
              </a:lnSpc>
            </a:pPr>
            <a:r>
              <a:rPr lang="en-US" sz="5199" b="true">
                <a:solidFill>
                  <a:srgbClr val="595858"/>
                </a:solidFill>
                <a:latin typeface="Canva Sans Bold"/>
                <a:ea typeface="Canva Sans Bold"/>
                <a:cs typeface="Canva Sans Bold"/>
                <a:sym typeface="Canva Sans Bold"/>
              </a:rPr>
              <a:t>EDA</a:t>
            </a:r>
          </a:p>
        </p:txBody>
      </p:sp>
      <p:sp>
        <p:nvSpPr>
          <p:cNvPr name="TextBox 4" id="4"/>
          <p:cNvSpPr txBox="true"/>
          <p:nvPr/>
        </p:nvSpPr>
        <p:spPr>
          <a:xfrm rot="0">
            <a:off x="3313756" y="9396474"/>
            <a:ext cx="3092648" cy="448056"/>
          </a:xfrm>
          <a:prstGeom prst="rect">
            <a:avLst/>
          </a:prstGeom>
        </p:spPr>
        <p:txBody>
          <a:bodyPr anchor="t" rtlCol="false" tIns="0" lIns="0" bIns="0" rIns="0">
            <a:spAutoFit/>
          </a:bodyPr>
          <a:lstStyle/>
          <a:p>
            <a:pPr algn="ctr">
              <a:lnSpc>
                <a:spcPts val="3653"/>
              </a:lnSpc>
            </a:pPr>
            <a:r>
              <a:rPr lang="en-US" sz="2610">
                <a:solidFill>
                  <a:srgbClr val="595858"/>
                </a:solidFill>
                <a:latin typeface="Canva Sans"/>
                <a:ea typeface="Canva Sans"/>
                <a:cs typeface="Canva Sans"/>
                <a:sym typeface="Canva Sans"/>
              </a:rPr>
              <a:t>Relationship Matrix</a:t>
            </a:r>
          </a:p>
        </p:txBody>
      </p:sp>
      <p:sp>
        <p:nvSpPr>
          <p:cNvPr name="TextBox 5" id="5"/>
          <p:cNvSpPr txBox="true"/>
          <p:nvPr/>
        </p:nvSpPr>
        <p:spPr>
          <a:xfrm rot="0">
            <a:off x="12768454" y="1753870"/>
            <a:ext cx="1779389" cy="580390"/>
          </a:xfrm>
          <a:prstGeom prst="rect">
            <a:avLst/>
          </a:prstGeom>
        </p:spPr>
        <p:txBody>
          <a:bodyPr anchor="t" rtlCol="false" tIns="0" lIns="0" bIns="0" rIns="0">
            <a:spAutoFit/>
          </a:bodyPr>
          <a:lstStyle/>
          <a:p>
            <a:pPr algn="ctr">
              <a:lnSpc>
                <a:spcPts val="4759"/>
              </a:lnSpc>
            </a:pPr>
            <a:r>
              <a:rPr lang="en-US" sz="3399" b="true">
                <a:solidFill>
                  <a:srgbClr val="595858"/>
                </a:solidFill>
                <a:latin typeface="Canva Sans Bold"/>
                <a:ea typeface="Canva Sans Bold"/>
                <a:cs typeface="Canva Sans Bold"/>
                <a:sym typeface="Canva Sans Bold"/>
              </a:rPr>
              <a:t>Findings</a:t>
            </a:r>
          </a:p>
        </p:txBody>
      </p:sp>
      <p:sp>
        <p:nvSpPr>
          <p:cNvPr name="TextBox 6" id="6"/>
          <p:cNvSpPr txBox="true"/>
          <p:nvPr/>
        </p:nvSpPr>
        <p:spPr>
          <a:xfrm rot="0">
            <a:off x="9144000" y="3074689"/>
            <a:ext cx="8910915" cy="2277110"/>
          </a:xfrm>
          <a:prstGeom prst="rect">
            <a:avLst/>
          </a:prstGeom>
        </p:spPr>
        <p:txBody>
          <a:bodyPr anchor="t" rtlCol="false" tIns="0" lIns="0" bIns="0" rIns="0">
            <a:spAutoFit/>
          </a:bodyPr>
          <a:lstStyle/>
          <a:p>
            <a:pPr algn="l" marL="561341" indent="-280670" lvl="1">
              <a:lnSpc>
                <a:spcPts val="3640"/>
              </a:lnSpc>
              <a:buAutoNum type="arabicPeriod" startAt="1"/>
            </a:pPr>
            <a:r>
              <a:rPr lang="en-US" sz="2600">
                <a:solidFill>
                  <a:srgbClr val="595858"/>
                </a:solidFill>
                <a:latin typeface="Canva Sans"/>
                <a:ea typeface="Canva Sans"/>
                <a:cs typeface="Canva Sans"/>
                <a:sym typeface="Canva Sans"/>
              </a:rPr>
              <a:t>Torque vs [air, temprature, tool wear]</a:t>
            </a:r>
          </a:p>
          <a:p>
            <a:pPr algn="l" marL="561341" indent="-280670" lvl="1">
              <a:lnSpc>
                <a:spcPts val="3640"/>
              </a:lnSpc>
              <a:buFont typeface="Arial"/>
              <a:buChar char="•"/>
            </a:pPr>
            <a:r>
              <a:rPr lang="en-US" b="true" sz="2600">
                <a:solidFill>
                  <a:srgbClr val="595858"/>
                </a:solidFill>
                <a:latin typeface="Canva Sans Bold"/>
                <a:ea typeface="Canva Sans Bold"/>
                <a:cs typeface="Canva Sans Bold"/>
                <a:sym typeface="Canva Sans Bold"/>
              </a:rPr>
              <a:t>Air and Temprature’s </a:t>
            </a:r>
            <a:r>
              <a:rPr lang="en-US" sz="2600">
                <a:solidFill>
                  <a:srgbClr val="595858"/>
                </a:solidFill>
                <a:latin typeface="Canva Sans"/>
                <a:ea typeface="Canva Sans"/>
                <a:cs typeface="Canva Sans"/>
                <a:sym typeface="Canva Sans"/>
              </a:rPr>
              <a:t>maintenance period looks similar with period happening at start and end</a:t>
            </a:r>
          </a:p>
          <a:p>
            <a:pPr algn="l" marL="561341" indent="-280670" lvl="1">
              <a:lnSpc>
                <a:spcPts val="3640"/>
              </a:lnSpc>
              <a:buFont typeface="Arial"/>
              <a:buChar char="•"/>
            </a:pPr>
            <a:r>
              <a:rPr lang="en-US" sz="2600">
                <a:solidFill>
                  <a:srgbClr val="595858"/>
                </a:solidFill>
                <a:latin typeface="Canva Sans"/>
                <a:ea typeface="Canva Sans"/>
                <a:cs typeface="Canva Sans"/>
                <a:sym typeface="Canva Sans"/>
              </a:rPr>
              <a:t>The </a:t>
            </a:r>
            <a:r>
              <a:rPr lang="en-US" b="true" sz="2600">
                <a:solidFill>
                  <a:srgbClr val="595858"/>
                </a:solidFill>
                <a:latin typeface="Canva Sans Bold"/>
                <a:ea typeface="Canva Sans Bold"/>
                <a:cs typeface="Canva Sans Bold"/>
                <a:sym typeface="Canva Sans Bold"/>
              </a:rPr>
              <a:t>Tool Wear </a:t>
            </a:r>
            <a:r>
              <a:rPr lang="en-US" sz="2600">
                <a:solidFill>
                  <a:srgbClr val="595858"/>
                </a:solidFill>
                <a:latin typeface="Canva Sans"/>
                <a:ea typeface="Canva Sans"/>
                <a:cs typeface="Canva Sans"/>
                <a:sym typeface="Canva Sans"/>
              </a:rPr>
              <a:t>is happening generally when the torque is maximum </a:t>
            </a:r>
          </a:p>
        </p:txBody>
      </p:sp>
      <p:sp>
        <p:nvSpPr>
          <p:cNvPr name="TextBox 7" id="7"/>
          <p:cNvSpPr txBox="true"/>
          <p:nvPr/>
        </p:nvSpPr>
        <p:spPr>
          <a:xfrm rot="0">
            <a:off x="9202691" y="5694699"/>
            <a:ext cx="8910915" cy="3191510"/>
          </a:xfrm>
          <a:prstGeom prst="rect">
            <a:avLst/>
          </a:prstGeom>
        </p:spPr>
        <p:txBody>
          <a:bodyPr anchor="t" rtlCol="false" tIns="0" lIns="0" bIns="0" rIns="0">
            <a:spAutoFit/>
          </a:bodyPr>
          <a:lstStyle/>
          <a:p>
            <a:pPr algn="just">
              <a:lnSpc>
                <a:spcPts val="3640"/>
              </a:lnSpc>
            </a:pPr>
            <a:r>
              <a:rPr lang="en-US" sz="2600">
                <a:solidFill>
                  <a:srgbClr val="595858"/>
                </a:solidFill>
                <a:latin typeface="Canva Sans"/>
                <a:ea typeface="Canva Sans"/>
                <a:cs typeface="Canva Sans"/>
                <a:sym typeface="Canva Sans"/>
              </a:rPr>
              <a:t>   2. Rotational Speed</a:t>
            </a:r>
          </a:p>
          <a:p>
            <a:pPr algn="just" marL="561341" indent="-280670" lvl="1">
              <a:lnSpc>
                <a:spcPts val="3640"/>
              </a:lnSpc>
              <a:buFont typeface="Arial"/>
              <a:buChar char="•"/>
            </a:pPr>
            <a:r>
              <a:rPr lang="en-US" sz="2600">
                <a:solidFill>
                  <a:srgbClr val="595858"/>
                </a:solidFill>
                <a:latin typeface="Canva Sans"/>
                <a:ea typeface="Canva Sans"/>
                <a:cs typeface="Canva Sans"/>
                <a:sym typeface="Canva Sans"/>
              </a:rPr>
              <a:t>The </a:t>
            </a:r>
            <a:r>
              <a:rPr lang="en-US" b="true" sz="2600">
                <a:solidFill>
                  <a:srgbClr val="595858"/>
                </a:solidFill>
                <a:latin typeface="Canva Sans Bold"/>
                <a:ea typeface="Canva Sans Bold"/>
                <a:cs typeface="Canva Sans Bold"/>
                <a:sym typeface="Canva Sans Bold"/>
              </a:rPr>
              <a:t>Rotational Speed </a:t>
            </a:r>
            <a:r>
              <a:rPr lang="en-US" sz="2600">
                <a:solidFill>
                  <a:srgbClr val="595858"/>
                </a:solidFill>
                <a:latin typeface="Canva Sans"/>
                <a:ea typeface="Canva Sans"/>
                <a:cs typeface="Canva Sans"/>
                <a:sym typeface="Canva Sans"/>
              </a:rPr>
              <a:t>when increased along with Air and temprature the maintenance periods happenned quite often</a:t>
            </a:r>
          </a:p>
          <a:p>
            <a:pPr algn="just" marL="561341" indent="-280670" lvl="1">
              <a:lnSpc>
                <a:spcPts val="3640"/>
              </a:lnSpc>
              <a:buFont typeface="Arial"/>
              <a:buChar char="•"/>
            </a:pPr>
            <a:r>
              <a:rPr lang="en-US" sz="2600">
                <a:solidFill>
                  <a:srgbClr val="595858"/>
                </a:solidFill>
                <a:latin typeface="Canva Sans"/>
                <a:ea typeface="Canva Sans"/>
                <a:cs typeface="Canva Sans"/>
                <a:sym typeface="Canva Sans"/>
              </a:rPr>
              <a:t>The </a:t>
            </a:r>
            <a:r>
              <a:rPr lang="en-US" b="true" sz="2600">
                <a:solidFill>
                  <a:srgbClr val="595858"/>
                </a:solidFill>
                <a:latin typeface="Canva Sans Bold"/>
                <a:ea typeface="Canva Sans Bold"/>
                <a:cs typeface="Canva Sans Bold"/>
                <a:sym typeface="Canva Sans Bold"/>
              </a:rPr>
              <a:t>Rotation </a:t>
            </a:r>
            <a:r>
              <a:rPr lang="en-US" sz="2600">
                <a:solidFill>
                  <a:srgbClr val="595858"/>
                </a:solidFill>
                <a:latin typeface="Canva Sans"/>
                <a:ea typeface="Canva Sans"/>
                <a:cs typeface="Canva Sans"/>
                <a:sym typeface="Canva Sans"/>
              </a:rPr>
              <a:t>vs </a:t>
            </a:r>
            <a:r>
              <a:rPr lang="en-US" b="true" sz="2600">
                <a:solidFill>
                  <a:srgbClr val="595858"/>
                </a:solidFill>
                <a:latin typeface="Canva Sans Bold"/>
                <a:ea typeface="Canva Sans Bold"/>
                <a:cs typeface="Canva Sans Bold"/>
                <a:sym typeface="Canva Sans Bold"/>
              </a:rPr>
              <a:t>Torque </a:t>
            </a:r>
            <a:r>
              <a:rPr lang="en-US" sz="2600">
                <a:solidFill>
                  <a:srgbClr val="595858"/>
                </a:solidFill>
                <a:latin typeface="Canva Sans"/>
                <a:ea typeface="Canva Sans"/>
                <a:cs typeface="Canva Sans"/>
                <a:sym typeface="Canva Sans"/>
              </a:rPr>
              <a:t>results in maintenance period if (high rotation and low torque) or (low rotation with high torque) forming a curve shape</a:t>
            </a:r>
          </a:p>
        </p:txBody>
      </p:sp>
      <p:sp>
        <p:nvSpPr>
          <p:cNvPr name="TextBox 8" id="8"/>
          <p:cNvSpPr txBox="true"/>
          <p:nvPr/>
        </p:nvSpPr>
        <p:spPr>
          <a:xfrm rot="0">
            <a:off x="17050999"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sp>
        <p:nvSpPr>
          <p:cNvPr name="Freeform 3" id="3"/>
          <p:cNvSpPr/>
          <p:nvPr/>
        </p:nvSpPr>
        <p:spPr>
          <a:xfrm flipH="false" flipV="false" rot="2700000">
            <a:off x="17403571" y="9455408"/>
            <a:ext cx="250141" cy="250141"/>
          </a:xfrm>
          <a:custGeom>
            <a:avLst/>
            <a:gdLst/>
            <a:ahLst/>
            <a:cxnLst/>
            <a:rect r="r" b="b" t="t" l="l"/>
            <a:pathLst>
              <a:path h="250141" w="250141">
                <a:moveTo>
                  <a:pt x="0" y="0"/>
                </a:moveTo>
                <a:lnTo>
                  <a:pt x="250141" y="0"/>
                </a:lnTo>
                <a:lnTo>
                  <a:pt x="250141" y="250142"/>
                </a:lnTo>
                <a:lnTo>
                  <a:pt x="0" y="2501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9125" y="8904690"/>
            <a:ext cx="18594933" cy="0"/>
          </a:xfrm>
          <a:prstGeom prst="line">
            <a:avLst/>
          </a:prstGeom>
          <a:ln cap="flat" w="9525">
            <a:solidFill>
              <a:srgbClr val="000000"/>
            </a:solidFill>
            <a:prstDash val="solid"/>
            <a:headEnd type="none" len="sm" w="sm"/>
            <a:tailEnd type="none" len="sm" w="sm"/>
          </a:ln>
        </p:spPr>
      </p:sp>
      <p:grpSp>
        <p:nvGrpSpPr>
          <p:cNvPr name="Group 5" id="5"/>
          <p:cNvGrpSpPr/>
          <p:nvPr/>
        </p:nvGrpSpPr>
        <p:grpSpPr>
          <a:xfrm rot="0">
            <a:off x="1591203" y="4139666"/>
            <a:ext cx="3854651" cy="642380"/>
            <a:chOff x="0" y="0"/>
            <a:chExt cx="1015217" cy="169186"/>
          </a:xfrm>
        </p:grpSpPr>
        <p:sp>
          <p:nvSpPr>
            <p:cNvPr name="Freeform 6" id="6"/>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7" id="7"/>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6734728" y="4139666"/>
            <a:ext cx="3854651" cy="642380"/>
            <a:chOff x="0" y="0"/>
            <a:chExt cx="1015217" cy="169186"/>
          </a:xfrm>
        </p:grpSpPr>
        <p:sp>
          <p:nvSpPr>
            <p:cNvPr name="Freeform 9" id="9"/>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10" id="10"/>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1875254" y="4137126"/>
            <a:ext cx="3854651" cy="642380"/>
            <a:chOff x="0" y="0"/>
            <a:chExt cx="1015217" cy="169186"/>
          </a:xfrm>
        </p:grpSpPr>
        <p:sp>
          <p:nvSpPr>
            <p:cNvPr name="Freeform 12" id="12"/>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13" id="13"/>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14" id="14"/>
          <p:cNvGrpSpPr/>
          <p:nvPr/>
        </p:nvGrpSpPr>
        <p:grpSpPr>
          <a:xfrm rot="0">
            <a:off x="3983366" y="6630226"/>
            <a:ext cx="1462488" cy="943801"/>
            <a:chOff x="0" y="0"/>
            <a:chExt cx="1949983" cy="1258401"/>
          </a:xfrm>
        </p:grpSpPr>
        <p:grpSp>
          <p:nvGrpSpPr>
            <p:cNvPr name="Group 15" id="15"/>
            <p:cNvGrpSpPr/>
            <p:nvPr/>
          </p:nvGrpSpPr>
          <p:grpSpPr>
            <a:xfrm rot="0">
              <a:off x="732805" y="0"/>
              <a:ext cx="242186" cy="24218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8" id="18"/>
            <p:cNvGrpSpPr/>
            <p:nvPr/>
          </p:nvGrpSpPr>
          <p:grpSpPr>
            <a:xfrm rot="0">
              <a:off x="316908" y="413931"/>
              <a:ext cx="242186" cy="24218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21" id="21"/>
            <p:cNvGrpSpPr/>
            <p:nvPr/>
          </p:nvGrpSpPr>
          <p:grpSpPr>
            <a:xfrm rot="0">
              <a:off x="1283889" y="413931"/>
              <a:ext cx="242186" cy="24218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24" id="24"/>
            <p:cNvGrpSpPr/>
            <p:nvPr/>
          </p:nvGrpSpPr>
          <p:grpSpPr>
            <a:xfrm rot="0">
              <a:off x="0" y="1016215"/>
              <a:ext cx="242186" cy="24218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27" id="27"/>
            <p:cNvGrpSpPr/>
            <p:nvPr/>
          </p:nvGrpSpPr>
          <p:grpSpPr>
            <a:xfrm rot="0">
              <a:off x="559094" y="1016215"/>
              <a:ext cx="242186" cy="24218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30" id="30"/>
            <p:cNvGrpSpPr/>
            <p:nvPr/>
          </p:nvGrpSpPr>
          <p:grpSpPr>
            <a:xfrm rot="0">
              <a:off x="1133446" y="1016215"/>
              <a:ext cx="242186" cy="24218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33" id="33"/>
            <p:cNvGrpSpPr/>
            <p:nvPr/>
          </p:nvGrpSpPr>
          <p:grpSpPr>
            <a:xfrm rot="0">
              <a:off x="1707797" y="1016215"/>
              <a:ext cx="242186" cy="24218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sp>
          <p:nvSpPr>
            <p:cNvPr name="AutoShape 36" id="36"/>
            <p:cNvSpPr/>
            <p:nvPr/>
          </p:nvSpPr>
          <p:spPr>
            <a:xfrm flipH="true">
              <a:off x="438001" y="216703"/>
              <a:ext cx="341576" cy="439415"/>
            </a:xfrm>
            <a:prstGeom prst="line">
              <a:avLst/>
            </a:prstGeom>
            <a:ln cap="flat" w="21488">
              <a:solidFill>
                <a:srgbClr val="000000"/>
              </a:solidFill>
              <a:prstDash val="solid"/>
              <a:headEnd type="none" len="sm" w="sm"/>
              <a:tailEnd type="none" len="sm" w="sm"/>
            </a:ln>
          </p:spPr>
        </p:sp>
        <p:sp>
          <p:nvSpPr>
            <p:cNvPr name="AutoShape 37" id="37"/>
            <p:cNvSpPr/>
            <p:nvPr/>
          </p:nvSpPr>
          <p:spPr>
            <a:xfrm>
              <a:off x="940781" y="205444"/>
              <a:ext cx="464202" cy="450674"/>
            </a:xfrm>
            <a:prstGeom prst="line">
              <a:avLst/>
            </a:prstGeom>
            <a:ln cap="flat" w="21488">
              <a:solidFill>
                <a:srgbClr val="000000"/>
              </a:solidFill>
              <a:prstDash val="solid"/>
              <a:headEnd type="none" len="sm" w="sm"/>
              <a:tailEnd type="none" len="sm" w="sm"/>
            </a:ln>
          </p:spPr>
        </p:sp>
        <p:sp>
          <p:nvSpPr>
            <p:cNvPr name="AutoShape 38" id="38"/>
            <p:cNvSpPr/>
            <p:nvPr/>
          </p:nvSpPr>
          <p:spPr>
            <a:xfrm flipH="true">
              <a:off x="121093" y="642210"/>
              <a:ext cx="260509" cy="495098"/>
            </a:xfrm>
            <a:prstGeom prst="line">
              <a:avLst/>
            </a:prstGeom>
            <a:ln cap="flat" w="21488">
              <a:solidFill>
                <a:srgbClr val="000000"/>
              </a:solidFill>
              <a:prstDash val="solid"/>
              <a:headEnd type="none" len="sm" w="sm"/>
              <a:tailEnd type="none" len="sm" w="sm"/>
            </a:ln>
          </p:spPr>
        </p:sp>
        <p:sp>
          <p:nvSpPr>
            <p:cNvPr name="AutoShape 39" id="39"/>
            <p:cNvSpPr/>
            <p:nvPr/>
          </p:nvSpPr>
          <p:spPr>
            <a:xfrm>
              <a:off x="483190" y="647404"/>
              <a:ext cx="196997" cy="489904"/>
            </a:xfrm>
            <a:prstGeom prst="line">
              <a:avLst/>
            </a:prstGeom>
            <a:ln cap="flat" w="21488">
              <a:solidFill>
                <a:srgbClr val="000000"/>
              </a:solidFill>
              <a:prstDash val="solid"/>
              <a:headEnd type="none" len="sm" w="sm"/>
              <a:tailEnd type="none" len="sm" w="sm"/>
            </a:ln>
          </p:spPr>
        </p:sp>
        <p:sp>
          <p:nvSpPr>
            <p:cNvPr name="AutoShape 40" id="40"/>
            <p:cNvSpPr/>
            <p:nvPr/>
          </p:nvSpPr>
          <p:spPr>
            <a:xfrm flipH="true">
              <a:off x="1254539" y="652535"/>
              <a:ext cx="121091" cy="484772"/>
            </a:xfrm>
            <a:prstGeom prst="line">
              <a:avLst/>
            </a:prstGeom>
            <a:ln cap="flat" w="21488">
              <a:solidFill>
                <a:srgbClr val="000000"/>
              </a:solidFill>
              <a:prstDash val="solid"/>
              <a:headEnd type="none" len="sm" w="sm"/>
              <a:tailEnd type="none" len="sm" w="sm"/>
            </a:ln>
          </p:spPr>
        </p:sp>
        <p:sp>
          <p:nvSpPr>
            <p:cNvPr name="AutoShape 41" id="41"/>
            <p:cNvSpPr/>
            <p:nvPr/>
          </p:nvSpPr>
          <p:spPr>
            <a:xfrm>
              <a:off x="1485030" y="625889"/>
              <a:ext cx="343860" cy="390326"/>
            </a:xfrm>
            <a:prstGeom prst="line">
              <a:avLst/>
            </a:prstGeom>
            <a:ln cap="flat" w="21488">
              <a:solidFill>
                <a:srgbClr val="000000"/>
              </a:solidFill>
              <a:prstDash val="solid"/>
              <a:headEnd type="none" len="sm" w="sm"/>
              <a:tailEnd type="none" len="sm" w="sm"/>
            </a:ln>
          </p:spPr>
        </p:sp>
      </p:grpSp>
      <p:grpSp>
        <p:nvGrpSpPr>
          <p:cNvPr name="Group 42" id="42"/>
          <p:cNvGrpSpPr/>
          <p:nvPr/>
        </p:nvGrpSpPr>
        <p:grpSpPr>
          <a:xfrm rot="0">
            <a:off x="2291660" y="6630226"/>
            <a:ext cx="1462488" cy="943801"/>
            <a:chOff x="0" y="0"/>
            <a:chExt cx="1949983" cy="1258401"/>
          </a:xfrm>
        </p:grpSpPr>
        <p:grpSp>
          <p:nvGrpSpPr>
            <p:cNvPr name="Group 43" id="43"/>
            <p:cNvGrpSpPr/>
            <p:nvPr/>
          </p:nvGrpSpPr>
          <p:grpSpPr>
            <a:xfrm rot="0">
              <a:off x="732805" y="0"/>
              <a:ext cx="242186" cy="242186"/>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46" id="46"/>
            <p:cNvGrpSpPr/>
            <p:nvPr/>
          </p:nvGrpSpPr>
          <p:grpSpPr>
            <a:xfrm rot="0">
              <a:off x="316908" y="413931"/>
              <a:ext cx="242186" cy="242186"/>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8" id="48"/>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49" id="49"/>
            <p:cNvGrpSpPr/>
            <p:nvPr/>
          </p:nvGrpSpPr>
          <p:grpSpPr>
            <a:xfrm rot="0">
              <a:off x="1283889" y="413931"/>
              <a:ext cx="242186" cy="242186"/>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1" id="51"/>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52" id="52"/>
            <p:cNvGrpSpPr/>
            <p:nvPr/>
          </p:nvGrpSpPr>
          <p:grpSpPr>
            <a:xfrm rot="0">
              <a:off x="0" y="1016215"/>
              <a:ext cx="242186" cy="242186"/>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4" id="54"/>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55" id="55"/>
            <p:cNvGrpSpPr/>
            <p:nvPr/>
          </p:nvGrpSpPr>
          <p:grpSpPr>
            <a:xfrm rot="0">
              <a:off x="559094" y="1016215"/>
              <a:ext cx="242186" cy="242186"/>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58" id="58"/>
            <p:cNvGrpSpPr/>
            <p:nvPr/>
          </p:nvGrpSpPr>
          <p:grpSpPr>
            <a:xfrm rot="0">
              <a:off x="1133446" y="1016215"/>
              <a:ext cx="242186" cy="242186"/>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0" id="60"/>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61" id="61"/>
            <p:cNvGrpSpPr/>
            <p:nvPr/>
          </p:nvGrpSpPr>
          <p:grpSpPr>
            <a:xfrm rot="0">
              <a:off x="1707797" y="1016215"/>
              <a:ext cx="242186" cy="242186"/>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3" id="63"/>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sp>
          <p:nvSpPr>
            <p:cNvPr name="AutoShape 64" id="64"/>
            <p:cNvSpPr/>
            <p:nvPr/>
          </p:nvSpPr>
          <p:spPr>
            <a:xfrm flipH="true">
              <a:off x="438001" y="216703"/>
              <a:ext cx="341576" cy="439415"/>
            </a:xfrm>
            <a:prstGeom prst="line">
              <a:avLst/>
            </a:prstGeom>
            <a:ln cap="flat" w="21488">
              <a:solidFill>
                <a:srgbClr val="000000"/>
              </a:solidFill>
              <a:prstDash val="solid"/>
              <a:headEnd type="none" len="sm" w="sm"/>
              <a:tailEnd type="none" len="sm" w="sm"/>
            </a:ln>
          </p:spPr>
        </p:sp>
        <p:sp>
          <p:nvSpPr>
            <p:cNvPr name="AutoShape 65" id="65"/>
            <p:cNvSpPr/>
            <p:nvPr/>
          </p:nvSpPr>
          <p:spPr>
            <a:xfrm>
              <a:off x="940781" y="205444"/>
              <a:ext cx="464202" cy="450674"/>
            </a:xfrm>
            <a:prstGeom prst="line">
              <a:avLst/>
            </a:prstGeom>
            <a:ln cap="flat" w="21488">
              <a:solidFill>
                <a:srgbClr val="000000"/>
              </a:solidFill>
              <a:prstDash val="solid"/>
              <a:headEnd type="none" len="sm" w="sm"/>
              <a:tailEnd type="none" len="sm" w="sm"/>
            </a:ln>
          </p:spPr>
        </p:sp>
        <p:sp>
          <p:nvSpPr>
            <p:cNvPr name="AutoShape 66" id="66"/>
            <p:cNvSpPr/>
            <p:nvPr/>
          </p:nvSpPr>
          <p:spPr>
            <a:xfrm flipH="true">
              <a:off x="121093" y="642210"/>
              <a:ext cx="260509" cy="495098"/>
            </a:xfrm>
            <a:prstGeom prst="line">
              <a:avLst/>
            </a:prstGeom>
            <a:ln cap="flat" w="21488">
              <a:solidFill>
                <a:srgbClr val="000000"/>
              </a:solidFill>
              <a:prstDash val="solid"/>
              <a:headEnd type="none" len="sm" w="sm"/>
              <a:tailEnd type="none" len="sm" w="sm"/>
            </a:ln>
          </p:spPr>
        </p:sp>
        <p:sp>
          <p:nvSpPr>
            <p:cNvPr name="AutoShape 67" id="67"/>
            <p:cNvSpPr/>
            <p:nvPr/>
          </p:nvSpPr>
          <p:spPr>
            <a:xfrm>
              <a:off x="483190" y="647404"/>
              <a:ext cx="196997" cy="489904"/>
            </a:xfrm>
            <a:prstGeom prst="line">
              <a:avLst/>
            </a:prstGeom>
            <a:ln cap="flat" w="21488">
              <a:solidFill>
                <a:srgbClr val="000000"/>
              </a:solidFill>
              <a:prstDash val="solid"/>
              <a:headEnd type="none" len="sm" w="sm"/>
              <a:tailEnd type="none" len="sm" w="sm"/>
            </a:ln>
          </p:spPr>
        </p:sp>
        <p:sp>
          <p:nvSpPr>
            <p:cNvPr name="AutoShape 68" id="68"/>
            <p:cNvSpPr/>
            <p:nvPr/>
          </p:nvSpPr>
          <p:spPr>
            <a:xfrm flipH="true">
              <a:off x="1254539" y="652535"/>
              <a:ext cx="121091" cy="484772"/>
            </a:xfrm>
            <a:prstGeom prst="line">
              <a:avLst/>
            </a:prstGeom>
            <a:ln cap="flat" w="21488">
              <a:solidFill>
                <a:srgbClr val="000000"/>
              </a:solidFill>
              <a:prstDash val="solid"/>
              <a:headEnd type="none" len="sm" w="sm"/>
              <a:tailEnd type="none" len="sm" w="sm"/>
            </a:ln>
          </p:spPr>
        </p:sp>
        <p:sp>
          <p:nvSpPr>
            <p:cNvPr name="AutoShape 69" id="69"/>
            <p:cNvSpPr/>
            <p:nvPr/>
          </p:nvSpPr>
          <p:spPr>
            <a:xfrm>
              <a:off x="1485030" y="625889"/>
              <a:ext cx="343860" cy="390326"/>
            </a:xfrm>
            <a:prstGeom prst="line">
              <a:avLst/>
            </a:prstGeom>
            <a:ln cap="flat" w="21488">
              <a:solidFill>
                <a:srgbClr val="000000"/>
              </a:solidFill>
              <a:prstDash val="solid"/>
              <a:headEnd type="none" len="sm" w="sm"/>
              <a:tailEnd type="none" len="sm" w="sm"/>
            </a:ln>
          </p:spPr>
        </p:sp>
      </p:grpSp>
      <p:grpSp>
        <p:nvGrpSpPr>
          <p:cNvPr name="Group 70" id="70"/>
          <p:cNvGrpSpPr/>
          <p:nvPr/>
        </p:nvGrpSpPr>
        <p:grpSpPr>
          <a:xfrm rot="0">
            <a:off x="600573" y="6630226"/>
            <a:ext cx="1462488" cy="943801"/>
            <a:chOff x="0" y="0"/>
            <a:chExt cx="1949983" cy="1258401"/>
          </a:xfrm>
        </p:grpSpPr>
        <p:grpSp>
          <p:nvGrpSpPr>
            <p:cNvPr name="Group 71" id="71"/>
            <p:cNvGrpSpPr/>
            <p:nvPr/>
          </p:nvGrpSpPr>
          <p:grpSpPr>
            <a:xfrm rot="0">
              <a:off x="732805" y="0"/>
              <a:ext cx="242186" cy="242186"/>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3" id="73"/>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74" id="74"/>
            <p:cNvGrpSpPr/>
            <p:nvPr/>
          </p:nvGrpSpPr>
          <p:grpSpPr>
            <a:xfrm rot="0">
              <a:off x="316908" y="413931"/>
              <a:ext cx="242186" cy="242186"/>
              <a:chOff x="0" y="0"/>
              <a:chExt cx="812800" cy="812800"/>
            </a:xfrm>
          </p:grpSpPr>
          <p:sp>
            <p:nvSpPr>
              <p:cNvPr name="Freeform 75" id="7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6" id="76"/>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77" id="77"/>
            <p:cNvGrpSpPr/>
            <p:nvPr/>
          </p:nvGrpSpPr>
          <p:grpSpPr>
            <a:xfrm rot="0">
              <a:off x="1283889" y="413931"/>
              <a:ext cx="242186" cy="242186"/>
              <a:chOff x="0" y="0"/>
              <a:chExt cx="812800" cy="812800"/>
            </a:xfrm>
          </p:grpSpPr>
          <p:sp>
            <p:nvSpPr>
              <p:cNvPr name="Freeform 78" id="7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9" id="79"/>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80" id="80"/>
            <p:cNvGrpSpPr/>
            <p:nvPr/>
          </p:nvGrpSpPr>
          <p:grpSpPr>
            <a:xfrm rot="0">
              <a:off x="0" y="1016215"/>
              <a:ext cx="242186" cy="242186"/>
              <a:chOff x="0" y="0"/>
              <a:chExt cx="812800" cy="812800"/>
            </a:xfrm>
          </p:grpSpPr>
          <p:sp>
            <p:nvSpPr>
              <p:cNvPr name="Freeform 81" id="8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2" id="82"/>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83" id="83"/>
            <p:cNvGrpSpPr/>
            <p:nvPr/>
          </p:nvGrpSpPr>
          <p:grpSpPr>
            <a:xfrm rot="0">
              <a:off x="559094" y="1016215"/>
              <a:ext cx="242186" cy="242186"/>
              <a:chOff x="0" y="0"/>
              <a:chExt cx="812800" cy="812800"/>
            </a:xfrm>
          </p:grpSpPr>
          <p:sp>
            <p:nvSpPr>
              <p:cNvPr name="Freeform 84" id="8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5" id="85"/>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86" id="86"/>
            <p:cNvGrpSpPr/>
            <p:nvPr/>
          </p:nvGrpSpPr>
          <p:grpSpPr>
            <a:xfrm rot="0">
              <a:off x="1133446" y="1016215"/>
              <a:ext cx="242186" cy="242186"/>
              <a:chOff x="0" y="0"/>
              <a:chExt cx="812800" cy="812800"/>
            </a:xfrm>
          </p:grpSpPr>
          <p:sp>
            <p:nvSpPr>
              <p:cNvPr name="Freeform 87" id="8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8" id="88"/>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89" id="89"/>
            <p:cNvGrpSpPr/>
            <p:nvPr/>
          </p:nvGrpSpPr>
          <p:grpSpPr>
            <a:xfrm rot="0">
              <a:off x="1707797" y="1016215"/>
              <a:ext cx="242186" cy="242186"/>
              <a:chOff x="0" y="0"/>
              <a:chExt cx="812800" cy="812800"/>
            </a:xfrm>
          </p:grpSpPr>
          <p:sp>
            <p:nvSpPr>
              <p:cNvPr name="Freeform 90" id="9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1" id="91"/>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sp>
          <p:nvSpPr>
            <p:cNvPr name="AutoShape 92" id="92"/>
            <p:cNvSpPr/>
            <p:nvPr/>
          </p:nvSpPr>
          <p:spPr>
            <a:xfrm flipH="true">
              <a:off x="438001" y="216703"/>
              <a:ext cx="341576" cy="439415"/>
            </a:xfrm>
            <a:prstGeom prst="line">
              <a:avLst/>
            </a:prstGeom>
            <a:ln cap="flat" w="21488">
              <a:solidFill>
                <a:srgbClr val="000000"/>
              </a:solidFill>
              <a:prstDash val="solid"/>
              <a:headEnd type="none" len="sm" w="sm"/>
              <a:tailEnd type="none" len="sm" w="sm"/>
            </a:ln>
          </p:spPr>
        </p:sp>
        <p:sp>
          <p:nvSpPr>
            <p:cNvPr name="AutoShape 93" id="93"/>
            <p:cNvSpPr/>
            <p:nvPr/>
          </p:nvSpPr>
          <p:spPr>
            <a:xfrm>
              <a:off x="940781" y="205444"/>
              <a:ext cx="464202" cy="450674"/>
            </a:xfrm>
            <a:prstGeom prst="line">
              <a:avLst/>
            </a:prstGeom>
            <a:ln cap="flat" w="21488">
              <a:solidFill>
                <a:srgbClr val="000000"/>
              </a:solidFill>
              <a:prstDash val="solid"/>
              <a:headEnd type="none" len="sm" w="sm"/>
              <a:tailEnd type="none" len="sm" w="sm"/>
            </a:ln>
          </p:spPr>
        </p:sp>
        <p:sp>
          <p:nvSpPr>
            <p:cNvPr name="AutoShape 94" id="94"/>
            <p:cNvSpPr/>
            <p:nvPr/>
          </p:nvSpPr>
          <p:spPr>
            <a:xfrm flipH="true">
              <a:off x="121093" y="642210"/>
              <a:ext cx="260509" cy="495098"/>
            </a:xfrm>
            <a:prstGeom prst="line">
              <a:avLst/>
            </a:prstGeom>
            <a:ln cap="flat" w="21488">
              <a:solidFill>
                <a:srgbClr val="000000"/>
              </a:solidFill>
              <a:prstDash val="solid"/>
              <a:headEnd type="none" len="sm" w="sm"/>
              <a:tailEnd type="none" len="sm" w="sm"/>
            </a:ln>
          </p:spPr>
        </p:sp>
        <p:sp>
          <p:nvSpPr>
            <p:cNvPr name="AutoShape 95" id="95"/>
            <p:cNvSpPr/>
            <p:nvPr/>
          </p:nvSpPr>
          <p:spPr>
            <a:xfrm>
              <a:off x="483190" y="647404"/>
              <a:ext cx="196997" cy="489904"/>
            </a:xfrm>
            <a:prstGeom prst="line">
              <a:avLst/>
            </a:prstGeom>
            <a:ln cap="flat" w="21488">
              <a:solidFill>
                <a:srgbClr val="000000"/>
              </a:solidFill>
              <a:prstDash val="solid"/>
              <a:headEnd type="none" len="sm" w="sm"/>
              <a:tailEnd type="none" len="sm" w="sm"/>
            </a:ln>
          </p:spPr>
        </p:sp>
        <p:sp>
          <p:nvSpPr>
            <p:cNvPr name="AutoShape 96" id="96"/>
            <p:cNvSpPr/>
            <p:nvPr/>
          </p:nvSpPr>
          <p:spPr>
            <a:xfrm flipH="true">
              <a:off x="1254539" y="652535"/>
              <a:ext cx="121091" cy="484772"/>
            </a:xfrm>
            <a:prstGeom prst="line">
              <a:avLst/>
            </a:prstGeom>
            <a:ln cap="flat" w="21488">
              <a:solidFill>
                <a:srgbClr val="000000"/>
              </a:solidFill>
              <a:prstDash val="solid"/>
              <a:headEnd type="none" len="sm" w="sm"/>
              <a:tailEnd type="none" len="sm" w="sm"/>
            </a:ln>
          </p:spPr>
        </p:sp>
        <p:sp>
          <p:nvSpPr>
            <p:cNvPr name="AutoShape 97" id="97"/>
            <p:cNvSpPr/>
            <p:nvPr/>
          </p:nvSpPr>
          <p:spPr>
            <a:xfrm>
              <a:off x="1485030" y="625889"/>
              <a:ext cx="343860" cy="390326"/>
            </a:xfrm>
            <a:prstGeom prst="line">
              <a:avLst/>
            </a:prstGeom>
            <a:ln cap="flat" w="21488">
              <a:solidFill>
                <a:srgbClr val="000000"/>
              </a:solidFill>
              <a:prstDash val="solid"/>
              <a:headEnd type="none" len="sm" w="sm"/>
              <a:tailEnd type="none" len="sm" w="sm"/>
            </a:ln>
          </p:spPr>
        </p:sp>
      </p:grpSp>
      <p:grpSp>
        <p:nvGrpSpPr>
          <p:cNvPr name="Group 98" id="98"/>
          <p:cNvGrpSpPr/>
          <p:nvPr/>
        </p:nvGrpSpPr>
        <p:grpSpPr>
          <a:xfrm rot="0">
            <a:off x="2291660" y="5143500"/>
            <a:ext cx="1462488" cy="943801"/>
            <a:chOff x="0" y="0"/>
            <a:chExt cx="1949983" cy="1258401"/>
          </a:xfrm>
        </p:grpSpPr>
        <p:grpSp>
          <p:nvGrpSpPr>
            <p:cNvPr name="Group 99" id="99"/>
            <p:cNvGrpSpPr/>
            <p:nvPr/>
          </p:nvGrpSpPr>
          <p:grpSpPr>
            <a:xfrm rot="0">
              <a:off x="732805" y="0"/>
              <a:ext cx="242186" cy="242186"/>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1" id="101"/>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02" id="102"/>
            <p:cNvGrpSpPr/>
            <p:nvPr/>
          </p:nvGrpSpPr>
          <p:grpSpPr>
            <a:xfrm rot="0">
              <a:off x="316908" y="413931"/>
              <a:ext cx="242186" cy="242186"/>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4" id="104"/>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05" id="105"/>
            <p:cNvGrpSpPr/>
            <p:nvPr/>
          </p:nvGrpSpPr>
          <p:grpSpPr>
            <a:xfrm rot="0">
              <a:off x="1283889" y="413931"/>
              <a:ext cx="242186" cy="242186"/>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7" id="107"/>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08" id="108"/>
            <p:cNvGrpSpPr/>
            <p:nvPr/>
          </p:nvGrpSpPr>
          <p:grpSpPr>
            <a:xfrm rot="0">
              <a:off x="0" y="1016215"/>
              <a:ext cx="242186" cy="242186"/>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0" id="110"/>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11" id="111"/>
            <p:cNvGrpSpPr/>
            <p:nvPr/>
          </p:nvGrpSpPr>
          <p:grpSpPr>
            <a:xfrm rot="0">
              <a:off x="559094" y="1016215"/>
              <a:ext cx="242186" cy="242186"/>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3" id="113"/>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14" id="114"/>
            <p:cNvGrpSpPr/>
            <p:nvPr/>
          </p:nvGrpSpPr>
          <p:grpSpPr>
            <a:xfrm rot="0">
              <a:off x="1133446" y="1016215"/>
              <a:ext cx="242186" cy="242186"/>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6" id="116"/>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grpSp>
          <p:nvGrpSpPr>
            <p:cNvPr name="Group 117" id="117"/>
            <p:cNvGrpSpPr/>
            <p:nvPr/>
          </p:nvGrpSpPr>
          <p:grpSpPr>
            <a:xfrm rot="0">
              <a:off x="1707797" y="1016215"/>
              <a:ext cx="242186" cy="242186"/>
              <a:chOff x="0" y="0"/>
              <a:chExt cx="812800" cy="812800"/>
            </a:xfrm>
          </p:grpSpPr>
          <p:sp>
            <p:nvSpPr>
              <p:cNvPr name="Freeform 118" id="1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9" id="119"/>
              <p:cNvSpPr txBox="true"/>
              <p:nvPr/>
            </p:nvSpPr>
            <p:spPr>
              <a:xfrm>
                <a:off x="76200" y="38100"/>
                <a:ext cx="660400" cy="698500"/>
              </a:xfrm>
              <a:prstGeom prst="rect">
                <a:avLst/>
              </a:prstGeom>
            </p:spPr>
            <p:txBody>
              <a:bodyPr anchor="ctr" rtlCol="false" tIns="50800" lIns="50800" bIns="50800" rIns="50800"/>
              <a:lstStyle/>
              <a:p>
                <a:pPr algn="ctr">
                  <a:lnSpc>
                    <a:spcPts val="2240"/>
                  </a:lnSpc>
                </a:pPr>
              </a:p>
            </p:txBody>
          </p:sp>
        </p:grpSp>
        <p:sp>
          <p:nvSpPr>
            <p:cNvPr name="AutoShape 120" id="120"/>
            <p:cNvSpPr/>
            <p:nvPr/>
          </p:nvSpPr>
          <p:spPr>
            <a:xfrm flipH="true">
              <a:off x="438001" y="216703"/>
              <a:ext cx="341576" cy="439415"/>
            </a:xfrm>
            <a:prstGeom prst="line">
              <a:avLst/>
            </a:prstGeom>
            <a:ln cap="flat" w="21488">
              <a:solidFill>
                <a:srgbClr val="000000"/>
              </a:solidFill>
              <a:prstDash val="solid"/>
              <a:headEnd type="none" len="sm" w="sm"/>
              <a:tailEnd type="none" len="sm" w="sm"/>
            </a:ln>
          </p:spPr>
        </p:sp>
        <p:sp>
          <p:nvSpPr>
            <p:cNvPr name="AutoShape 121" id="121"/>
            <p:cNvSpPr/>
            <p:nvPr/>
          </p:nvSpPr>
          <p:spPr>
            <a:xfrm>
              <a:off x="940781" y="205444"/>
              <a:ext cx="464202" cy="450674"/>
            </a:xfrm>
            <a:prstGeom prst="line">
              <a:avLst/>
            </a:prstGeom>
            <a:ln cap="flat" w="21488">
              <a:solidFill>
                <a:srgbClr val="000000"/>
              </a:solidFill>
              <a:prstDash val="solid"/>
              <a:headEnd type="none" len="sm" w="sm"/>
              <a:tailEnd type="none" len="sm" w="sm"/>
            </a:ln>
          </p:spPr>
        </p:sp>
        <p:sp>
          <p:nvSpPr>
            <p:cNvPr name="AutoShape 122" id="122"/>
            <p:cNvSpPr/>
            <p:nvPr/>
          </p:nvSpPr>
          <p:spPr>
            <a:xfrm flipH="true">
              <a:off x="121093" y="642210"/>
              <a:ext cx="260509" cy="495098"/>
            </a:xfrm>
            <a:prstGeom prst="line">
              <a:avLst/>
            </a:prstGeom>
            <a:ln cap="flat" w="21488">
              <a:solidFill>
                <a:srgbClr val="000000"/>
              </a:solidFill>
              <a:prstDash val="solid"/>
              <a:headEnd type="none" len="sm" w="sm"/>
              <a:tailEnd type="none" len="sm" w="sm"/>
            </a:ln>
          </p:spPr>
        </p:sp>
        <p:sp>
          <p:nvSpPr>
            <p:cNvPr name="AutoShape 123" id="123"/>
            <p:cNvSpPr/>
            <p:nvPr/>
          </p:nvSpPr>
          <p:spPr>
            <a:xfrm>
              <a:off x="483190" y="647404"/>
              <a:ext cx="196997" cy="489904"/>
            </a:xfrm>
            <a:prstGeom prst="line">
              <a:avLst/>
            </a:prstGeom>
            <a:ln cap="flat" w="21488">
              <a:solidFill>
                <a:srgbClr val="000000"/>
              </a:solidFill>
              <a:prstDash val="solid"/>
              <a:headEnd type="none" len="sm" w="sm"/>
              <a:tailEnd type="none" len="sm" w="sm"/>
            </a:ln>
          </p:spPr>
        </p:sp>
        <p:sp>
          <p:nvSpPr>
            <p:cNvPr name="AutoShape 124" id="124"/>
            <p:cNvSpPr/>
            <p:nvPr/>
          </p:nvSpPr>
          <p:spPr>
            <a:xfrm flipH="true">
              <a:off x="1254539" y="652535"/>
              <a:ext cx="121091" cy="484772"/>
            </a:xfrm>
            <a:prstGeom prst="line">
              <a:avLst/>
            </a:prstGeom>
            <a:ln cap="flat" w="21488">
              <a:solidFill>
                <a:srgbClr val="000000"/>
              </a:solidFill>
              <a:prstDash val="solid"/>
              <a:headEnd type="none" len="sm" w="sm"/>
              <a:tailEnd type="none" len="sm" w="sm"/>
            </a:ln>
          </p:spPr>
        </p:sp>
        <p:sp>
          <p:nvSpPr>
            <p:cNvPr name="AutoShape 125" id="125"/>
            <p:cNvSpPr/>
            <p:nvPr/>
          </p:nvSpPr>
          <p:spPr>
            <a:xfrm>
              <a:off x="1485030" y="625889"/>
              <a:ext cx="343860" cy="390326"/>
            </a:xfrm>
            <a:prstGeom prst="line">
              <a:avLst/>
            </a:prstGeom>
            <a:ln cap="flat" w="21488">
              <a:solidFill>
                <a:srgbClr val="000000"/>
              </a:solidFill>
              <a:prstDash val="solid"/>
              <a:headEnd type="none" len="sm" w="sm"/>
              <a:tailEnd type="none" len="sm" w="sm"/>
            </a:ln>
          </p:spPr>
        </p:sp>
      </p:grpSp>
      <p:sp>
        <p:nvSpPr>
          <p:cNvPr name="AutoShape 126" id="126"/>
          <p:cNvSpPr/>
          <p:nvPr/>
        </p:nvSpPr>
        <p:spPr>
          <a:xfrm>
            <a:off x="3022904" y="6087301"/>
            <a:ext cx="0" cy="1014825"/>
          </a:xfrm>
          <a:prstGeom prst="line">
            <a:avLst/>
          </a:prstGeom>
          <a:ln cap="flat" w="38100">
            <a:solidFill>
              <a:srgbClr val="000000"/>
            </a:solidFill>
            <a:prstDash val="solid"/>
            <a:headEnd type="none" len="sm" w="sm"/>
            <a:tailEnd type="none" len="sm" w="sm"/>
          </a:ln>
        </p:spPr>
      </p:sp>
      <p:sp>
        <p:nvSpPr>
          <p:cNvPr name="AutoShape 127" id="127"/>
          <p:cNvSpPr/>
          <p:nvPr/>
        </p:nvSpPr>
        <p:spPr>
          <a:xfrm>
            <a:off x="3754148" y="6054061"/>
            <a:ext cx="960462" cy="576165"/>
          </a:xfrm>
          <a:prstGeom prst="line">
            <a:avLst/>
          </a:prstGeom>
          <a:ln cap="flat" w="38100">
            <a:solidFill>
              <a:srgbClr val="000000"/>
            </a:solidFill>
            <a:prstDash val="solid"/>
            <a:headEnd type="none" len="sm" w="sm"/>
            <a:tailEnd type="none" len="sm" w="sm"/>
          </a:ln>
        </p:spPr>
      </p:sp>
      <p:sp>
        <p:nvSpPr>
          <p:cNvPr name="AutoShape 128" id="128"/>
          <p:cNvSpPr/>
          <p:nvPr/>
        </p:nvSpPr>
        <p:spPr>
          <a:xfrm flipH="true">
            <a:off x="1331817" y="6054221"/>
            <a:ext cx="959844" cy="576004"/>
          </a:xfrm>
          <a:prstGeom prst="line">
            <a:avLst/>
          </a:prstGeom>
          <a:ln cap="flat" w="38100">
            <a:solidFill>
              <a:srgbClr val="000000"/>
            </a:solidFill>
            <a:prstDash val="solid"/>
            <a:headEnd type="none" len="sm" w="sm"/>
            <a:tailEnd type="none" len="sm" w="sm"/>
          </a:ln>
        </p:spPr>
      </p:sp>
      <p:sp>
        <p:nvSpPr>
          <p:cNvPr name="AutoShape 129" id="129"/>
          <p:cNvSpPr/>
          <p:nvPr/>
        </p:nvSpPr>
        <p:spPr>
          <a:xfrm flipV="true">
            <a:off x="12844435" y="5143500"/>
            <a:ext cx="3171736" cy="3004325"/>
          </a:xfrm>
          <a:prstGeom prst="line">
            <a:avLst/>
          </a:prstGeom>
          <a:ln cap="flat" w="38100">
            <a:solidFill>
              <a:srgbClr val="000000"/>
            </a:solidFill>
            <a:prstDash val="solid"/>
            <a:headEnd type="none" len="sm" w="sm"/>
            <a:tailEnd type="none" len="sm" w="sm"/>
          </a:ln>
        </p:spPr>
      </p:sp>
      <p:grpSp>
        <p:nvGrpSpPr>
          <p:cNvPr name="Group 130" id="130"/>
          <p:cNvGrpSpPr/>
          <p:nvPr/>
        </p:nvGrpSpPr>
        <p:grpSpPr>
          <a:xfrm rot="0">
            <a:off x="12763156" y="5424395"/>
            <a:ext cx="436198" cy="436198"/>
            <a:chOff x="0" y="0"/>
            <a:chExt cx="812800" cy="812800"/>
          </a:xfrm>
        </p:grpSpPr>
        <p:sp>
          <p:nvSpPr>
            <p:cNvPr name="Freeform 131" id="1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132" id="132"/>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33" id="133"/>
          <p:cNvGrpSpPr/>
          <p:nvPr/>
        </p:nvGrpSpPr>
        <p:grpSpPr>
          <a:xfrm rot="0">
            <a:off x="13241197" y="5827353"/>
            <a:ext cx="436198" cy="436198"/>
            <a:chOff x="0" y="0"/>
            <a:chExt cx="812800" cy="812800"/>
          </a:xfrm>
        </p:grpSpPr>
        <p:sp>
          <p:nvSpPr>
            <p:cNvPr name="Freeform 134" id="1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135" id="135"/>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36" id="136"/>
          <p:cNvGrpSpPr/>
          <p:nvPr/>
        </p:nvGrpSpPr>
        <p:grpSpPr>
          <a:xfrm rot="0">
            <a:off x="13296139" y="4988197"/>
            <a:ext cx="436198" cy="436198"/>
            <a:chOff x="0" y="0"/>
            <a:chExt cx="812800" cy="812800"/>
          </a:xfrm>
        </p:grpSpPr>
        <p:sp>
          <p:nvSpPr>
            <p:cNvPr name="Freeform 137" id="1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138" id="138"/>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39" id="139"/>
          <p:cNvGrpSpPr/>
          <p:nvPr/>
        </p:nvGrpSpPr>
        <p:grpSpPr>
          <a:xfrm rot="0">
            <a:off x="12670035" y="6185419"/>
            <a:ext cx="436198" cy="436198"/>
            <a:chOff x="0" y="0"/>
            <a:chExt cx="812800" cy="812800"/>
          </a:xfrm>
        </p:grpSpPr>
        <p:sp>
          <p:nvSpPr>
            <p:cNvPr name="Freeform 140" id="1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141" id="141"/>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42" id="142"/>
          <p:cNvGrpSpPr/>
          <p:nvPr/>
        </p:nvGrpSpPr>
        <p:grpSpPr>
          <a:xfrm rot="0">
            <a:off x="14083129" y="4996805"/>
            <a:ext cx="436198" cy="436198"/>
            <a:chOff x="0" y="0"/>
            <a:chExt cx="812800" cy="812800"/>
          </a:xfrm>
        </p:grpSpPr>
        <p:sp>
          <p:nvSpPr>
            <p:cNvPr name="Freeform 143" id="1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144" id="144"/>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45" id="145"/>
          <p:cNvGrpSpPr/>
          <p:nvPr/>
        </p:nvGrpSpPr>
        <p:grpSpPr>
          <a:xfrm rot="0">
            <a:off x="15511806" y="7574026"/>
            <a:ext cx="436198" cy="436198"/>
            <a:chOff x="0" y="0"/>
            <a:chExt cx="812800" cy="812800"/>
          </a:xfrm>
        </p:grpSpPr>
        <p:sp>
          <p:nvSpPr>
            <p:cNvPr name="Freeform 146" id="1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147" id="147"/>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48" id="148"/>
          <p:cNvGrpSpPr/>
          <p:nvPr/>
        </p:nvGrpSpPr>
        <p:grpSpPr>
          <a:xfrm rot="0">
            <a:off x="15511806" y="6848325"/>
            <a:ext cx="436198" cy="436198"/>
            <a:chOff x="0" y="0"/>
            <a:chExt cx="812800" cy="812800"/>
          </a:xfrm>
        </p:grpSpPr>
        <p:sp>
          <p:nvSpPr>
            <p:cNvPr name="Freeform 149" id="1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150" id="150"/>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51" id="151"/>
          <p:cNvGrpSpPr/>
          <p:nvPr/>
        </p:nvGrpSpPr>
        <p:grpSpPr>
          <a:xfrm rot="0">
            <a:off x="14810145" y="7355927"/>
            <a:ext cx="436198" cy="436198"/>
            <a:chOff x="0" y="0"/>
            <a:chExt cx="812800" cy="812800"/>
          </a:xfrm>
        </p:grpSpPr>
        <p:sp>
          <p:nvSpPr>
            <p:cNvPr name="Freeform 152" id="1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153" id="153"/>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54" id="154"/>
          <p:cNvGrpSpPr/>
          <p:nvPr/>
        </p:nvGrpSpPr>
        <p:grpSpPr>
          <a:xfrm rot="0">
            <a:off x="14810145" y="6621617"/>
            <a:ext cx="436198" cy="436198"/>
            <a:chOff x="0" y="0"/>
            <a:chExt cx="812800" cy="812800"/>
          </a:xfrm>
        </p:grpSpPr>
        <p:sp>
          <p:nvSpPr>
            <p:cNvPr name="Freeform 155" id="1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156" id="156"/>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grpSp>
        <p:nvGrpSpPr>
          <p:cNvPr name="Group 157" id="157"/>
          <p:cNvGrpSpPr/>
          <p:nvPr/>
        </p:nvGrpSpPr>
        <p:grpSpPr>
          <a:xfrm rot="0">
            <a:off x="14121258" y="7792126"/>
            <a:ext cx="436198" cy="436198"/>
            <a:chOff x="0" y="0"/>
            <a:chExt cx="812800" cy="812800"/>
          </a:xfrm>
        </p:grpSpPr>
        <p:sp>
          <p:nvSpPr>
            <p:cNvPr name="Freeform 158" id="1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159" id="159"/>
            <p:cNvSpPr txBox="true"/>
            <p:nvPr/>
          </p:nvSpPr>
          <p:spPr>
            <a:xfrm>
              <a:off x="76200" y="38100"/>
              <a:ext cx="660400" cy="698500"/>
            </a:xfrm>
            <a:prstGeom prst="rect">
              <a:avLst/>
            </a:prstGeom>
          </p:spPr>
          <p:txBody>
            <a:bodyPr anchor="ctr" rtlCol="false" tIns="50800" lIns="50800" bIns="50800" rIns="50800"/>
            <a:lstStyle/>
            <a:p>
              <a:pPr algn="ctr">
                <a:lnSpc>
                  <a:spcPts val="2239"/>
                </a:lnSpc>
              </a:pPr>
            </a:p>
          </p:txBody>
        </p:sp>
      </p:grpSp>
      <p:sp>
        <p:nvSpPr>
          <p:cNvPr name="AutoShape 160" id="160"/>
          <p:cNvSpPr/>
          <p:nvPr/>
        </p:nvSpPr>
        <p:spPr>
          <a:xfrm>
            <a:off x="13732337" y="7355927"/>
            <a:ext cx="458684" cy="494409"/>
          </a:xfrm>
          <a:prstGeom prst="line">
            <a:avLst/>
          </a:prstGeom>
          <a:ln cap="flat" w="38100">
            <a:solidFill>
              <a:srgbClr val="000000"/>
            </a:solidFill>
            <a:prstDash val="sysDot"/>
            <a:headEnd type="none" len="sm" w="sm"/>
            <a:tailEnd type="none" len="sm" w="sm"/>
          </a:ln>
        </p:spPr>
      </p:sp>
      <p:sp>
        <p:nvSpPr>
          <p:cNvPr name="AutoShape 161" id="161"/>
          <p:cNvSpPr/>
          <p:nvPr/>
        </p:nvSpPr>
        <p:spPr>
          <a:xfrm>
            <a:off x="13592422" y="6197893"/>
            <a:ext cx="584202" cy="674314"/>
          </a:xfrm>
          <a:prstGeom prst="line">
            <a:avLst/>
          </a:prstGeom>
          <a:ln cap="flat" w="38100">
            <a:solidFill>
              <a:srgbClr val="000000"/>
            </a:solidFill>
            <a:prstDash val="sysDot"/>
            <a:headEnd type="none" len="sm" w="sm"/>
            <a:tailEnd type="none" len="sm" w="sm"/>
          </a:ln>
        </p:spPr>
      </p:sp>
      <p:sp>
        <p:nvSpPr>
          <p:cNvPr name="Freeform 162" id="162"/>
          <p:cNvSpPr/>
          <p:nvPr/>
        </p:nvSpPr>
        <p:spPr>
          <a:xfrm flipH="false" flipV="false" rot="0">
            <a:off x="7301232" y="5007528"/>
            <a:ext cx="2791981" cy="2791981"/>
          </a:xfrm>
          <a:custGeom>
            <a:avLst/>
            <a:gdLst/>
            <a:ahLst/>
            <a:cxnLst/>
            <a:rect r="r" b="b" t="t" l="l"/>
            <a:pathLst>
              <a:path h="2791981" w="2791981">
                <a:moveTo>
                  <a:pt x="0" y="0"/>
                </a:moveTo>
                <a:lnTo>
                  <a:pt x="2791981" y="0"/>
                </a:lnTo>
                <a:lnTo>
                  <a:pt x="2791981" y="2791980"/>
                </a:lnTo>
                <a:lnTo>
                  <a:pt x="0" y="2791980"/>
                </a:lnTo>
                <a:lnTo>
                  <a:pt x="0" y="0"/>
                </a:lnTo>
                <a:close/>
              </a:path>
            </a:pathLst>
          </a:custGeom>
          <a:blipFill>
            <a:blip r:embed="rId5"/>
            <a:stretch>
              <a:fillRect l="0" t="0" r="0" b="0"/>
            </a:stretch>
          </a:blipFill>
        </p:spPr>
      </p:sp>
      <p:sp>
        <p:nvSpPr>
          <p:cNvPr name="TextBox 163" id="163"/>
          <p:cNvSpPr txBox="true"/>
          <p:nvPr/>
        </p:nvSpPr>
        <p:spPr>
          <a:xfrm rot="0">
            <a:off x="17041474"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08</a:t>
            </a:r>
          </a:p>
        </p:txBody>
      </p:sp>
      <p:sp>
        <p:nvSpPr>
          <p:cNvPr name="TextBox 164" id="164"/>
          <p:cNvSpPr txBox="true"/>
          <p:nvPr/>
        </p:nvSpPr>
        <p:spPr>
          <a:xfrm rot="0">
            <a:off x="1591203" y="2012261"/>
            <a:ext cx="8020410" cy="1210945"/>
          </a:xfrm>
          <a:prstGeom prst="rect">
            <a:avLst/>
          </a:prstGeom>
        </p:spPr>
        <p:txBody>
          <a:bodyPr anchor="t" rtlCol="false" tIns="0" lIns="0" bIns="0" rIns="0">
            <a:spAutoFit/>
          </a:bodyPr>
          <a:lstStyle/>
          <a:p>
            <a:pPr algn="l">
              <a:lnSpc>
                <a:spcPts val="9799"/>
              </a:lnSpc>
            </a:pPr>
            <a:r>
              <a:rPr lang="en-US" sz="6999" b="true">
                <a:solidFill>
                  <a:srgbClr val="595858"/>
                </a:solidFill>
                <a:latin typeface="Now Bold"/>
                <a:ea typeface="Now Bold"/>
                <a:cs typeface="Now Bold"/>
                <a:sym typeface="Now Bold"/>
              </a:rPr>
              <a:t>Model Training</a:t>
            </a:r>
          </a:p>
        </p:txBody>
      </p:sp>
      <p:sp>
        <p:nvSpPr>
          <p:cNvPr name="TextBox 165" id="165"/>
          <p:cNvSpPr txBox="true"/>
          <p:nvPr/>
        </p:nvSpPr>
        <p:spPr>
          <a:xfrm rot="0">
            <a:off x="1934280" y="4282104"/>
            <a:ext cx="3028012"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Random Forest Classifier</a:t>
            </a:r>
          </a:p>
        </p:txBody>
      </p:sp>
      <p:sp>
        <p:nvSpPr>
          <p:cNvPr name="TextBox 166" id="166"/>
          <p:cNvSpPr txBox="true"/>
          <p:nvPr/>
        </p:nvSpPr>
        <p:spPr>
          <a:xfrm rot="0">
            <a:off x="7538695" y="4282104"/>
            <a:ext cx="2246717"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Logistic Regressor</a:t>
            </a:r>
          </a:p>
        </p:txBody>
      </p:sp>
      <p:sp>
        <p:nvSpPr>
          <p:cNvPr name="TextBox 167" id="167"/>
          <p:cNvSpPr txBox="true"/>
          <p:nvPr/>
        </p:nvSpPr>
        <p:spPr>
          <a:xfrm rot="0">
            <a:off x="12218331" y="4279564"/>
            <a:ext cx="3028012"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Support Vector Classifier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0" t="0" r="0" b="0"/>
            </a:stretch>
          </a:blipFill>
        </p:spPr>
      </p:sp>
      <p:grpSp>
        <p:nvGrpSpPr>
          <p:cNvPr name="Group 3" id="3"/>
          <p:cNvGrpSpPr/>
          <p:nvPr/>
        </p:nvGrpSpPr>
        <p:grpSpPr>
          <a:xfrm rot="0">
            <a:off x="1591203" y="4139666"/>
            <a:ext cx="3854651" cy="642380"/>
            <a:chOff x="0" y="0"/>
            <a:chExt cx="1015217" cy="169186"/>
          </a:xfrm>
        </p:grpSpPr>
        <p:sp>
          <p:nvSpPr>
            <p:cNvPr name="Freeform 4" id="4"/>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5" id="5"/>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6734728" y="4139666"/>
            <a:ext cx="3854651" cy="642380"/>
            <a:chOff x="0" y="0"/>
            <a:chExt cx="1015217" cy="169186"/>
          </a:xfrm>
        </p:grpSpPr>
        <p:sp>
          <p:nvSpPr>
            <p:cNvPr name="Freeform 7" id="7"/>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8" id="8"/>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1875254" y="4137126"/>
            <a:ext cx="3854651" cy="642380"/>
            <a:chOff x="0" y="0"/>
            <a:chExt cx="1015217" cy="169186"/>
          </a:xfrm>
        </p:grpSpPr>
        <p:sp>
          <p:nvSpPr>
            <p:cNvPr name="Freeform 10" id="10"/>
            <p:cNvSpPr/>
            <p:nvPr/>
          </p:nvSpPr>
          <p:spPr>
            <a:xfrm flipH="false" flipV="false" rot="0">
              <a:off x="0" y="0"/>
              <a:ext cx="1015217" cy="169186"/>
            </a:xfrm>
            <a:custGeom>
              <a:avLst/>
              <a:gdLst/>
              <a:ahLst/>
              <a:cxnLst/>
              <a:rect r="r" b="b" t="t" l="l"/>
              <a:pathLst>
                <a:path h="169186" w="1015217">
                  <a:moveTo>
                    <a:pt x="84593" y="0"/>
                  </a:moveTo>
                  <a:lnTo>
                    <a:pt x="930624" y="0"/>
                  </a:lnTo>
                  <a:cubicBezTo>
                    <a:pt x="977343" y="0"/>
                    <a:pt x="1015217" y="37874"/>
                    <a:pt x="1015217" y="84593"/>
                  </a:cubicBezTo>
                  <a:lnTo>
                    <a:pt x="1015217" y="84593"/>
                  </a:lnTo>
                  <a:cubicBezTo>
                    <a:pt x="1015217" y="107029"/>
                    <a:pt x="1006304" y="128545"/>
                    <a:pt x="990440" y="144410"/>
                  </a:cubicBezTo>
                  <a:cubicBezTo>
                    <a:pt x="974576" y="160274"/>
                    <a:pt x="953059" y="169186"/>
                    <a:pt x="930624" y="169186"/>
                  </a:cubicBezTo>
                  <a:lnTo>
                    <a:pt x="84593" y="169186"/>
                  </a:lnTo>
                  <a:cubicBezTo>
                    <a:pt x="37874" y="169186"/>
                    <a:pt x="0" y="131313"/>
                    <a:pt x="0" y="84593"/>
                  </a:cubicBezTo>
                  <a:lnTo>
                    <a:pt x="0" y="84593"/>
                  </a:lnTo>
                  <a:cubicBezTo>
                    <a:pt x="0" y="37874"/>
                    <a:pt x="37874" y="0"/>
                    <a:pt x="84593" y="0"/>
                  </a:cubicBezTo>
                  <a:close/>
                </a:path>
              </a:pathLst>
            </a:custGeom>
            <a:solidFill>
              <a:srgbClr val="000000">
                <a:alpha val="0"/>
              </a:srgbClr>
            </a:solidFill>
            <a:ln w="19050" cap="rnd">
              <a:solidFill>
                <a:srgbClr val="595858"/>
              </a:solidFill>
              <a:prstDash val="solid"/>
              <a:round/>
            </a:ln>
          </p:spPr>
        </p:sp>
        <p:sp>
          <p:nvSpPr>
            <p:cNvPr name="TextBox 11" id="11"/>
            <p:cNvSpPr txBox="true"/>
            <p:nvPr/>
          </p:nvSpPr>
          <p:spPr>
            <a:xfrm>
              <a:off x="0" y="-38100"/>
              <a:ext cx="1015217" cy="207286"/>
            </a:xfrm>
            <a:prstGeom prst="rect">
              <a:avLst/>
            </a:prstGeom>
          </p:spPr>
          <p:txBody>
            <a:bodyPr anchor="ctr" rtlCol="false" tIns="50800" lIns="50800" bIns="50800" rIns="50800"/>
            <a:lstStyle/>
            <a:p>
              <a:pPr algn="ctr">
                <a:lnSpc>
                  <a:spcPts val="2239"/>
                </a:lnSpc>
              </a:pPr>
            </a:p>
          </p:txBody>
        </p:sp>
      </p:grpSp>
      <p:sp>
        <p:nvSpPr>
          <p:cNvPr name="TextBox 12" id="12"/>
          <p:cNvSpPr txBox="true"/>
          <p:nvPr/>
        </p:nvSpPr>
        <p:spPr>
          <a:xfrm rot="0">
            <a:off x="1591203" y="2012261"/>
            <a:ext cx="8020410" cy="1210945"/>
          </a:xfrm>
          <a:prstGeom prst="rect">
            <a:avLst/>
          </a:prstGeom>
        </p:spPr>
        <p:txBody>
          <a:bodyPr anchor="t" rtlCol="false" tIns="0" lIns="0" bIns="0" rIns="0">
            <a:spAutoFit/>
          </a:bodyPr>
          <a:lstStyle/>
          <a:p>
            <a:pPr algn="l">
              <a:lnSpc>
                <a:spcPts val="9799"/>
              </a:lnSpc>
            </a:pPr>
            <a:r>
              <a:rPr lang="en-US" sz="6999" b="true">
                <a:solidFill>
                  <a:srgbClr val="595858"/>
                </a:solidFill>
                <a:latin typeface="Now Bold"/>
                <a:ea typeface="Now Bold"/>
                <a:cs typeface="Now Bold"/>
                <a:sym typeface="Now Bold"/>
              </a:rPr>
              <a:t>Model Evaluation</a:t>
            </a:r>
          </a:p>
        </p:txBody>
      </p:sp>
      <p:sp>
        <p:nvSpPr>
          <p:cNvPr name="TextBox 13" id="13"/>
          <p:cNvSpPr txBox="true"/>
          <p:nvPr/>
        </p:nvSpPr>
        <p:spPr>
          <a:xfrm rot="0">
            <a:off x="1934280" y="4282104"/>
            <a:ext cx="3028012"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Random Forest Classifier</a:t>
            </a:r>
          </a:p>
        </p:txBody>
      </p:sp>
      <p:sp>
        <p:nvSpPr>
          <p:cNvPr name="TextBox 14" id="14"/>
          <p:cNvSpPr txBox="true"/>
          <p:nvPr/>
        </p:nvSpPr>
        <p:spPr>
          <a:xfrm rot="0">
            <a:off x="7538695" y="4282104"/>
            <a:ext cx="2246717"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Logistic Regressor</a:t>
            </a:r>
          </a:p>
        </p:txBody>
      </p:sp>
      <p:sp>
        <p:nvSpPr>
          <p:cNvPr name="TextBox 15" id="15"/>
          <p:cNvSpPr txBox="true"/>
          <p:nvPr/>
        </p:nvSpPr>
        <p:spPr>
          <a:xfrm rot="0">
            <a:off x="12218331" y="4279564"/>
            <a:ext cx="3028012" cy="314325"/>
          </a:xfrm>
          <a:prstGeom prst="rect">
            <a:avLst/>
          </a:prstGeom>
        </p:spPr>
        <p:txBody>
          <a:bodyPr anchor="t" rtlCol="false" tIns="0" lIns="0" bIns="0" rIns="0">
            <a:spAutoFit/>
          </a:bodyPr>
          <a:lstStyle/>
          <a:p>
            <a:pPr algn="l">
              <a:lnSpc>
                <a:spcPts val="2520"/>
              </a:lnSpc>
            </a:pPr>
            <a:r>
              <a:rPr lang="en-US" sz="1800" b="true">
                <a:solidFill>
                  <a:srgbClr val="595858"/>
                </a:solidFill>
                <a:latin typeface="Now Medium"/>
                <a:ea typeface="Now Medium"/>
                <a:cs typeface="Now Medium"/>
                <a:sym typeface="Now Medium"/>
              </a:rPr>
              <a:t>Support Vector Classifier</a:t>
            </a:r>
          </a:p>
        </p:txBody>
      </p:sp>
      <p:sp>
        <p:nvSpPr>
          <p:cNvPr name="TextBox 16" id="16"/>
          <p:cNvSpPr txBox="true"/>
          <p:nvPr/>
        </p:nvSpPr>
        <p:spPr>
          <a:xfrm rot="0">
            <a:off x="2008756" y="4978578"/>
            <a:ext cx="3019544" cy="1758950"/>
          </a:xfrm>
          <a:prstGeom prst="rect">
            <a:avLst/>
          </a:prstGeom>
        </p:spPr>
        <p:txBody>
          <a:bodyPr anchor="t" rtlCol="false" tIns="0" lIns="0" bIns="0" rIns="0">
            <a:spAutoFit/>
          </a:bodyPr>
          <a:lstStyle/>
          <a:p>
            <a:pPr algn="ctr">
              <a:lnSpc>
                <a:spcPts val="2799"/>
              </a:lnSpc>
              <a:spcBef>
                <a:spcPct val="0"/>
              </a:spcBef>
            </a:pPr>
          </a:p>
          <a:p>
            <a:pPr algn="ctr">
              <a:lnSpc>
                <a:spcPts val="2799"/>
              </a:lnSpc>
              <a:spcBef>
                <a:spcPct val="0"/>
              </a:spcBef>
            </a:pPr>
            <a:r>
              <a:rPr lang="en-US" sz="1999">
                <a:solidFill>
                  <a:srgbClr val="595858"/>
                </a:solidFill>
                <a:latin typeface="Now"/>
                <a:ea typeface="Now"/>
                <a:cs typeface="Now"/>
                <a:sym typeface="Now"/>
              </a:rPr>
              <a:t>Accuracy: 0.98475</a:t>
            </a:r>
          </a:p>
          <a:p>
            <a:pPr algn="ctr">
              <a:lnSpc>
                <a:spcPts val="2799"/>
              </a:lnSpc>
              <a:spcBef>
                <a:spcPct val="0"/>
              </a:spcBef>
            </a:pPr>
            <a:r>
              <a:rPr lang="en-US" sz="1999">
                <a:solidFill>
                  <a:srgbClr val="595858"/>
                </a:solidFill>
                <a:latin typeface="Now"/>
                <a:ea typeface="Now"/>
                <a:cs typeface="Now"/>
                <a:sym typeface="Now"/>
              </a:rPr>
              <a:t>Precision: 0.9464285714</a:t>
            </a:r>
          </a:p>
          <a:p>
            <a:pPr algn="ctr">
              <a:lnSpc>
                <a:spcPts val="2799"/>
              </a:lnSpc>
              <a:spcBef>
                <a:spcPct val="0"/>
              </a:spcBef>
            </a:pPr>
            <a:r>
              <a:rPr lang="en-US" sz="1999">
                <a:solidFill>
                  <a:srgbClr val="595858"/>
                </a:solidFill>
                <a:latin typeface="Now"/>
                <a:ea typeface="Now"/>
                <a:cs typeface="Now"/>
                <a:sym typeface="Now"/>
              </a:rPr>
              <a:t>Recall: 0.6883116883</a:t>
            </a:r>
          </a:p>
          <a:p>
            <a:pPr algn="ctr">
              <a:lnSpc>
                <a:spcPts val="2799"/>
              </a:lnSpc>
              <a:spcBef>
                <a:spcPct val="0"/>
              </a:spcBef>
            </a:pPr>
            <a:r>
              <a:rPr lang="en-US" sz="1999">
                <a:solidFill>
                  <a:srgbClr val="595858"/>
                </a:solidFill>
                <a:latin typeface="Now"/>
                <a:ea typeface="Now"/>
                <a:cs typeface="Now"/>
                <a:sym typeface="Now"/>
              </a:rPr>
              <a:t>F1-Score: 0.7969924812</a:t>
            </a:r>
          </a:p>
        </p:txBody>
      </p:sp>
      <p:sp>
        <p:nvSpPr>
          <p:cNvPr name="TextBox 17" id="17"/>
          <p:cNvSpPr txBox="true"/>
          <p:nvPr/>
        </p:nvSpPr>
        <p:spPr>
          <a:xfrm rot="0">
            <a:off x="7258863" y="5095875"/>
            <a:ext cx="2793802" cy="1758950"/>
          </a:xfrm>
          <a:prstGeom prst="rect">
            <a:avLst/>
          </a:prstGeom>
        </p:spPr>
        <p:txBody>
          <a:bodyPr anchor="t" rtlCol="false" tIns="0" lIns="0" bIns="0" rIns="0">
            <a:spAutoFit/>
          </a:bodyPr>
          <a:lstStyle/>
          <a:p>
            <a:pPr algn="ctr">
              <a:lnSpc>
                <a:spcPts val="2799"/>
              </a:lnSpc>
              <a:spcBef>
                <a:spcPct val="0"/>
              </a:spcBef>
            </a:pPr>
          </a:p>
          <a:p>
            <a:pPr algn="ctr">
              <a:lnSpc>
                <a:spcPts val="2799"/>
              </a:lnSpc>
              <a:spcBef>
                <a:spcPct val="0"/>
              </a:spcBef>
            </a:pPr>
            <a:r>
              <a:rPr lang="en-US" sz="1999">
                <a:solidFill>
                  <a:srgbClr val="595858"/>
                </a:solidFill>
                <a:latin typeface="Now"/>
                <a:ea typeface="Now"/>
                <a:cs typeface="Now"/>
                <a:sym typeface="Now"/>
              </a:rPr>
              <a:t>Accuracy: 0.96875</a:t>
            </a:r>
          </a:p>
          <a:p>
            <a:pPr algn="ctr">
              <a:lnSpc>
                <a:spcPts val="2799"/>
              </a:lnSpc>
              <a:spcBef>
                <a:spcPct val="0"/>
              </a:spcBef>
            </a:pPr>
            <a:r>
              <a:rPr lang="en-US" sz="1999">
                <a:solidFill>
                  <a:srgbClr val="595858"/>
                </a:solidFill>
                <a:latin typeface="Now"/>
                <a:ea typeface="Now"/>
                <a:cs typeface="Now"/>
                <a:sym typeface="Now"/>
              </a:rPr>
              <a:t>Precision: 1.0</a:t>
            </a:r>
          </a:p>
          <a:p>
            <a:pPr algn="ctr">
              <a:lnSpc>
                <a:spcPts val="2799"/>
              </a:lnSpc>
              <a:spcBef>
                <a:spcPct val="0"/>
              </a:spcBef>
            </a:pPr>
            <a:r>
              <a:rPr lang="en-US" sz="1999">
                <a:solidFill>
                  <a:srgbClr val="595858"/>
                </a:solidFill>
                <a:latin typeface="Now"/>
                <a:ea typeface="Now"/>
                <a:cs typeface="Now"/>
                <a:sym typeface="Now"/>
              </a:rPr>
              <a:t>Recall: 0.1688311688</a:t>
            </a:r>
          </a:p>
          <a:p>
            <a:pPr algn="ctr">
              <a:lnSpc>
                <a:spcPts val="2799"/>
              </a:lnSpc>
              <a:spcBef>
                <a:spcPct val="0"/>
              </a:spcBef>
            </a:pPr>
            <a:r>
              <a:rPr lang="en-US" sz="1999">
                <a:solidFill>
                  <a:srgbClr val="595858"/>
                </a:solidFill>
                <a:latin typeface="Now"/>
                <a:ea typeface="Now"/>
                <a:cs typeface="Now"/>
                <a:sym typeface="Now"/>
              </a:rPr>
              <a:t>F1-Score: 0.288888888</a:t>
            </a:r>
          </a:p>
        </p:txBody>
      </p:sp>
      <p:sp>
        <p:nvSpPr>
          <p:cNvPr name="TextBox 18" id="18"/>
          <p:cNvSpPr txBox="true"/>
          <p:nvPr/>
        </p:nvSpPr>
        <p:spPr>
          <a:xfrm rot="0">
            <a:off x="12218331" y="5095875"/>
            <a:ext cx="2898219" cy="1758950"/>
          </a:xfrm>
          <a:prstGeom prst="rect">
            <a:avLst/>
          </a:prstGeom>
        </p:spPr>
        <p:txBody>
          <a:bodyPr anchor="t" rtlCol="false" tIns="0" lIns="0" bIns="0" rIns="0">
            <a:spAutoFit/>
          </a:bodyPr>
          <a:lstStyle/>
          <a:p>
            <a:pPr algn="ctr">
              <a:lnSpc>
                <a:spcPts val="2799"/>
              </a:lnSpc>
              <a:spcBef>
                <a:spcPct val="0"/>
              </a:spcBef>
            </a:pPr>
          </a:p>
          <a:p>
            <a:pPr algn="ctr">
              <a:lnSpc>
                <a:spcPts val="2799"/>
              </a:lnSpc>
              <a:spcBef>
                <a:spcPct val="0"/>
              </a:spcBef>
            </a:pPr>
            <a:r>
              <a:rPr lang="en-US" sz="1999">
                <a:solidFill>
                  <a:srgbClr val="595858"/>
                </a:solidFill>
                <a:latin typeface="Now"/>
                <a:ea typeface="Now"/>
                <a:cs typeface="Now"/>
                <a:sym typeface="Now"/>
              </a:rPr>
              <a:t>Accuracy: 0.9615</a:t>
            </a:r>
          </a:p>
          <a:p>
            <a:pPr algn="ctr">
              <a:lnSpc>
                <a:spcPts val="2799"/>
              </a:lnSpc>
              <a:spcBef>
                <a:spcPct val="0"/>
              </a:spcBef>
            </a:pPr>
            <a:r>
              <a:rPr lang="en-US" sz="1999">
                <a:solidFill>
                  <a:srgbClr val="595858"/>
                </a:solidFill>
                <a:latin typeface="Now"/>
                <a:ea typeface="Now"/>
                <a:cs typeface="Now"/>
                <a:sym typeface="Now"/>
              </a:rPr>
              <a:t>Precision: 0.43000025</a:t>
            </a:r>
          </a:p>
          <a:p>
            <a:pPr algn="ctr">
              <a:lnSpc>
                <a:spcPts val="2799"/>
              </a:lnSpc>
              <a:spcBef>
                <a:spcPct val="0"/>
              </a:spcBef>
            </a:pPr>
            <a:r>
              <a:rPr lang="en-US" sz="1999">
                <a:solidFill>
                  <a:srgbClr val="595858"/>
                </a:solidFill>
                <a:latin typeface="Now"/>
                <a:ea typeface="Now"/>
                <a:cs typeface="Now"/>
                <a:sym typeface="Now"/>
              </a:rPr>
              <a:t>Recall: 0.22254932</a:t>
            </a:r>
          </a:p>
          <a:p>
            <a:pPr algn="ctr">
              <a:lnSpc>
                <a:spcPts val="2799"/>
              </a:lnSpc>
              <a:spcBef>
                <a:spcPct val="0"/>
              </a:spcBef>
            </a:pPr>
            <a:r>
              <a:rPr lang="en-US" sz="1999">
                <a:solidFill>
                  <a:srgbClr val="595858"/>
                </a:solidFill>
                <a:latin typeface="Now"/>
                <a:ea typeface="Now"/>
                <a:cs typeface="Now"/>
                <a:sym typeface="Now"/>
              </a:rPr>
              <a:t>F1-Score: 0.665326544</a:t>
            </a:r>
          </a:p>
        </p:txBody>
      </p:sp>
      <p:sp>
        <p:nvSpPr>
          <p:cNvPr name="TextBox 19" id="19"/>
          <p:cNvSpPr txBox="true"/>
          <p:nvPr/>
        </p:nvSpPr>
        <p:spPr>
          <a:xfrm rot="0">
            <a:off x="17050999" y="482985"/>
            <a:ext cx="620583" cy="273685"/>
          </a:xfrm>
          <a:prstGeom prst="rect">
            <a:avLst/>
          </a:prstGeom>
        </p:spPr>
        <p:txBody>
          <a:bodyPr anchor="t" rtlCol="false" tIns="0" lIns="0" bIns="0" rIns="0">
            <a:spAutoFit/>
          </a:bodyPr>
          <a:lstStyle/>
          <a:p>
            <a:pPr algn="r">
              <a:lnSpc>
                <a:spcPts val="2239"/>
              </a:lnSpc>
            </a:pPr>
            <a:r>
              <a:rPr lang="en-US" sz="1599" b="true">
                <a:solidFill>
                  <a:srgbClr val="737373"/>
                </a:solidFill>
                <a:latin typeface="Now Bold"/>
                <a:ea typeface="Now Bold"/>
                <a:cs typeface="Now Bold"/>
                <a:sym typeface="Now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DAGTK7-DZm0</dc:identifier>
  <dcterms:modified xsi:type="dcterms:W3CDTF">2011-08-01T06:04:30Z</dcterms:modified>
  <cp:revision>1</cp:revision>
  <dc:title>Creative</dc:title>
</cp:coreProperties>
</file>