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3" r:id="rId1"/>
  </p:sldMasterIdLst>
  <p:sldIdLst>
    <p:sldId id="256" r:id="rId2"/>
    <p:sldId id="257" r:id="rId3"/>
    <p:sldId id="264" r:id="rId4"/>
    <p:sldId id="258" r:id="rId5"/>
    <p:sldId id="259" r:id="rId6"/>
    <p:sldId id="260" r:id="rId7"/>
    <p:sldId id="261" r:id="rId8"/>
    <p:sldId id="262" r:id="rId9"/>
    <p:sldId id="263"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4" d="100"/>
          <a:sy n="94" d="100"/>
        </p:scale>
        <p:origin x="22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320E293-4CDE-4101-A0A7-B5DF6AB6E9B5}" type="datetimeFigureOut">
              <a:rPr lang="en-IN" smtClean="0"/>
              <a:t>10-12-2020</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FA54A9AD-CFBE-4469-A581-F58B427C53A2}" type="slidenum">
              <a:rPr lang="en-IN" smtClean="0"/>
              <a:t>‹#›</a:t>
            </a:fld>
            <a:endParaRPr lang="en-IN"/>
          </a:p>
        </p:txBody>
      </p:sp>
    </p:spTree>
    <p:extLst>
      <p:ext uri="{BB962C8B-B14F-4D97-AF65-F5344CB8AC3E}">
        <p14:creationId xmlns:p14="http://schemas.microsoft.com/office/powerpoint/2010/main" val="185925553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20E293-4CDE-4101-A0A7-B5DF6AB6E9B5}" type="datetimeFigureOut">
              <a:rPr lang="en-IN" smtClean="0"/>
              <a:t>10-12-2020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54A9AD-CFBE-4469-A581-F58B427C53A2}" type="slidenum">
              <a:rPr lang="en-IN" smtClean="0"/>
              <a:t>‹#›</a:t>
            </a:fld>
            <a:endParaRPr lang="en-IN"/>
          </a:p>
        </p:txBody>
      </p:sp>
    </p:spTree>
    <p:extLst>
      <p:ext uri="{BB962C8B-B14F-4D97-AF65-F5344CB8AC3E}">
        <p14:creationId xmlns:p14="http://schemas.microsoft.com/office/powerpoint/2010/main" val="847204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20E293-4CDE-4101-A0A7-B5DF6AB6E9B5}" type="datetimeFigureOut">
              <a:rPr lang="en-IN" smtClean="0"/>
              <a:t>10-12-2020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54A9AD-CFBE-4469-A581-F58B427C53A2}" type="slidenum">
              <a:rPr lang="en-IN" smtClean="0"/>
              <a:t>‹#›</a:t>
            </a:fld>
            <a:endParaRPr lang="en-IN"/>
          </a:p>
        </p:txBody>
      </p:sp>
    </p:spTree>
    <p:extLst>
      <p:ext uri="{BB962C8B-B14F-4D97-AF65-F5344CB8AC3E}">
        <p14:creationId xmlns:p14="http://schemas.microsoft.com/office/powerpoint/2010/main" val="1693106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20E293-4CDE-4101-A0A7-B5DF6AB6E9B5}" type="datetimeFigureOut">
              <a:rPr lang="en-IN" smtClean="0"/>
              <a:t>10-12-2020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54A9AD-CFBE-4469-A581-F58B427C53A2}"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280413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20E293-4CDE-4101-A0A7-B5DF6AB6E9B5}" type="datetimeFigureOut">
              <a:rPr lang="en-IN" smtClean="0"/>
              <a:t>10-12-2020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54A9AD-CFBE-4469-A581-F58B427C53A2}" type="slidenum">
              <a:rPr lang="en-IN" smtClean="0"/>
              <a:t>‹#›</a:t>
            </a:fld>
            <a:endParaRPr lang="en-IN"/>
          </a:p>
        </p:txBody>
      </p:sp>
    </p:spTree>
    <p:extLst>
      <p:ext uri="{BB962C8B-B14F-4D97-AF65-F5344CB8AC3E}">
        <p14:creationId xmlns:p14="http://schemas.microsoft.com/office/powerpoint/2010/main" val="411391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320E293-4CDE-4101-A0A7-B5DF6AB6E9B5}" type="datetimeFigureOut">
              <a:rPr lang="en-IN" smtClean="0"/>
              <a:t>10-12-2020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54A9AD-CFBE-4469-A581-F58B427C53A2}" type="slidenum">
              <a:rPr lang="en-IN" smtClean="0"/>
              <a:t>‹#›</a:t>
            </a:fld>
            <a:endParaRPr lang="en-IN"/>
          </a:p>
        </p:txBody>
      </p:sp>
    </p:spTree>
    <p:extLst>
      <p:ext uri="{BB962C8B-B14F-4D97-AF65-F5344CB8AC3E}">
        <p14:creationId xmlns:p14="http://schemas.microsoft.com/office/powerpoint/2010/main" val="8220558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320E293-4CDE-4101-A0A7-B5DF6AB6E9B5}" type="datetimeFigureOut">
              <a:rPr lang="en-IN" smtClean="0"/>
              <a:t>10-12-2020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54A9AD-CFBE-4469-A581-F58B427C53A2}" type="slidenum">
              <a:rPr lang="en-IN" smtClean="0"/>
              <a:t>‹#›</a:t>
            </a:fld>
            <a:endParaRPr lang="en-IN"/>
          </a:p>
        </p:txBody>
      </p:sp>
    </p:spTree>
    <p:extLst>
      <p:ext uri="{BB962C8B-B14F-4D97-AF65-F5344CB8AC3E}">
        <p14:creationId xmlns:p14="http://schemas.microsoft.com/office/powerpoint/2010/main" val="35973351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20E293-4CDE-4101-A0A7-B5DF6AB6E9B5}" type="datetimeFigureOut">
              <a:rPr lang="en-IN" smtClean="0"/>
              <a:t>10-12-2020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54A9AD-CFBE-4469-A581-F58B427C53A2}" type="slidenum">
              <a:rPr lang="en-IN" smtClean="0"/>
              <a:t>‹#›</a:t>
            </a:fld>
            <a:endParaRPr lang="en-IN"/>
          </a:p>
        </p:txBody>
      </p:sp>
    </p:spTree>
    <p:extLst>
      <p:ext uri="{BB962C8B-B14F-4D97-AF65-F5344CB8AC3E}">
        <p14:creationId xmlns:p14="http://schemas.microsoft.com/office/powerpoint/2010/main" val="6921498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20E293-4CDE-4101-A0A7-B5DF6AB6E9B5}" type="datetimeFigureOut">
              <a:rPr lang="en-IN" smtClean="0"/>
              <a:t>10-12-2020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54A9AD-CFBE-4469-A581-F58B427C53A2}" type="slidenum">
              <a:rPr lang="en-IN" smtClean="0"/>
              <a:t>‹#›</a:t>
            </a:fld>
            <a:endParaRPr lang="en-IN"/>
          </a:p>
        </p:txBody>
      </p:sp>
    </p:spTree>
    <p:extLst>
      <p:ext uri="{BB962C8B-B14F-4D97-AF65-F5344CB8AC3E}">
        <p14:creationId xmlns:p14="http://schemas.microsoft.com/office/powerpoint/2010/main" val="234518944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20E293-4CDE-4101-A0A7-B5DF6AB6E9B5}" type="datetimeFigureOut">
              <a:rPr lang="en-IN" smtClean="0"/>
              <a:t>10-12-2020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54A9AD-CFBE-4469-A581-F58B427C53A2}" type="slidenum">
              <a:rPr lang="en-IN" smtClean="0"/>
              <a:t>‹#›</a:t>
            </a:fld>
            <a:endParaRPr lang="en-IN"/>
          </a:p>
        </p:txBody>
      </p:sp>
    </p:spTree>
    <p:extLst>
      <p:ext uri="{BB962C8B-B14F-4D97-AF65-F5344CB8AC3E}">
        <p14:creationId xmlns:p14="http://schemas.microsoft.com/office/powerpoint/2010/main" val="2503996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20E293-4CDE-4101-A0A7-B5DF6AB6E9B5}" type="datetimeFigureOut">
              <a:rPr lang="en-IN" smtClean="0"/>
              <a:t>10-12-2020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54A9AD-CFBE-4469-A581-F58B427C53A2}" type="slidenum">
              <a:rPr lang="en-IN" smtClean="0"/>
              <a:t>‹#›</a:t>
            </a:fld>
            <a:endParaRPr lang="en-IN"/>
          </a:p>
        </p:txBody>
      </p:sp>
    </p:spTree>
    <p:extLst>
      <p:ext uri="{BB962C8B-B14F-4D97-AF65-F5344CB8AC3E}">
        <p14:creationId xmlns:p14="http://schemas.microsoft.com/office/powerpoint/2010/main" val="423922516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320E293-4CDE-4101-A0A7-B5DF6AB6E9B5}" type="datetimeFigureOut">
              <a:rPr lang="en-IN" smtClean="0"/>
              <a:t>10-12-2020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54A9AD-CFBE-4469-A581-F58B427C53A2}" type="slidenum">
              <a:rPr lang="en-IN" smtClean="0"/>
              <a:t>‹#›</a:t>
            </a:fld>
            <a:endParaRPr lang="en-IN"/>
          </a:p>
        </p:txBody>
      </p:sp>
    </p:spTree>
    <p:extLst>
      <p:ext uri="{BB962C8B-B14F-4D97-AF65-F5344CB8AC3E}">
        <p14:creationId xmlns:p14="http://schemas.microsoft.com/office/powerpoint/2010/main" val="2865831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320E293-4CDE-4101-A0A7-B5DF6AB6E9B5}" type="datetimeFigureOut">
              <a:rPr lang="en-IN" smtClean="0"/>
              <a:t>10-12-2020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54A9AD-CFBE-4469-A581-F58B427C53A2}" type="slidenum">
              <a:rPr lang="en-IN" smtClean="0"/>
              <a:t>‹#›</a:t>
            </a:fld>
            <a:endParaRPr lang="en-IN"/>
          </a:p>
        </p:txBody>
      </p:sp>
    </p:spTree>
    <p:extLst>
      <p:ext uri="{BB962C8B-B14F-4D97-AF65-F5344CB8AC3E}">
        <p14:creationId xmlns:p14="http://schemas.microsoft.com/office/powerpoint/2010/main" val="1213309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320E293-4CDE-4101-A0A7-B5DF6AB6E9B5}" type="datetimeFigureOut">
              <a:rPr lang="en-IN" smtClean="0"/>
              <a:t>10-12-2020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54A9AD-CFBE-4469-A581-F58B427C53A2}" type="slidenum">
              <a:rPr lang="en-IN" smtClean="0"/>
              <a:t>‹#›</a:t>
            </a:fld>
            <a:endParaRPr lang="en-IN"/>
          </a:p>
        </p:txBody>
      </p:sp>
    </p:spTree>
    <p:extLst>
      <p:ext uri="{BB962C8B-B14F-4D97-AF65-F5344CB8AC3E}">
        <p14:creationId xmlns:p14="http://schemas.microsoft.com/office/powerpoint/2010/main" val="218230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20E293-4CDE-4101-A0A7-B5DF6AB6E9B5}" type="datetimeFigureOut">
              <a:rPr lang="en-IN" smtClean="0"/>
              <a:t>10-12-2020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A54A9AD-CFBE-4469-A581-F58B427C53A2}" type="slidenum">
              <a:rPr lang="en-IN" smtClean="0"/>
              <a:t>‹#›</a:t>
            </a:fld>
            <a:endParaRPr lang="en-IN"/>
          </a:p>
        </p:txBody>
      </p:sp>
    </p:spTree>
    <p:extLst>
      <p:ext uri="{BB962C8B-B14F-4D97-AF65-F5344CB8AC3E}">
        <p14:creationId xmlns:p14="http://schemas.microsoft.com/office/powerpoint/2010/main" val="338594107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20E293-4CDE-4101-A0A7-B5DF6AB6E9B5}" type="datetimeFigureOut">
              <a:rPr lang="en-IN" smtClean="0"/>
              <a:t>10-12-2020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54A9AD-CFBE-4469-A581-F58B427C53A2}" type="slidenum">
              <a:rPr lang="en-IN" smtClean="0"/>
              <a:t>‹#›</a:t>
            </a:fld>
            <a:endParaRPr lang="en-IN"/>
          </a:p>
        </p:txBody>
      </p:sp>
    </p:spTree>
    <p:extLst>
      <p:ext uri="{BB962C8B-B14F-4D97-AF65-F5344CB8AC3E}">
        <p14:creationId xmlns:p14="http://schemas.microsoft.com/office/powerpoint/2010/main" val="86723738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20E293-4CDE-4101-A0A7-B5DF6AB6E9B5}" type="datetimeFigureOut">
              <a:rPr lang="en-IN" smtClean="0"/>
              <a:t>10-12-2020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54A9AD-CFBE-4469-A581-F58B427C53A2}" type="slidenum">
              <a:rPr lang="en-IN" smtClean="0"/>
              <a:t>‹#›</a:t>
            </a:fld>
            <a:endParaRPr lang="en-IN"/>
          </a:p>
        </p:txBody>
      </p:sp>
    </p:spTree>
    <p:extLst>
      <p:ext uri="{BB962C8B-B14F-4D97-AF65-F5344CB8AC3E}">
        <p14:creationId xmlns:p14="http://schemas.microsoft.com/office/powerpoint/2010/main" val="1511136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320E293-4CDE-4101-A0A7-B5DF6AB6E9B5}" type="datetimeFigureOut">
              <a:rPr lang="en-IN" smtClean="0"/>
              <a:t>10-12-2020</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54A9AD-CFBE-4469-A581-F58B427C53A2}" type="slidenum">
              <a:rPr lang="en-IN" smtClean="0"/>
              <a:t>‹#›</a:t>
            </a:fld>
            <a:endParaRPr lang="en-IN"/>
          </a:p>
        </p:txBody>
      </p:sp>
    </p:spTree>
    <p:extLst>
      <p:ext uri="{BB962C8B-B14F-4D97-AF65-F5344CB8AC3E}">
        <p14:creationId xmlns:p14="http://schemas.microsoft.com/office/powerpoint/2010/main" val="85656900"/>
      </p:ext>
    </p:extLst>
  </p:cSld>
  <p:clrMap bg1="dk1" tx1="lt1" bg2="dk2" tx2="lt2" accent1="accent1" accent2="accent2" accent3="accent3" accent4="accent4" accent5="accent5" accent6="accent6" hlink="hlink" folHlink="folHlink"/>
  <p:sldLayoutIdLst>
    <p:sldLayoutId id="2147484014" r:id="rId1"/>
    <p:sldLayoutId id="2147484015" r:id="rId2"/>
    <p:sldLayoutId id="2147484016" r:id="rId3"/>
    <p:sldLayoutId id="2147484017" r:id="rId4"/>
    <p:sldLayoutId id="2147484018" r:id="rId5"/>
    <p:sldLayoutId id="2147484019" r:id="rId6"/>
    <p:sldLayoutId id="2147484020" r:id="rId7"/>
    <p:sldLayoutId id="2147484021" r:id="rId8"/>
    <p:sldLayoutId id="2147484022" r:id="rId9"/>
    <p:sldLayoutId id="2147484023" r:id="rId10"/>
    <p:sldLayoutId id="2147484024" r:id="rId11"/>
    <p:sldLayoutId id="2147484025" r:id="rId12"/>
    <p:sldLayoutId id="2147484026" r:id="rId13"/>
    <p:sldLayoutId id="2147484027" r:id="rId14"/>
    <p:sldLayoutId id="2147484028" r:id="rId15"/>
    <p:sldLayoutId id="2147484029" r:id="rId16"/>
    <p:sldLayoutId id="214748403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ev.twitter.com/rest/public" TargetMode="External"/><Relationship Id="rId2" Type="http://schemas.openxmlformats.org/officeDocument/2006/relationships/hyperlink" Target="http://docs.tweepy.org/en/v3.5.0/" TargetMode="External"/><Relationship Id="rId1" Type="http://schemas.openxmlformats.org/officeDocument/2006/relationships/slideLayout" Target="../slideLayouts/slideLayout2.xml"/><Relationship Id="rId4" Type="http://schemas.openxmlformats.org/officeDocument/2006/relationships/hyperlink" Target="http://textblob.readthedocs.io/en/dev/"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21365132">
            <a:off x="1983382" y="642718"/>
            <a:ext cx="8791574" cy="1493385"/>
          </a:xfrm>
        </p:spPr>
        <p:txBody>
          <a:bodyPr>
            <a:noAutofit/>
          </a:bodyPr>
          <a:lstStyle/>
          <a:p>
            <a:r>
              <a:rPr lang="en-IN" sz="6000" b="1" u="sng" dirty="0" smtClean="0">
                <a:solidFill>
                  <a:srgbClr val="002060"/>
                </a:solidFill>
                <a:latin typeface="Adobe Thai" panose="02040503050201020203" pitchFamily="18" charset="-34"/>
                <a:ea typeface="Adobe Myungjo Std M" panose="02020600000000000000" pitchFamily="18" charset="-128"/>
                <a:cs typeface="Adobe Thai" panose="02040503050201020203" pitchFamily="18" charset="-34"/>
              </a:rPr>
              <a:t>Sentimental analysis of twitter</a:t>
            </a:r>
            <a:endParaRPr lang="en-IN" sz="6000" b="1" u="sng" dirty="0">
              <a:solidFill>
                <a:srgbClr val="002060"/>
              </a:solidFill>
              <a:latin typeface="Adobe Thai" panose="02040503050201020203" pitchFamily="18" charset="-34"/>
              <a:ea typeface="Adobe Myungjo Std M" panose="02020600000000000000" pitchFamily="18" charset="-128"/>
              <a:cs typeface="Adobe Thai" panose="02040503050201020203" pitchFamily="18" charset="-34"/>
            </a:endParaRPr>
          </a:p>
        </p:txBody>
      </p:sp>
      <p:sp>
        <p:nvSpPr>
          <p:cNvPr id="4" name="Subtitle 3"/>
          <p:cNvSpPr>
            <a:spLocks noGrp="1"/>
          </p:cNvSpPr>
          <p:nvPr>
            <p:ph type="subTitle" idx="1"/>
          </p:nvPr>
        </p:nvSpPr>
        <p:spPr>
          <a:xfrm>
            <a:off x="1942663" y="2616705"/>
            <a:ext cx="4554327" cy="2909807"/>
          </a:xfrm>
        </p:spPr>
        <p:txBody>
          <a:bodyPr>
            <a:normAutofit/>
          </a:bodyPr>
          <a:lstStyle/>
          <a:p>
            <a:r>
              <a:rPr lang="en-IN" sz="2400" b="1" u="sng" dirty="0" smtClean="0">
                <a:solidFill>
                  <a:srgbClr val="002060"/>
                </a:solidFill>
              </a:rPr>
              <a:t>Name</a:t>
            </a:r>
            <a:r>
              <a:rPr lang="en-IN" dirty="0" smtClean="0"/>
              <a:t> </a:t>
            </a:r>
            <a:r>
              <a:rPr lang="en-IN" sz="2400" dirty="0" smtClean="0">
                <a:solidFill>
                  <a:schemeClr val="bg2">
                    <a:lumMod val="50000"/>
                  </a:schemeClr>
                </a:solidFill>
              </a:rPr>
              <a:t>– MANISH Singh NEGI</a:t>
            </a:r>
          </a:p>
          <a:p>
            <a:r>
              <a:rPr lang="en-IN" sz="2400" b="1" u="sng" dirty="0" smtClean="0">
                <a:solidFill>
                  <a:srgbClr val="002060"/>
                </a:solidFill>
              </a:rPr>
              <a:t>Section</a:t>
            </a:r>
            <a:r>
              <a:rPr lang="en-IN" sz="2400" b="1" dirty="0" smtClean="0">
                <a:solidFill>
                  <a:srgbClr val="002060"/>
                </a:solidFill>
              </a:rPr>
              <a:t> </a:t>
            </a:r>
            <a:r>
              <a:rPr lang="en-IN" sz="2400" dirty="0" smtClean="0">
                <a:solidFill>
                  <a:schemeClr val="bg2">
                    <a:lumMod val="50000"/>
                  </a:schemeClr>
                </a:solidFill>
              </a:rPr>
              <a:t>- b</a:t>
            </a:r>
          </a:p>
          <a:p>
            <a:r>
              <a:rPr lang="en-IN" sz="2400" b="1" u="sng" dirty="0" smtClean="0">
                <a:solidFill>
                  <a:srgbClr val="002060"/>
                </a:solidFill>
              </a:rPr>
              <a:t>College roll no</a:t>
            </a:r>
            <a:r>
              <a:rPr lang="en-IN" sz="2400" dirty="0" smtClean="0">
                <a:solidFill>
                  <a:schemeClr val="bg2">
                    <a:lumMod val="50000"/>
                  </a:schemeClr>
                </a:solidFill>
              </a:rPr>
              <a:t> - 2013377</a:t>
            </a:r>
          </a:p>
          <a:p>
            <a:r>
              <a:rPr lang="en-IN" sz="2400" b="1" u="sng" dirty="0" smtClean="0">
                <a:solidFill>
                  <a:srgbClr val="002060"/>
                </a:solidFill>
              </a:rPr>
              <a:t>Class roll no</a:t>
            </a:r>
            <a:r>
              <a:rPr lang="en-IN" sz="2400" dirty="0" smtClean="0">
                <a:solidFill>
                  <a:schemeClr val="bg2">
                    <a:lumMod val="50000"/>
                  </a:schemeClr>
                </a:solidFill>
              </a:rPr>
              <a:t> - 31</a:t>
            </a:r>
          </a:p>
          <a:p>
            <a:r>
              <a:rPr lang="en-IN" sz="2400" b="1" u="sng" dirty="0" smtClean="0">
                <a:solidFill>
                  <a:srgbClr val="002060"/>
                </a:solidFill>
              </a:rPr>
              <a:t>Semester</a:t>
            </a:r>
            <a:r>
              <a:rPr lang="en-IN" sz="2400" b="1" dirty="0" smtClean="0">
                <a:solidFill>
                  <a:srgbClr val="002060"/>
                </a:solidFill>
              </a:rPr>
              <a:t> </a:t>
            </a:r>
            <a:r>
              <a:rPr lang="en-IN" sz="2400" dirty="0" smtClean="0">
                <a:solidFill>
                  <a:schemeClr val="bg2">
                    <a:lumMod val="50000"/>
                  </a:schemeClr>
                </a:solidFill>
              </a:rPr>
              <a:t>- 5th</a:t>
            </a:r>
            <a:endParaRPr lang="en-IN" sz="2400" dirty="0">
              <a:solidFill>
                <a:schemeClr val="bg2">
                  <a:lumMod val="50000"/>
                </a:schemeClr>
              </a:solidFill>
            </a:endParaRPr>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583730">
            <a:off x="6764419" y="2081716"/>
            <a:ext cx="4547263" cy="2512961"/>
          </a:xfrm>
          <a:prstGeom prst="rect">
            <a:avLst/>
          </a:prstGeom>
        </p:spPr>
      </p:pic>
    </p:spTree>
    <p:extLst>
      <p:ext uri="{BB962C8B-B14F-4D97-AF65-F5344CB8AC3E}">
        <p14:creationId xmlns:p14="http://schemas.microsoft.com/office/powerpoint/2010/main" val="2018560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8370" y="291946"/>
            <a:ext cx="8116887" cy="1112311"/>
          </a:xfrm>
        </p:spPr>
        <p:txBody>
          <a:bodyPr>
            <a:normAutofit/>
          </a:bodyPr>
          <a:lstStyle/>
          <a:p>
            <a:r>
              <a:rPr lang="en-IN" sz="5400" b="1" u="sng" dirty="0" smtClean="0">
                <a:solidFill>
                  <a:schemeClr val="bg2">
                    <a:lumMod val="50000"/>
                  </a:schemeClr>
                </a:solidFill>
                <a:latin typeface="Adobe Thai" panose="02040503050201020203" pitchFamily="18" charset="-34"/>
                <a:cs typeface="Adobe Thai" panose="02040503050201020203" pitchFamily="18" charset="-34"/>
              </a:rPr>
              <a:t>Methodology followed</a:t>
            </a:r>
            <a:endParaRPr lang="en-IN" sz="5400" b="1" u="sng" dirty="0">
              <a:solidFill>
                <a:schemeClr val="bg2">
                  <a:lumMod val="50000"/>
                </a:schemeClr>
              </a:solidFill>
              <a:latin typeface="Adobe Thai" panose="02040503050201020203" pitchFamily="18" charset="-34"/>
              <a:cs typeface="Adobe Thai" panose="02040503050201020203" pitchFamily="18" charset="-34"/>
            </a:endParaRPr>
          </a:p>
        </p:txBody>
      </p:sp>
      <p:sp>
        <p:nvSpPr>
          <p:cNvPr id="3" name="Content Placeholder 2"/>
          <p:cNvSpPr>
            <a:spLocks noGrp="1"/>
          </p:cNvSpPr>
          <p:nvPr>
            <p:ph idx="1"/>
          </p:nvPr>
        </p:nvSpPr>
        <p:spPr>
          <a:xfrm>
            <a:off x="1288369" y="2826810"/>
            <a:ext cx="9905999" cy="3149364"/>
          </a:xfrm>
        </p:spPr>
        <p:txBody>
          <a:bodyPr>
            <a:normAutofit/>
          </a:bodyPr>
          <a:lstStyle/>
          <a:p>
            <a:r>
              <a:rPr lang="en-IN" dirty="0" smtClean="0">
                <a:latin typeface="Microsoft Sans Serif" panose="020B0604020202020204" pitchFamily="34" charset="0"/>
                <a:ea typeface="Microsoft Sans Serif" panose="020B0604020202020204" pitchFamily="34" charset="0"/>
                <a:cs typeface="Microsoft Sans Serif" panose="020B0604020202020204" pitchFamily="34" charset="0"/>
              </a:rPr>
              <a:t>Data collection</a:t>
            </a:r>
          </a:p>
          <a:p>
            <a:r>
              <a:rPr lang="en-IN" dirty="0" smtClean="0">
                <a:latin typeface="Microsoft Sans Serif" panose="020B0604020202020204" pitchFamily="34" charset="0"/>
                <a:ea typeface="Microsoft Sans Serif" panose="020B0604020202020204" pitchFamily="34" charset="0"/>
                <a:cs typeface="Microsoft Sans Serif" panose="020B0604020202020204" pitchFamily="34" charset="0"/>
              </a:rPr>
              <a:t>Text preparation</a:t>
            </a:r>
          </a:p>
          <a:p>
            <a:r>
              <a:rPr lang="en-IN" dirty="0" smtClean="0">
                <a:latin typeface="Microsoft Sans Serif" panose="020B0604020202020204" pitchFamily="34" charset="0"/>
                <a:ea typeface="Microsoft Sans Serif" panose="020B0604020202020204" pitchFamily="34" charset="0"/>
                <a:cs typeface="Microsoft Sans Serif" panose="020B0604020202020204" pitchFamily="34" charset="0"/>
              </a:rPr>
              <a:t>Sentiment Detection</a:t>
            </a:r>
          </a:p>
          <a:p>
            <a:r>
              <a:rPr lang="en-IN" dirty="0" smtClean="0">
                <a:latin typeface="Microsoft Sans Serif" panose="020B0604020202020204" pitchFamily="34" charset="0"/>
                <a:ea typeface="Microsoft Sans Serif" panose="020B0604020202020204" pitchFamily="34" charset="0"/>
                <a:cs typeface="Microsoft Sans Serif" panose="020B0604020202020204" pitchFamily="34" charset="0"/>
              </a:rPr>
              <a:t>Sentiment Classification</a:t>
            </a:r>
          </a:p>
          <a:p>
            <a:r>
              <a:rPr lang="en-IN" dirty="0" smtClean="0">
                <a:latin typeface="Microsoft Sans Serif" panose="020B0604020202020204" pitchFamily="34" charset="0"/>
                <a:ea typeface="Microsoft Sans Serif" panose="020B0604020202020204" pitchFamily="34" charset="0"/>
                <a:cs typeface="Microsoft Sans Serif" panose="020B0604020202020204" pitchFamily="34" charset="0"/>
              </a:rPr>
              <a:t>Presentation of Output</a:t>
            </a:r>
            <a:endParaRPr lang="en-IN"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369" y="1378706"/>
            <a:ext cx="8116887" cy="1201128"/>
          </a:xfrm>
          <a:prstGeom prst="rect">
            <a:avLst/>
          </a:prstGeom>
        </p:spPr>
      </p:pic>
    </p:spTree>
    <p:extLst>
      <p:ext uri="{BB962C8B-B14F-4D97-AF65-F5344CB8AC3E}">
        <p14:creationId xmlns:p14="http://schemas.microsoft.com/office/powerpoint/2010/main" val="24444024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8418966" cy="1144968"/>
          </a:xfrm>
        </p:spPr>
        <p:txBody>
          <a:bodyPr>
            <a:normAutofit/>
          </a:bodyPr>
          <a:lstStyle/>
          <a:p>
            <a:r>
              <a:rPr lang="en-IN" sz="5400" b="1" u="sng" dirty="0" smtClean="0">
                <a:solidFill>
                  <a:schemeClr val="bg2">
                    <a:lumMod val="50000"/>
                  </a:schemeClr>
                </a:solidFill>
                <a:latin typeface="Adobe Thai" panose="02040503050201020203" pitchFamily="18" charset="-34"/>
                <a:cs typeface="Adobe Thai" panose="02040503050201020203" pitchFamily="18" charset="-34"/>
              </a:rPr>
              <a:t>What new things learned</a:t>
            </a:r>
            <a:endParaRPr lang="en-IN" sz="5400" b="1" u="sng" dirty="0">
              <a:solidFill>
                <a:schemeClr val="bg2">
                  <a:lumMod val="50000"/>
                </a:schemeClr>
              </a:solidFill>
              <a:latin typeface="Adobe Thai" panose="02040503050201020203" pitchFamily="18" charset="-34"/>
              <a:cs typeface="Adobe Thai" panose="02040503050201020203" pitchFamily="18" charset="-34"/>
            </a:endParaRPr>
          </a:p>
        </p:txBody>
      </p:sp>
      <p:sp>
        <p:nvSpPr>
          <p:cNvPr id="3" name="Content Placeholder 2"/>
          <p:cNvSpPr>
            <a:spLocks noGrp="1"/>
          </p:cNvSpPr>
          <p:nvPr>
            <p:ph idx="1"/>
          </p:nvPr>
        </p:nvSpPr>
        <p:spPr>
          <a:xfrm>
            <a:off x="1141412" y="2249487"/>
            <a:ext cx="9905999" cy="3450922"/>
          </a:xfrm>
        </p:spPr>
        <p:txBody>
          <a:bodyPr>
            <a:normAutofit/>
          </a:bodyPr>
          <a:lstStyle/>
          <a:p>
            <a:r>
              <a:rPr lang="en-IN" dirty="0" smtClean="0">
                <a:latin typeface="Microsoft Sans Serif" panose="020B0604020202020204" pitchFamily="34" charset="0"/>
                <a:ea typeface="Microsoft Sans Serif" panose="020B0604020202020204" pitchFamily="34" charset="0"/>
                <a:cs typeface="Microsoft Sans Serif" panose="020B0604020202020204" pitchFamily="34" charset="0"/>
              </a:rPr>
              <a:t>What is Sentiment Analysis ?</a:t>
            </a:r>
          </a:p>
          <a:p>
            <a:r>
              <a:rPr lang="en-IN" dirty="0" smtClean="0">
                <a:latin typeface="Microsoft Sans Serif" panose="020B0604020202020204" pitchFamily="34" charset="0"/>
                <a:ea typeface="Microsoft Sans Serif" panose="020B0604020202020204" pitchFamily="34" charset="0"/>
                <a:cs typeface="Microsoft Sans Serif" panose="020B0604020202020204" pitchFamily="34" charset="0"/>
              </a:rPr>
              <a:t>Why is Sentiment analysis important ?</a:t>
            </a:r>
          </a:p>
          <a:p>
            <a:r>
              <a:rPr lang="en-IN" dirty="0" smtClean="0">
                <a:latin typeface="Microsoft Sans Serif" panose="020B0604020202020204" pitchFamily="34" charset="0"/>
                <a:ea typeface="Microsoft Sans Serif" panose="020B0604020202020204" pitchFamily="34" charset="0"/>
                <a:cs typeface="Microsoft Sans Serif" panose="020B0604020202020204" pitchFamily="34" charset="0"/>
              </a:rPr>
              <a:t>Sentiment analysis Algorithms </a:t>
            </a:r>
          </a:p>
          <a:p>
            <a:r>
              <a:rPr lang="en-IN" dirty="0" smtClean="0">
                <a:latin typeface="Microsoft Sans Serif" panose="020B0604020202020204" pitchFamily="34" charset="0"/>
                <a:ea typeface="Microsoft Sans Serif" panose="020B0604020202020204" pitchFamily="34" charset="0"/>
                <a:cs typeface="Microsoft Sans Serif" panose="020B0604020202020204" pitchFamily="34" charset="0"/>
              </a:rPr>
              <a:t>Sentiment analysis challenges</a:t>
            </a:r>
          </a:p>
          <a:p>
            <a:r>
              <a:rPr lang="en-IN" dirty="0" smtClean="0">
                <a:latin typeface="Microsoft Sans Serif" panose="020B0604020202020204" pitchFamily="34" charset="0"/>
                <a:ea typeface="Microsoft Sans Serif" panose="020B0604020202020204" pitchFamily="34" charset="0"/>
                <a:cs typeface="Microsoft Sans Serif" panose="020B0604020202020204" pitchFamily="34" charset="0"/>
              </a:rPr>
              <a:t>Application and examples of sentiment analysis</a:t>
            </a:r>
          </a:p>
          <a:p>
            <a:r>
              <a:rPr lang="en-IN" dirty="0" smtClean="0">
                <a:latin typeface="Microsoft Sans Serif" panose="020B0604020202020204" pitchFamily="34" charset="0"/>
                <a:ea typeface="Microsoft Sans Serif" panose="020B0604020202020204" pitchFamily="34" charset="0"/>
                <a:cs typeface="Microsoft Sans Serif" panose="020B0604020202020204" pitchFamily="34" charset="0"/>
              </a:rPr>
              <a:t>Sentiment analysis tools</a:t>
            </a:r>
          </a:p>
          <a:p>
            <a:pPr marL="0" indent="0">
              <a:buNone/>
            </a:pPr>
            <a:endParaRPr lang="en-IN" dirty="0" smtClean="0">
              <a:latin typeface="Microsoft Sans Serif" panose="020B0604020202020204" pitchFamily="34" charset="0"/>
              <a:ea typeface="Microsoft Sans Serif" panose="020B0604020202020204" pitchFamily="34" charset="0"/>
              <a:cs typeface="Microsoft Sans Serif" panose="020B0604020202020204" pitchFamily="34" charset="0"/>
            </a:endParaRPr>
          </a:p>
          <a:p>
            <a:endParaRPr lang="en-IN"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1142918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4124551" cy="1144968"/>
          </a:xfrm>
        </p:spPr>
        <p:txBody>
          <a:bodyPr>
            <a:normAutofit/>
          </a:bodyPr>
          <a:lstStyle/>
          <a:p>
            <a:r>
              <a:rPr lang="en-IN" sz="5400" b="1" u="sng" dirty="0" smtClean="0">
                <a:solidFill>
                  <a:schemeClr val="bg2">
                    <a:lumMod val="50000"/>
                  </a:schemeClr>
                </a:solidFill>
                <a:latin typeface="Adobe Thai" panose="02040503050201020203" pitchFamily="18" charset="-34"/>
                <a:cs typeface="Adobe Thai" panose="02040503050201020203" pitchFamily="18" charset="-34"/>
              </a:rPr>
              <a:t>conclusion</a:t>
            </a:r>
            <a:endParaRPr lang="en-IN" sz="5400" b="1" u="sng" dirty="0">
              <a:solidFill>
                <a:schemeClr val="bg2">
                  <a:lumMod val="50000"/>
                </a:schemeClr>
              </a:solidFill>
              <a:latin typeface="Adobe Thai" panose="02040503050201020203" pitchFamily="18" charset="-34"/>
              <a:cs typeface="Adobe Thai" panose="02040503050201020203" pitchFamily="18" charset="-34"/>
            </a:endParaRPr>
          </a:p>
        </p:txBody>
      </p:sp>
      <p:sp>
        <p:nvSpPr>
          <p:cNvPr id="3" name="Content Placeholder 2"/>
          <p:cNvSpPr>
            <a:spLocks noGrp="1"/>
          </p:cNvSpPr>
          <p:nvPr>
            <p:ph idx="1"/>
          </p:nvPr>
        </p:nvSpPr>
        <p:spPr>
          <a:xfrm>
            <a:off x="1141412" y="2249487"/>
            <a:ext cx="9905999" cy="2906173"/>
          </a:xfrm>
        </p:spPr>
        <p:txBody>
          <a:bodyPr>
            <a:normAutofit/>
          </a:bodyPr>
          <a:lstStyle/>
          <a:p>
            <a:r>
              <a:rPr lang="en-IN" dirty="0" smtClean="0">
                <a:latin typeface="Microsoft Sans Serif" panose="020B0604020202020204" pitchFamily="34" charset="0"/>
                <a:ea typeface="Microsoft Sans Serif" panose="020B0604020202020204" pitchFamily="34" charset="0"/>
                <a:cs typeface="Microsoft Sans Serif" panose="020B0604020202020204" pitchFamily="34" charset="0"/>
              </a:rPr>
              <a:t>We conclude that using different tools it is easier to classify the tweets and more we improve the training dataset more we can get accurate results.</a:t>
            </a:r>
          </a:p>
          <a:p>
            <a:r>
              <a:rPr lang="en-IN" dirty="0" smtClean="0">
                <a:latin typeface="Microsoft Sans Serif" panose="020B0604020202020204" pitchFamily="34" charset="0"/>
                <a:ea typeface="Microsoft Sans Serif" panose="020B0604020202020204" pitchFamily="34" charset="0"/>
                <a:cs typeface="Microsoft Sans Serif" panose="020B0604020202020204" pitchFamily="34" charset="0"/>
              </a:rPr>
              <a:t>And in future we look forward to use bigger datasets  to improve the accuracy, considering the emoticons and internationalization</a:t>
            </a:r>
            <a:endParaRPr lang="en-IN"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22849413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98071" y="400049"/>
            <a:ext cx="7029450" cy="1264331"/>
          </a:xfrm>
          <a:scene3d>
            <a:camera prst="orthographicFront"/>
            <a:lightRig rig="threePt" dir="t"/>
          </a:scene3d>
          <a:sp3d>
            <a:bevelT w="165100" prst="coolSlant"/>
          </a:sp3d>
        </p:spPr>
        <p:txBody>
          <a:bodyPr>
            <a:noAutofit/>
          </a:bodyPr>
          <a:lstStyle/>
          <a:p>
            <a:r>
              <a:rPr lang="en-IN" sz="5400" b="1" u="sng" dirty="0" smtClean="0">
                <a:solidFill>
                  <a:schemeClr val="bg2">
                    <a:lumMod val="50000"/>
                  </a:schemeClr>
                </a:solidFill>
                <a:latin typeface="Adobe Thai" panose="02040503050201020203" pitchFamily="18" charset="-34"/>
                <a:cs typeface="Adobe Thai" panose="02040503050201020203" pitchFamily="18" charset="-34"/>
              </a:rPr>
              <a:t>Sentimental analysis</a:t>
            </a:r>
            <a:endParaRPr lang="en-IN" sz="5400" b="1" u="sng" dirty="0">
              <a:solidFill>
                <a:schemeClr val="bg2">
                  <a:lumMod val="50000"/>
                </a:schemeClr>
              </a:solidFill>
              <a:latin typeface="Adobe Thai" panose="02040503050201020203" pitchFamily="18" charset="-34"/>
              <a:cs typeface="Adobe Thai" panose="02040503050201020203" pitchFamily="18" charset="-34"/>
            </a:endParaRPr>
          </a:p>
        </p:txBody>
      </p:sp>
      <p:sp>
        <p:nvSpPr>
          <p:cNvPr id="3" name="Content Placeholder 2"/>
          <p:cNvSpPr>
            <a:spLocks noGrp="1"/>
          </p:cNvSpPr>
          <p:nvPr>
            <p:ph idx="1"/>
          </p:nvPr>
        </p:nvSpPr>
        <p:spPr>
          <a:xfrm>
            <a:off x="898071" y="1665330"/>
            <a:ext cx="6121088" cy="3996168"/>
          </a:xfrm>
          <a:noFill/>
          <a:ln>
            <a:noFill/>
          </a:ln>
          <a:effectLst>
            <a:outerShdw blurRad="57150" dist="19050" dir="5400000" algn="ctr" rotWithShape="0">
              <a:srgbClr val="000000">
                <a:alpha val="0"/>
              </a:srgbClr>
            </a:outerShdw>
          </a:effectLst>
        </p:spPr>
        <p:style>
          <a:lnRef idx="0">
            <a:schemeClr val="accent5"/>
          </a:lnRef>
          <a:fillRef idx="1001">
            <a:schemeClr val="dk2"/>
          </a:fillRef>
          <a:effectRef idx="3">
            <a:schemeClr val="accent5"/>
          </a:effectRef>
          <a:fontRef idx="minor">
            <a:schemeClr val="lt1"/>
          </a:fontRef>
        </p:style>
        <p:txBody>
          <a:bodyPr wrap="square">
            <a:normAutofit/>
          </a:bodyPr>
          <a:lstStyle/>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 It is the process of predicting whether a piece of information (i.e. text, most commonly) indicates a positive, negative or neutral sentiment on the </a:t>
            </a:r>
            <a:r>
              <a:rPr lang="en-US" dirty="0" smtClean="0">
                <a:latin typeface="Microsoft Sans Serif" panose="020B0604020202020204" pitchFamily="34" charset="0"/>
                <a:ea typeface="Microsoft Sans Serif" panose="020B0604020202020204" pitchFamily="34" charset="0"/>
                <a:cs typeface="Microsoft Sans Serif" panose="020B0604020202020204" pitchFamily="34" charset="0"/>
              </a:rPr>
              <a:t>topic.</a:t>
            </a:r>
          </a:p>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Essentially, it is the process of determining whether a piece of writing is positive or negative. This is also called the Polarity of the content.</a:t>
            </a:r>
            <a:endParaRPr lang="en-US" dirty="0" smtClean="0">
              <a:latin typeface="Microsoft Sans Serif" panose="020B0604020202020204" pitchFamily="34" charset="0"/>
              <a:ea typeface="Microsoft Sans Serif" panose="020B0604020202020204" pitchFamily="34" charset="0"/>
              <a:cs typeface="Microsoft Sans Serif" panose="020B0604020202020204" pitchFamily="34" charset="0"/>
            </a:endParaRPr>
          </a:p>
          <a:p>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0844665">
            <a:off x="7336003" y="2131892"/>
            <a:ext cx="4567811" cy="2518646"/>
          </a:xfrm>
          <a:prstGeom prst="rect">
            <a:avLst/>
          </a:prstGeom>
        </p:spPr>
      </p:pic>
    </p:spTree>
    <p:extLst>
      <p:ext uri="{BB962C8B-B14F-4D97-AF65-F5344CB8AC3E}">
        <p14:creationId xmlns:p14="http://schemas.microsoft.com/office/powerpoint/2010/main" val="12472775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664" y="360269"/>
            <a:ext cx="7935687" cy="1077687"/>
          </a:xfrm>
        </p:spPr>
        <p:txBody>
          <a:bodyPr>
            <a:noAutofit/>
          </a:bodyPr>
          <a:lstStyle/>
          <a:p>
            <a:r>
              <a:rPr lang="en-US" sz="5400" u="sng" dirty="0" smtClean="0">
                <a:solidFill>
                  <a:schemeClr val="bg2">
                    <a:lumMod val="50000"/>
                  </a:schemeClr>
                </a:solidFill>
                <a:latin typeface="Adobe Thai" panose="02040503050201020203" pitchFamily="18" charset="-34"/>
                <a:cs typeface="Adobe Thai" panose="02040503050201020203" pitchFamily="18" charset="-34"/>
              </a:rPr>
              <a:t/>
            </a:r>
            <a:br>
              <a:rPr lang="en-US" sz="5400" u="sng" dirty="0" smtClean="0">
                <a:solidFill>
                  <a:schemeClr val="bg2">
                    <a:lumMod val="50000"/>
                  </a:schemeClr>
                </a:solidFill>
                <a:latin typeface="Adobe Thai" panose="02040503050201020203" pitchFamily="18" charset="-34"/>
                <a:cs typeface="Adobe Thai" panose="02040503050201020203" pitchFamily="18" charset="-34"/>
              </a:rPr>
            </a:br>
            <a:r>
              <a:rPr lang="en-US" sz="5400" u="sng" dirty="0" smtClean="0">
                <a:solidFill>
                  <a:schemeClr val="bg2">
                    <a:lumMod val="50000"/>
                  </a:schemeClr>
                </a:solidFill>
                <a:latin typeface="Adobe Thai" panose="02040503050201020203" pitchFamily="18" charset="-34"/>
                <a:cs typeface="Adobe Thai" panose="02040503050201020203" pitchFamily="18" charset="-34"/>
              </a:rPr>
              <a:t>Why </a:t>
            </a:r>
            <a:r>
              <a:rPr lang="en-US" sz="5400" u="sng" dirty="0">
                <a:solidFill>
                  <a:schemeClr val="bg2">
                    <a:lumMod val="50000"/>
                  </a:schemeClr>
                </a:solidFill>
                <a:latin typeface="Adobe Thai" panose="02040503050201020203" pitchFamily="18" charset="-34"/>
                <a:cs typeface="Adobe Thai" panose="02040503050201020203" pitchFamily="18" charset="-34"/>
              </a:rPr>
              <a:t>sentiment </a:t>
            </a:r>
            <a:r>
              <a:rPr lang="en-US" sz="5400" u="sng" dirty="0" smtClean="0">
                <a:solidFill>
                  <a:schemeClr val="bg2">
                    <a:lumMod val="50000"/>
                  </a:schemeClr>
                </a:solidFill>
                <a:latin typeface="Adobe Thai" panose="02040503050201020203" pitchFamily="18" charset="-34"/>
                <a:cs typeface="Adobe Thai" panose="02040503050201020203" pitchFamily="18" charset="-34"/>
              </a:rPr>
              <a:t>analysis </a:t>
            </a:r>
            <a:r>
              <a:rPr lang="en-US" sz="4000" u="sng" dirty="0" smtClean="0">
                <a:solidFill>
                  <a:schemeClr val="bg2">
                    <a:lumMod val="50000"/>
                  </a:schemeClr>
                </a:solidFill>
                <a:latin typeface="Adobe Heiti Std R" panose="020B0400000000000000" pitchFamily="34" charset="-128"/>
                <a:ea typeface="Adobe Heiti Std R" panose="020B0400000000000000" pitchFamily="34" charset="-128"/>
                <a:cs typeface="Adobe Thai" panose="02040503050201020203" pitchFamily="18" charset="-34"/>
              </a:rPr>
              <a:t>?</a:t>
            </a:r>
            <a:r>
              <a:rPr lang="en-US" sz="5400" u="sng" dirty="0">
                <a:solidFill>
                  <a:schemeClr val="bg2">
                    <a:lumMod val="50000"/>
                  </a:schemeClr>
                </a:solidFill>
                <a:latin typeface="Adobe Thai" panose="02040503050201020203" pitchFamily="18" charset="-34"/>
                <a:cs typeface="Adobe Thai" panose="02040503050201020203" pitchFamily="18" charset="-34"/>
              </a:rPr>
              <a:t/>
            </a:r>
            <a:br>
              <a:rPr lang="en-US" sz="5400" u="sng" dirty="0">
                <a:solidFill>
                  <a:schemeClr val="bg2">
                    <a:lumMod val="50000"/>
                  </a:schemeClr>
                </a:solidFill>
                <a:latin typeface="Adobe Thai" panose="02040503050201020203" pitchFamily="18" charset="-34"/>
                <a:cs typeface="Adobe Thai" panose="02040503050201020203" pitchFamily="18" charset="-34"/>
              </a:rPr>
            </a:br>
            <a:endParaRPr lang="en-IN" sz="5400" u="sng" dirty="0">
              <a:solidFill>
                <a:schemeClr val="bg2">
                  <a:lumMod val="50000"/>
                </a:schemeClr>
              </a:solidFill>
              <a:latin typeface="Adobe Thai" panose="02040503050201020203" pitchFamily="18" charset="-34"/>
              <a:cs typeface="Adobe Thai" panose="02040503050201020203" pitchFamily="18" charset="-34"/>
            </a:endParaRPr>
          </a:p>
        </p:txBody>
      </p:sp>
      <p:sp>
        <p:nvSpPr>
          <p:cNvPr id="3" name="Content Placeholder 2"/>
          <p:cNvSpPr>
            <a:spLocks noGrp="1"/>
          </p:cNvSpPr>
          <p:nvPr>
            <p:ph idx="1"/>
          </p:nvPr>
        </p:nvSpPr>
        <p:spPr>
          <a:xfrm>
            <a:off x="690664" y="1437956"/>
            <a:ext cx="10904706" cy="4972571"/>
          </a:xfrm>
          <a:noFill/>
          <a:ln>
            <a:noFill/>
          </a:ln>
        </p:spPr>
        <p:style>
          <a:lnRef idx="2">
            <a:schemeClr val="accent1"/>
          </a:lnRef>
          <a:fillRef idx="1">
            <a:schemeClr val="lt1"/>
          </a:fillRef>
          <a:effectRef idx="0">
            <a:schemeClr val="accent1"/>
          </a:effectRef>
          <a:fontRef idx="minor">
            <a:schemeClr val="dk1"/>
          </a:fontRef>
        </p:style>
        <p:txBody>
          <a:bodyPr>
            <a:normAutofit/>
          </a:bodyPr>
          <a:lstStyle/>
          <a:p>
            <a:pPr fontAlgn="base"/>
            <a:r>
              <a:rPr lang="en-US" u="sng" dirty="0" smtClean="0">
                <a:solidFill>
                  <a:schemeClr val="bg2">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Business</a:t>
            </a:r>
            <a:r>
              <a:rPr lang="en-US" u="sng" dirty="0">
                <a:solidFill>
                  <a:schemeClr val="bg2">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a:t>
            </a:r>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dirty="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rPr>
              <a:t>In marketing field companies use it to develop their strategies, to understand customers’ feelings towards products or brand, how people respond to their campaigns or product launches and why consumers don’t buy </a:t>
            </a:r>
            <a:r>
              <a:rPr lang="en-US" dirty="0" smtClean="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rPr>
              <a:t>some products</a:t>
            </a:r>
            <a:r>
              <a:rPr lang="en-US" dirty="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rPr>
              <a:t>.</a:t>
            </a:r>
          </a:p>
          <a:p>
            <a:pPr fontAlgn="base"/>
            <a:r>
              <a:rPr lang="en-US" u="sng" dirty="0">
                <a:solidFill>
                  <a:schemeClr val="bg2">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Politics:</a:t>
            </a:r>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dirty="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rPr>
              <a:t>In political field, it is used to keep track of political view, to detect consistency and inconsistency between statements and actions at the government level. It can be used to predict election results as well!</a:t>
            </a:r>
          </a:p>
          <a:p>
            <a:pPr fontAlgn="base"/>
            <a:r>
              <a:rPr lang="en-US" u="sng" dirty="0">
                <a:solidFill>
                  <a:schemeClr val="bg2">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Public Actions:</a:t>
            </a:r>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dirty="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rPr>
              <a:t>Sentiment analysis also is used to monitor and </a:t>
            </a:r>
            <a:r>
              <a:rPr lang="en-US" dirty="0" smtClean="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rPr>
              <a:t>analyze </a:t>
            </a:r>
            <a:r>
              <a:rPr lang="en-US" dirty="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rPr>
              <a:t>social phenomena, for the spotting of potentially dangerous situations and determining the general mood of the blogosphere.</a:t>
            </a:r>
          </a:p>
          <a:p>
            <a:endParaRPr lang="en-IN" dirty="0"/>
          </a:p>
        </p:txBody>
      </p:sp>
    </p:spTree>
    <p:extLst>
      <p:ext uri="{BB962C8B-B14F-4D97-AF65-F5344CB8AC3E}">
        <p14:creationId xmlns:p14="http://schemas.microsoft.com/office/powerpoint/2010/main" val="25462277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20238" y="1731523"/>
            <a:ext cx="9435830" cy="481519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3242" y="0"/>
            <a:ext cx="3784059" cy="2023353"/>
          </a:xfrm>
          <a:prstGeom prst="rect">
            <a:avLst/>
          </a:prstGeom>
        </p:spPr>
      </p:pic>
    </p:spTree>
    <p:extLst>
      <p:ext uri="{BB962C8B-B14F-4D97-AF65-F5344CB8AC3E}">
        <p14:creationId xmlns:p14="http://schemas.microsoft.com/office/powerpoint/2010/main" val="35419241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3471408" cy="1169461"/>
          </a:xfrm>
        </p:spPr>
        <p:txBody>
          <a:bodyPr>
            <a:normAutofit/>
          </a:bodyPr>
          <a:lstStyle/>
          <a:p>
            <a:r>
              <a:rPr lang="en-IN" sz="5400" b="1" u="sng" dirty="0" smtClean="0">
                <a:solidFill>
                  <a:schemeClr val="bg2">
                    <a:lumMod val="50000"/>
                  </a:schemeClr>
                </a:solidFill>
                <a:latin typeface="Adobe Thai" panose="02040503050201020203" pitchFamily="18" charset="-34"/>
                <a:cs typeface="Adobe Thai" panose="02040503050201020203" pitchFamily="18" charset="-34"/>
              </a:rPr>
              <a:t>objective</a:t>
            </a:r>
            <a:endParaRPr lang="en-IN" sz="5400" b="1" u="sng" dirty="0">
              <a:solidFill>
                <a:schemeClr val="bg2">
                  <a:lumMod val="50000"/>
                </a:schemeClr>
              </a:solidFill>
              <a:latin typeface="Adobe Thai" panose="02040503050201020203" pitchFamily="18" charset="-34"/>
              <a:cs typeface="Adobe Thai" panose="02040503050201020203" pitchFamily="18" charset="-34"/>
            </a:endParaRPr>
          </a:p>
        </p:txBody>
      </p:sp>
      <p:sp>
        <p:nvSpPr>
          <p:cNvPr id="3" name="Content Placeholder 2"/>
          <p:cNvSpPr>
            <a:spLocks noGrp="1"/>
          </p:cNvSpPr>
          <p:nvPr>
            <p:ph idx="1"/>
          </p:nvPr>
        </p:nvSpPr>
        <p:spPr>
          <a:xfrm>
            <a:off x="1141413" y="1937626"/>
            <a:ext cx="5045378" cy="2692740"/>
          </a:xfrm>
        </p:spPr>
        <p:txBody>
          <a:bodyPr>
            <a:normAutofit/>
          </a:bodyPr>
          <a:lstStyle/>
          <a:p>
            <a:pPr marL="0" indent="0">
              <a:buNone/>
            </a:pPr>
            <a:r>
              <a:rPr lang="en-IN" dirty="0" smtClean="0">
                <a:latin typeface="Microsoft Sans Serif" panose="020B0604020202020204" pitchFamily="34" charset="0"/>
                <a:ea typeface="Microsoft Sans Serif" panose="020B0604020202020204" pitchFamily="34" charset="0"/>
                <a:cs typeface="Microsoft Sans Serif" panose="020B0604020202020204" pitchFamily="34" charset="0"/>
              </a:rPr>
              <a:t>To implement an algorithm for automatic classification of positive , negative and neutral tweets towards the subject of interest</a:t>
            </a:r>
            <a:endParaRPr lang="en-IN"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7551" y="1787979"/>
            <a:ext cx="4343400" cy="2724150"/>
          </a:xfrm>
          <a:prstGeom prst="rect">
            <a:avLst/>
          </a:prstGeom>
        </p:spPr>
      </p:pic>
    </p:spTree>
    <p:extLst>
      <p:ext uri="{BB962C8B-B14F-4D97-AF65-F5344CB8AC3E}">
        <p14:creationId xmlns:p14="http://schemas.microsoft.com/office/powerpoint/2010/main" val="27482696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955" y="130627"/>
            <a:ext cx="5014458" cy="1027567"/>
          </a:xfrm>
        </p:spPr>
        <p:txBody>
          <a:bodyPr>
            <a:normAutofit/>
          </a:bodyPr>
          <a:lstStyle/>
          <a:p>
            <a:r>
              <a:rPr lang="en-IN" sz="5400" b="1" u="sng" dirty="0" smtClean="0">
                <a:solidFill>
                  <a:schemeClr val="bg2">
                    <a:lumMod val="50000"/>
                  </a:schemeClr>
                </a:solidFill>
                <a:latin typeface="Adobe Thai" panose="02040503050201020203" pitchFamily="18" charset="-34"/>
                <a:cs typeface="Adobe Thai" panose="02040503050201020203" pitchFamily="18" charset="-34"/>
              </a:rPr>
              <a:t>Code snippet</a:t>
            </a:r>
            <a:endParaRPr lang="en-IN" sz="5400" b="1" u="sng" dirty="0">
              <a:solidFill>
                <a:schemeClr val="bg2">
                  <a:lumMod val="50000"/>
                </a:schemeClr>
              </a:solidFill>
              <a:latin typeface="Adobe Thai" panose="02040503050201020203" pitchFamily="18" charset="-34"/>
              <a:cs typeface="Adobe Thai" panose="02040503050201020203" pitchFamily="18" charset="-34"/>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79955" y="1158193"/>
            <a:ext cx="9958159" cy="5218113"/>
          </a:xfrm>
        </p:spPr>
      </p:pic>
    </p:spTree>
    <p:extLst>
      <p:ext uri="{BB962C8B-B14F-4D97-AF65-F5344CB8AC3E}">
        <p14:creationId xmlns:p14="http://schemas.microsoft.com/office/powerpoint/2010/main" val="32894797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2427" y="104168"/>
            <a:ext cx="4344987" cy="1055161"/>
          </a:xfrm>
        </p:spPr>
        <p:txBody>
          <a:bodyPr>
            <a:normAutofit/>
          </a:bodyPr>
          <a:lstStyle/>
          <a:p>
            <a:r>
              <a:rPr lang="en-IN" sz="5400" b="1" u="sng" dirty="0" smtClean="0">
                <a:solidFill>
                  <a:schemeClr val="bg2">
                    <a:lumMod val="50000"/>
                  </a:schemeClr>
                </a:solidFill>
                <a:latin typeface="Adobe Thai" panose="02040503050201020203" pitchFamily="18" charset="-34"/>
                <a:cs typeface="Adobe Thai" panose="02040503050201020203" pitchFamily="18" charset="-34"/>
              </a:rPr>
              <a:t>Code snippet</a:t>
            </a:r>
            <a:endParaRPr lang="en-IN" sz="5400" b="1" u="sng" dirty="0">
              <a:solidFill>
                <a:schemeClr val="bg2">
                  <a:lumMod val="50000"/>
                </a:schemeClr>
              </a:solidFill>
              <a:latin typeface="Adobe Thai" panose="02040503050201020203" pitchFamily="18" charset="-34"/>
              <a:cs typeface="Adobe Thai" panose="02040503050201020203" pitchFamily="18" charset="-34"/>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27113" y="1069520"/>
            <a:ext cx="10019166" cy="5674179"/>
          </a:xfrm>
        </p:spPr>
      </p:pic>
    </p:spTree>
    <p:extLst>
      <p:ext uri="{BB962C8B-B14F-4D97-AF65-F5344CB8AC3E}">
        <p14:creationId xmlns:p14="http://schemas.microsoft.com/office/powerpoint/2010/main" val="9776305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69482"/>
            <a:ext cx="3324451" cy="1128639"/>
          </a:xfrm>
        </p:spPr>
        <p:txBody>
          <a:bodyPr>
            <a:normAutofit/>
          </a:bodyPr>
          <a:lstStyle/>
          <a:p>
            <a:r>
              <a:rPr lang="en-IN" sz="5400" b="1" u="sng" dirty="0" smtClean="0">
                <a:solidFill>
                  <a:schemeClr val="bg2">
                    <a:lumMod val="50000"/>
                  </a:schemeClr>
                </a:solidFill>
                <a:latin typeface="Adobe Thai" panose="02040503050201020203" pitchFamily="18" charset="-34"/>
                <a:cs typeface="Adobe Thai" panose="02040503050201020203" pitchFamily="18" charset="-34"/>
              </a:rPr>
              <a:t>output</a:t>
            </a:r>
            <a:endParaRPr lang="en-IN" sz="5400" b="1" u="sng" dirty="0">
              <a:solidFill>
                <a:schemeClr val="bg2">
                  <a:lumMod val="50000"/>
                </a:schemeClr>
              </a:solidFill>
              <a:latin typeface="Adobe Thai" panose="02040503050201020203" pitchFamily="18" charset="-34"/>
              <a:cs typeface="Adobe Thai" panose="02040503050201020203" pitchFamily="18" charset="-34"/>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1413" y="1479211"/>
            <a:ext cx="8729208" cy="4807289"/>
          </a:xfrm>
        </p:spPr>
      </p:pic>
    </p:spTree>
    <p:extLst>
      <p:ext uri="{BB962C8B-B14F-4D97-AF65-F5344CB8AC3E}">
        <p14:creationId xmlns:p14="http://schemas.microsoft.com/office/powerpoint/2010/main" val="42099279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046" y="472603"/>
            <a:ext cx="4051073" cy="1136803"/>
          </a:xfrm>
        </p:spPr>
        <p:txBody>
          <a:bodyPr>
            <a:normAutofit/>
          </a:bodyPr>
          <a:lstStyle/>
          <a:p>
            <a:r>
              <a:rPr lang="en-IN" sz="5400" b="1" u="sng" dirty="0" smtClean="0">
                <a:solidFill>
                  <a:schemeClr val="bg2">
                    <a:lumMod val="50000"/>
                  </a:schemeClr>
                </a:solidFill>
                <a:latin typeface="Adobe Thai" panose="02040503050201020203" pitchFamily="18" charset="-34"/>
                <a:cs typeface="Adobe Thai" panose="02040503050201020203" pitchFamily="18" charset="-34"/>
              </a:rPr>
              <a:t>Tools used</a:t>
            </a:r>
            <a:endParaRPr lang="en-IN" sz="5400" b="1" u="sng" dirty="0">
              <a:solidFill>
                <a:schemeClr val="bg2">
                  <a:lumMod val="50000"/>
                </a:schemeClr>
              </a:solidFill>
              <a:latin typeface="Adobe Thai" panose="02040503050201020203" pitchFamily="18" charset="-34"/>
              <a:cs typeface="Adobe Thai" panose="02040503050201020203" pitchFamily="18" charset="-34"/>
            </a:endParaRPr>
          </a:p>
        </p:txBody>
      </p:sp>
      <p:sp>
        <p:nvSpPr>
          <p:cNvPr id="3" name="Content Placeholder 2"/>
          <p:cNvSpPr>
            <a:spLocks noGrp="1"/>
          </p:cNvSpPr>
          <p:nvPr>
            <p:ph idx="1"/>
          </p:nvPr>
        </p:nvSpPr>
        <p:spPr>
          <a:xfrm>
            <a:off x="1177046" y="1609406"/>
            <a:ext cx="9957913" cy="4694117"/>
          </a:xfrm>
        </p:spPr>
        <p:txBody>
          <a:bodyPr>
            <a:normAutofit fontScale="85000" lnSpcReduction="20000"/>
          </a:bodyPr>
          <a:lstStyle/>
          <a:p>
            <a:pPr marL="0" indent="0">
              <a:buNone/>
            </a:pPr>
            <a:r>
              <a:rPr lang="en-IN" sz="4000" b="1" u="sng" dirty="0" smtClean="0">
                <a:solidFill>
                  <a:schemeClr val="bg2">
                    <a:lumMod val="50000"/>
                  </a:schemeClr>
                </a:solidFill>
              </a:rPr>
              <a:t>Language</a:t>
            </a:r>
            <a:r>
              <a:rPr lang="en-IN" dirty="0" smtClean="0"/>
              <a:t> </a:t>
            </a:r>
          </a:p>
          <a:p>
            <a:r>
              <a:rPr lang="en-IN" sz="2800" dirty="0" smtClean="0">
                <a:latin typeface="Microsoft Sans Serif" panose="020B0604020202020204" pitchFamily="34" charset="0"/>
                <a:ea typeface="Microsoft Sans Serif" panose="020B0604020202020204" pitchFamily="34" charset="0"/>
                <a:cs typeface="Microsoft Sans Serif" panose="020B0604020202020204" pitchFamily="34" charset="0"/>
              </a:rPr>
              <a:t>Python</a:t>
            </a:r>
          </a:p>
          <a:p>
            <a:pPr marL="0" indent="0">
              <a:buNone/>
            </a:pPr>
            <a:r>
              <a:rPr lang="en-IN" sz="4500" b="1" u="sng" dirty="0" smtClean="0">
                <a:solidFill>
                  <a:schemeClr val="bg2">
                    <a:lumMod val="50000"/>
                  </a:schemeClr>
                </a:solidFill>
              </a:rPr>
              <a:t>Python libraries </a:t>
            </a:r>
          </a:p>
          <a:p>
            <a:r>
              <a:rPr lang="en-US" sz="2800" u="sng" dirty="0">
                <a:solidFill>
                  <a:schemeClr val="bg2">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Tweepy:</a:t>
            </a:r>
            <a:r>
              <a:rPr lang="en-US" b="1" dirty="0"/>
              <a:t> </a:t>
            </a:r>
            <a:r>
              <a:rPr lang="en-US" sz="2800" dirty="0">
                <a:latin typeface="Microsoft Sans Serif" panose="020B0604020202020204" pitchFamily="34" charset="0"/>
                <a:ea typeface="Microsoft Sans Serif" panose="020B0604020202020204" pitchFamily="34" charset="0"/>
                <a:cs typeface="Microsoft Sans Serif" panose="020B0604020202020204" pitchFamily="34" charset="0"/>
                <a:hlinkClick r:id="rId2"/>
              </a:rPr>
              <a:t>tweepy </a:t>
            </a:r>
            <a:r>
              <a:rPr lang="en-US" sz="2800" dirty="0">
                <a:latin typeface="Microsoft Sans Serif" panose="020B0604020202020204" pitchFamily="34" charset="0"/>
                <a:ea typeface="Microsoft Sans Serif" panose="020B0604020202020204" pitchFamily="34" charset="0"/>
                <a:cs typeface="Microsoft Sans Serif" panose="020B0604020202020204" pitchFamily="34" charset="0"/>
              </a:rPr>
              <a:t>is the python client for the official </a:t>
            </a:r>
            <a:r>
              <a:rPr lang="en-US" sz="2800" dirty="0">
                <a:latin typeface="Microsoft Sans Serif" panose="020B0604020202020204" pitchFamily="34" charset="0"/>
                <a:ea typeface="Microsoft Sans Serif" panose="020B0604020202020204" pitchFamily="34" charset="0"/>
                <a:cs typeface="Microsoft Sans Serif" panose="020B0604020202020204" pitchFamily="34" charset="0"/>
                <a:hlinkClick r:id="rId3"/>
              </a:rPr>
              <a:t>Twitter API</a:t>
            </a:r>
            <a:r>
              <a:rPr lang="en-US" sz="2800" dirty="0" smtClean="0">
                <a:latin typeface="Microsoft Sans Serif" panose="020B0604020202020204" pitchFamily="34" charset="0"/>
                <a:ea typeface="Microsoft Sans Serif" panose="020B0604020202020204" pitchFamily="34" charset="0"/>
                <a:cs typeface="Microsoft Sans Serif" panose="020B0604020202020204" pitchFamily="34" charset="0"/>
              </a:rPr>
              <a:t>.</a:t>
            </a:r>
          </a:p>
          <a:p>
            <a:r>
              <a:rPr lang="en-US" sz="2800" u="sng" dirty="0">
                <a:solidFill>
                  <a:schemeClr val="bg2">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TextBlob:</a:t>
            </a:r>
            <a:r>
              <a:rPr lang="en-US" b="1" dirty="0"/>
              <a:t> </a:t>
            </a:r>
            <a:r>
              <a:rPr lang="en-US" sz="2800" dirty="0">
                <a:latin typeface="Microsoft Sans Serif" panose="020B0604020202020204" pitchFamily="34" charset="0"/>
                <a:ea typeface="Microsoft Sans Serif" panose="020B0604020202020204" pitchFamily="34" charset="0"/>
                <a:cs typeface="Microsoft Sans Serif" panose="020B0604020202020204" pitchFamily="34" charset="0"/>
                <a:hlinkClick r:id="rId4"/>
              </a:rPr>
              <a:t>textblob</a:t>
            </a:r>
            <a:r>
              <a:rPr lang="en-US" sz="2800" dirty="0">
                <a:latin typeface="Microsoft Sans Serif" panose="020B0604020202020204" pitchFamily="34" charset="0"/>
                <a:ea typeface="Microsoft Sans Serif" panose="020B0604020202020204" pitchFamily="34" charset="0"/>
                <a:cs typeface="Microsoft Sans Serif" panose="020B0604020202020204" pitchFamily="34" charset="0"/>
              </a:rPr>
              <a:t> is the python library for processing textual </a:t>
            </a:r>
            <a:r>
              <a:rPr lang="en-US" sz="2800" dirty="0" smtClean="0">
                <a:latin typeface="Microsoft Sans Serif" panose="020B0604020202020204" pitchFamily="34" charset="0"/>
                <a:ea typeface="Microsoft Sans Serif" panose="020B0604020202020204" pitchFamily="34" charset="0"/>
                <a:cs typeface="Microsoft Sans Serif" panose="020B0604020202020204" pitchFamily="34" charset="0"/>
              </a:rPr>
              <a:t>data.</a:t>
            </a:r>
          </a:p>
          <a:p>
            <a:r>
              <a:rPr lang="en-US" sz="2800" u="sng" dirty="0" smtClean="0">
                <a:solidFill>
                  <a:schemeClr val="bg2">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Matplotlib:</a:t>
            </a:r>
            <a:r>
              <a:rPr lang="en-US" dirty="0"/>
              <a:t> </a:t>
            </a:r>
            <a:r>
              <a:rPr lang="en-US" sz="2800" dirty="0" smtClean="0">
                <a:latin typeface="Microsoft Sans Serif" panose="020B0604020202020204" pitchFamily="34" charset="0"/>
                <a:ea typeface="Microsoft Sans Serif" panose="020B0604020202020204" pitchFamily="34" charset="0"/>
                <a:cs typeface="Microsoft Sans Serif" panose="020B0604020202020204" pitchFamily="34" charset="0"/>
              </a:rPr>
              <a:t>is a </a:t>
            </a:r>
            <a:r>
              <a:rPr lang="en-US" sz="2800" dirty="0">
                <a:latin typeface="Microsoft Sans Serif" panose="020B0604020202020204" pitchFamily="34" charset="0"/>
                <a:ea typeface="Microsoft Sans Serif" panose="020B0604020202020204" pitchFamily="34" charset="0"/>
                <a:cs typeface="Microsoft Sans Serif" panose="020B0604020202020204" pitchFamily="34" charset="0"/>
              </a:rPr>
              <a:t>multi-platform data visualization library </a:t>
            </a:r>
            <a:r>
              <a:rPr lang="en-US" sz="2800" dirty="0" smtClean="0">
                <a:latin typeface="Microsoft Sans Serif" panose="020B0604020202020204" pitchFamily="34" charset="0"/>
                <a:ea typeface="Microsoft Sans Serif" panose="020B0604020202020204" pitchFamily="34" charset="0"/>
                <a:cs typeface="Microsoft Sans Serif" panose="020B0604020202020204" pitchFamily="34" charset="0"/>
              </a:rPr>
              <a:t>built on </a:t>
            </a:r>
            <a:r>
              <a:rPr lang="en-US" sz="28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800" dirty="0" smtClean="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8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800" dirty="0" smtClean="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800" b="1" dirty="0" smtClean="0">
                <a:latin typeface="Microsoft Sans Serif" panose="020B0604020202020204" pitchFamily="34" charset="0"/>
                <a:ea typeface="Microsoft Sans Serif" panose="020B0604020202020204" pitchFamily="34" charset="0"/>
                <a:cs typeface="Microsoft Sans Serif" panose="020B0604020202020204" pitchFamily="34" charset="0"/>
              </a:rPr>
              <a:t>NumPy</a:t>
            </a:r>
            <a:r>
              <a:rPr lang="en-US" sz="28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800" dirty="0" smtClean="0">
                <a:latin typeface="Microsoft Sans Serif" panose="020B0604020202020204" pitchFamily="34" charset="0"/>
                <a:ea typeface="Microsoft Sans Serif" panose="020B0604020202020204" pitchFamily="34" charset="0"/>
                <a:cs typeface="Microsoft Sans Serif" panose="020B0604020202020204" pitchFamily="34" charset="0"/>
              </a:rPr>
              <a:t>arrays.</a:t>
            </a:r>
            <a:endParaRPr lang="en-IN" sz="2800" dirty="0" smtClean="0">
              <a:latin typeface="Microsoft Sans Serif" panose="020B0604020202020204" pitchFamily="34" charset="0"/>
              <a:ea typeface="Microsoft Sans Serif" panose="020B0604020202020204" pitchFamily="34" charset="0"/>
              <a:cs typeface="Microsoft Sans Serif" panose="020B0604020202020204" pitchFamily="34" charset="0"/>
            </a:endParaRPr>
          </a:p>
          <a:p>
            <a:r>
              <a:rPr lang="en-US" sz="2800" u="sng" dirty="0" smtClean="0">
                <a:solidFill>
                  <a:schemeClr val="bg2">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Sys:</a:t>
            </a:r>
            <a:r>
              <a:rPr lang="en-US" dirty="0"/>
              <a:t> </a:t>
            </a:r>
            <a:r>
              <a:rPr lang="en-US" sz="2800" dirty="0">
                <a:latin typeface="Microsoft Sans Serif" panose="020B0604020202020204" pitchFamily="34" charset="0"/>
                <a:ea typeface="Microsoft Sans Serif" panose="020B0604020202020204" pitchFamily="34" charset="0"/>
                <a:cs typeface="Microsoft Sans Serif" panose="020B0604020202020204" pitchFamily="34" charset="0"/>
              </a:rPr>
              <a:t>M</a:t>
            </a:r>
            <a:r>
              <a:rPr lang="en-US" sz="2800" dirty="0" smtClean="0">
                <a:latin typeface="Microsoft Sans Serif" panose="020B0604020202020204" pitchFamily="34" charset="0"/>
                <a:ea typeface="Microsoft Sans Serif" panose="020B0604020202020204" pitchFamily="34" charset="0"/>
                <a:cs typeface="Microsoft Sans Serif" panose="020B0604020202020204" pitchFamily="34" charset="0"/>
              </a:rPr>
              <a:t>odule </a:t>
            </a:r>
            <a:r>
              <a:rPr lang="en-US" sz="2800" dirty="0">
                <a:latin typeface="Microsoft Sans Serif" panose="020B0604020202020204" pitchFamily="34" charset="0"/>
                <a:ea typeface="Microsoft Sans Serif" panose="020B0604020202020204" pitchFamily="34" charset="0"/>
                <a:cs typeface="Microsoft Sans Serif" panose="020B0604020202020204" pitchFamily="34" charset="0"/>
              </a:rPr>
              <a:t>provides information about constants, functions and </a:t>
            </a:r>
            <a:r>
              <a:rPr lang="en-US" sz="2800" dirty="0" smtClean="0">
                <a:latin typeface="Microsoft Sans Serif" panose="020B0604020202020204" pitchFamily="34" charset="0"/>
                <a:ea typeface="Microsoft Sans Serif" panose="020B0604020202020204" pitchFamily="34" charset="0"/>
                <a:cs typeface="Microsoft Sans Serif" panose="020B0604020202020204" pitchFamily="34" charset="0"/>
              </a:rPr>
              <a:t>		methods of the Python interpreter.</a:t>
            </a:r>
            <a:endParaRPr lang="en-IN" sz="28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29781552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330</TotalTime>
  <Words>153</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Adobe Heiti Std R</vt:lpstr>
      <vt:lpstr>Adobe Myungjo Std M</vt:lpstr>
      <vt:lpstr>Adobe Thai</vt:lpstr>
      <vt:lpstr>Arial</vt:lpstr>
      <vt:lpstr>Microsoft Sans Serif</vt:lpstr>
      <vt:lpstr>Trebuchet MS</vt:lpstr>
      <vt:lpstr>Tw Cen MT</vt:lpstr>
      <vt:lpstr>Circuit</vt:lpstr>
      <vt:lpstr>Sentimental analysis of twitter</vt:lpstr>
      <vt:lpstr>Sentimental analysis</vt:lpstr>
      <vt:lpstr> Why sentiment analysis ? </vt:lpstr>
      <vt:lpstr>PowerPoint Presentation</vt:lpstr>
      <vt:lpstr>objective</vt:lpstr>
      <vt:lpstr>Code snippet</vt:lpstr>
      <vt:lpstr>Code snippet</vt:lpstr>
      <vt:lpstr>output</vt:lpstr>
      <vt:lpstr>Tools used</vt:lpstr>
      <vt:lpstr>Methodology followed</vt:lpstr>
      <vt:lpstr>What new things learned</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NEGI</dc:creator>
  <cp:lastModifiedBy>MANISH NEGI</cp:lastModifiedBy>
  <cp:revision>21</cp:revision>
  <dcterms:created xsi:type="dcterms:W3CDTF">2020-12-09T10:11:25Z</dcterms:created>
  <dcterms:modified xsi:type="dcterms:W3CDTF">2020-12-10T05:27:56Z</dcterms:modified>
</cp:coreProperties>
</file>