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68" r:id="rId2"/>
    <p:sldId id="276" r:id="rId3"/>
    <p:sldId id="277" r:id="rId4"/>
    <p:sldId id="353" r:id="rId5"/>
    <p:sldId id="354" r:id="rId6"/>
    <p:sldId id="352" r:id="rId7"/>
    <p:sldId id="351" r:id="rId8"/>
    <p:sldId id="347" r:id="rId9"/>
    <p:sldId id="348" r:id="rId10"/>
    <p:sldId id="355" r:id="rId11"/>
    <p:sldId id="358" r:id="rId12"/>
    <p:sldId id="356" r:id="rId13"/>
    <p:sldId id="357" r:id="rId14"/>
    <p:sldId id="359" r:id="rId15"/>
    <p:sldId id="360" r:id="rId16"/>
    <p:sldId id="361" r:id="rId17"/>
    <p:sldId id="362" r:id="rId18"/>
    <p:sldId id="364" r:id="rId19"/>
    <p:sldId id="367" r:id="rId20"/>
    <p:sldId id="365" r:id="rId21"/>
    <p:sldId id="366" r:id="rId22"/>
    <p:sldId id="363" r:id="rId23"/>
    <p:sldId id="349"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0C89C-4BB3-4558-9662-6172C45161AB}"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DC6D1-73AD-42D5-80C6-166FED7E5D04}" type="slidenum">
              <a:rPr lang="en-US" smtClean="0"/>
              <a:t>‹#›</a:t>
            </a:fld>
            <a:endParaRPr lang="en-US"/>
          </a:p>
        </p:txBody>
      </p:sp>
    </p:spTree>
    <p:extLst>
      <p:ext uri="{BB962C8B-B14F-4D97-AF65-F5344CB8AC3E}">
        <p14:creationId xmlns:p14="http://schemas.microsoft.com/office/powerpoint/2010/main" val="361384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E6BF3-FBFE-415D-B786-DAE4F9A7265B}" type="slidenum">
              <a:rPr lang="en-US" smtClean="0"/>
              <a:t>8</a:t>
            </a:fld>
            <a:endParaRPr lang="en-US"/>
          </a:p>
        </p:txBody>
      </p:sp>
    </p:spTree>
    <p:extLst>
      <p:ext uri="{BB962C8B-B14F-4D97-AF65-F5344CB8AC3E}">
        <p14:creationId xmlns:p14="http://schemas.microsoft.com/office/powerpoint/2010/main" val="392963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E6BF3-FBFE-415D-B786-DAE4F9A7265B}" type="slidenum">
              <a:rPr lang="en-US" smtClean="0"/>
              <a:t>9</a:t>
            </a:fld>
            <a:endParaRPr lang="en-US"/>
          </a:p>
        </p:txBody>
      </p:sp>
    </p:spTree>
    <p:extLst>
      <p:ext uri="{BB962C8B-B14F-4D97-AF65-F5344CB8AC3E}">
        <p14:creationId xmlns:p14="http://schemas.microsoft.com/office/powerpoint/2010/main" val="322302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D9110-E5BF-4CE3-88F8-D954FA9CAC40}" type="datetimeFigureOut">
              <a:rPr lang="en-US" smtClean="0"/>
              <a:t>1/22/2023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174317-6243-40D0-ACE0-5C1D939A877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50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D9110-E5BF-4CE3-88F8-D954FA9CAC4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74317-6243-40D0-ACE0-5C1D939A877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60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D9110-E5BF-4CE3-88F8-D954FA9CAC4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74317-6243-40D0-ACE0-5C1D939A877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93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D9110-E5BF-4CE3-88F8-D954FA9CAC4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74317-6243-40D0-ACE0-5C1D939A877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70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D9110-E5BF-4CE3-88F8-D954FA9CAC4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74317-6243-40D0-ACE0-5C1D939A877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429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D9110-E5BF-4CE3-88F8-D954FA9CAC40}"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74317-6243-40D0-ACE0-5C1D939A877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742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D9110-E5BF-4CE3-88F8-D954FA9CAC40}"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74317-6243-40D0-ACE0-5C1D939A877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7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D9110-E5BF-4CE3-88F8-D954FA9CAC40}"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74317-6243-40D0-ACE0-5C1D939A877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75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D9110-E5BF-4CE3-88F8-D954FA9CAC40}"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74317-6243-40D0-ACE0-5C1D939A8778}" type="slidenum">
              <a:rPr lang="en-US" smtClean="0"/>
              <a:t>‹#›</a:t>
            </a:fld>
            <a:endParaRPr lang="en-US"/>
          </a:p>
        </p:txBody>
      </p:sp>
    </p:spTree>
    <p:extLst>
      <p:ext uri="{BB962C8B-B14F-4D97-AF65-F5344CB8AC3E}">
        <p14:creationId xmlns:p14="http://schemas.microsoft.com/office/powerpoint/2010/main" val="159937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D9110-E5BF-4CE3-88F8-D954FA9CAC40}"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74317-6243-40D0-ACE0-5C1D939A877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49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BD9110-E5BF-4CE3-88F8-D954FA9CAC40}" type="datetimeFigureOut">
              <a:rPr lang="en-US" smtClean="0"/>
              <a:t>1/22/2023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174317-6243-40D0-ACE0-5C1D939A877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332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BD9110-E5BF-4CE3-88F8-D954FA9CAC40}" type="datetimeFigureOut">
              <a:rPr lang="en-US" smtClean="0"/>
              <a:t>1/22/2023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174317-6243-40D0-ACE0-5C1D939A877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692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park.apache.org/docs/latest/sql-ref.html" TargetMode="External"/><Relationship Id="rId2" Type="http://schemas.openxmlformats.org/officeDocument/2006/relationships/hyperlink" Target="https://learn.microsoft.com/en-us/azure/databricks/sq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2571564" y="1970842"/>
            <a:ext cx="8143783" cy="954107"/>
          </a:xfrm>
          <a:prstGeom prst="rect">
            <a:avLst/>
          </a:prstGeom>
          <a:noFill/>
        </p:spPr>
        <p:txBody>
          <a:bodyPr wrap="square" rtlCol="0">
            <a:spAutoFit/>
          </a:bodyPr>
          <a:lstStyle/>
          <a:p>
            <a:r>
              <a:rPr lang="en-US" sz="2800" b="0" i="0" dirty="0">
                <a:solidFill>
                  <a:srgbClr val="1F1F1F"/>
                </a:solidFill>
                <a:effectLst/>
                <a:latin typeface="Google Sans"/>
              </a:rPr>
              <a:t>How to perform data transformations in finance domain project ?</a:t>
            </a:r>
            <a:endParaRPr lang="en-US" dirty="0">
              <a:solidFill>
                <a:srgbClr val="1F1F1F"/>
              </a:solidFill>
              <a:latin typeface="Google Sans"/>
            </a:endParaRPr>
          </a:p>
        </p:txBody>
      </p:sp>
    </p:spTree>
    <p:extLst>
      <p:ext uri="{BB962C8B-B14F-4D97-AF65-F5344CB8AC3E}">
        <p14:creationId xmlns:p14="http://schemas.microsoft.com/office/powerpoint/2010/main" val="82045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805560" y="2467992"/>
            <a:ext cx="8143783" cy="523220"/>
          </a:xfrm>
          <a:prstGeom prst="rect">
            <a:avLst/>
          </a:prstGeom>
          <a:noFill/>
        </p:spPr>
        <p:txBody>
          <a:bodyPr wrap="square" rtlCol="0">
            <a:spAutoFit/>
          </a:bodyPr>
          <a:lstStyle/>
          <a:p>
            <a:r>
              <a:rPr lang="en-US" sz="2800" b="0" i="0" dirty="0">
                <a:solidFill>
                  <a:srgbClr val="1F1F1F"/>
                </a:solidFill>
                <a:effectLst/>
                <a:latin typeface="Google Sans"/>
              </a:rPr>
              <a:t>Data Transformations</a:t>
            </a:r>
            <a:endParaRPr lang="en-US" dirty="0">
              <a:solidFill>
                <a:srgbClr val="1F1F1F"/>
              </a:solidFill>
              <a:latin typeface="Google Sans"/>
            </a:endParaRPr>
          </a:p>
        </p:txBody>
      </p:sp>
    </p:spTree>
    <p:extLst>
      <p:ext uri="{BB962C8B-B14F-4D97-AF65-F5344CB8AC3E}">
        <p14:creationId xmlns:p14="http://schemas.microsoft.com/office/powerpoint/2010/main" val="75014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2704729" y="2610034"/>
            <a:ext cx="8143783" cy="369332"/>
          </a:xfrm>
          <a:prstGeom prst="rect">
            <a:avLst/>
          </a:prstGeom>
          <a:noFill/>
        </p:spPr>
        <p:txBody>
          <a:bodyPr wrap="square" rtlCol="0">
            <a:spAutoFit/>
          </a:bodyPr>
          <a:lstStyle/>
          <a:p>
            <a:r>
              <a:rPr lang="en-US" b="0" i="0" dirty="0">
                <a:solidFill>
                  <a:srgbClr val="1F1F1F"/>
                </a:solidFill>
                <a:effectLst/>
                <a:latin typeface="Google Sans"/>
              </a:rPr>
              <a:t>What are the factors considered in calculating loan score ?</a:t>
            </a:r>
            <a:endParaRPr lang="en-US" dirty="0">
              <a:solidFill>
                <a:srgbClr val="1F1F1F"/>
              </a:solidFill>
              <a:latin typeface="Google Sans"/>
            </a:endParaRPr>
          </a:p>
        </p:txBody>
      </p:sp>
    </p:spTree>
    <p:extLst>
      <p:ext uri="{BB962C8B-B14F-4D97-AF65-F5344CB8AC3E}">
        <p14:creationId xmlns:p14="http://schemas.microsoft.com/office/powerpoint/2010/main" val="378633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34391" y="248574"/>
            <a:ext cx="11171069" cy="4955203"/>
          </a:xfrm>
          <a:prstGeom prst="rect">
            <a:avLst/>
          </a:prstGeom>
          <a:noFill/>
        </p:spPr>
        <p:txBody>
          <a:bodyPr wrap="square" rtlCol="0">
            <a:spAutoFit/>
          </a:bodyPr>
          <a:lstStyle/>
          <a:p>
            <a:r>
              <a:rPr lang="en-US" sz="2800" dirty="0">
                <a:solidFill>
                  <a:srgbClr val="1F1F1F"/>
                </a:solidFill>
                <a:latin typeface="Google Sans"/>
              </a:rPr>
              <a:t>Lending Score Calculation</a:t>
            </a:r>
            <a:r>
              <a:rPr lang="en-US" sz="2800" b="0" i="0" dirty="0">
                <a:solidFill>
                  <a:srgbClr val="1F1F1F"/>
                </a:solidFill>
                <a:effectLst/>
                <a:latin typeface="Google Sans"/>
              </a:rPr>
              <a:t>:</a:t>
            </a:r>
          </a:p>
          <a:p>
            <a:endParaRPr lang="en-US" dirty="0">
              <a:solidFill>
                <a:srgbClr val="1F1F1F"/>
              </a:solidFill>
              <a:latin typeface="Google Sans"/>
            </a:endParaRPr>
          </a:p>
          <a:p>
            <a:endParaRPr lang="en-US" dirty="0">
              <a:latin typeface="Google Sans"/>
            </a:endParaRPr>
          </a:p>
          <a:p>
            <a:r>
              <a:rPr lang="en-US" dirty="0">
                <a:latin typeface="Google Sans"/>
                <a:sym typeface="Wingdings" panose="05000000000000000000" pitchFamily="2" charset="2"/>
              </a:rPr>
              <a:t>The </a:t>
            </a:r>
            <a:r>
              <a:rPr lang="en-US" b="1" dirty="0">
                <a:latin typeface="Google Sans"/>
                <a:sym typeface="Wingdings" panose="05000000000000000000" pitchFamily="2" charset="2"/>
              </a:rPr>
              <a:t>“loan score”</a:t>
            </a:r>
            <a:r>
              <a:rPr lang="en-US" dirty="0">
                <a:latin typeface="Google Sans"/>
                <a:sym typeface="Wingdings" panose="05000000000000000000" pitchFamily="2" charset="2"/>
              </a:rPr>
              <a:t> is calculated by the lending loan firm against each borrower who avails for a personal credit which is funded by fellow lenders.</a:t>
            </a:r>
          </a:p>
          <a:p>
            <a:endParaRPr lang="en-US" dirty="0">
              <a:latin typeface="Google Sans"/>
              <a:sym typeface="Wingdings" panose="05000000000000000000" pitchFamily="2" charset="2"/>
            </a:endParaRPr>
          </a:p>
          <a:p>
            <a:r>
              <a:rPr lang="en-US" dirty="0">
                <a:latin typeface="Google Sans"/>
                <a:sym typeface="Wingdings" panose="05000000000000000000" pitchFamily="2" charset="2"/>
              </a:rPr>
              <a:t>The lending score acts as a first hand proof to know the borrower’s </a:t>
            </a:r>
            <a:r>
              <a:rPr lang="en-US" b="1" dirty="0">
                <a:latin typeface="Google Sans"/>
                <a:sym typeface="Wingdings" panose="05000000000000000000" pitchFamily="2" charset="2"/>
              </a:rPr>
              <a:t>payment history, defaulters history, financial health</a:t>
            </a:r>
            <a:r>
              <a:rPr lang="en-US" dirty="0">
                <a:latin typeface="Google Sans"/>
                <a:sym typeface="Wingdings" panose="05000000000000000000" pitchFamily="2" charset="2"/>
              </a:rPr>
              <a:t> which helps the lenders to mitigate the risk involved in lending the money to borrowers.</a:t>
            </a:r>
          </a:p>
          <a:p>
            <a:endParaRPr lang="en-US" dirty="0">
              <a:latin typeface="Google Sans"/>
              <a:sym typeface="Wingdings" panose="05000000000000000000" pitchFamily="2" charset="2"/>
            </a:endParaRPr>
          </a:p>
          <a:p>
            <a:r>
              <a:rPr lang="en-US" dirty="0">
                <a:latin typeface="Google Sans"/>
                <a:sym typeface="Wingdings" panose="05000000000000000000" pitchFamily="2" charset="2"/>
              </a:rPr>
              <a:t>This is the reason it is critical to calculate the lending score frequently to have the up-to-date status on the borrower’s financial history.</a:t>
            </a:r>
          </a:p>
          <a:p>
            <a:endParaRPr lang="en-US" dirty="0">
              <a:latin typeface="Google Sans"/>
              <a:sym typeface="Wingdings" panose="05000000000000000000" pitchFamily="2" charset="2"/>
            </a:endParaRPr>
          </a:p>
          <a:p>
            <a:r>
              <a:rPr lang="en-US" dirty="0">
                <a:latin typeface="Google Sans"/>
                <a:sym typeface="Wingdings" panose="05000000000000000000" pitchFamily="2" charset="2"/>
              </a:rPr>
              <a:t>It becomes a very important use case in the lending loan project which needs to be handled by the data engineering by performing data transformations on top of the cleaned data. </a:t>
            </a:r>
          </a:p>
          <a:p>
            <a:endParaRPr lang="en-US" dirty="0">
              <a:latin typeface="SourceSansPro"/>
            </a:endParaRPr>
          </a:p>
          <a:p>
            <a:r>
              <a:rPr lang="en-US" dirty="0">
                <a:latin typeface="SourceSansPro"/>
                <a:sym typeface="Wingdings" panose="05000000000000000000" pitchFamily="2" charset="2"/>
              </a:rPr>
              <a:t>We will consider various scenarios and use cases based on the lending loan data available to us and calculate the lending score and lending grade against each borrower.</a:t>
            </a:r>
            <a:endParaRPr lang="en-US" dirty="0">
              <a:latin typeface="SourceSansPro"/>
            </a:endParaRPr>
          </a:p>
        </p:txBody>
      </p:sp>
    </p:spTree>
    <p:extLst>
      <p:ext uri="{BB962C8B-B14F-4D97-AF65-F5344CB8AC3E}">
        <p14:creationId xmlns:p14="http://schemas.microsoft.com/office/powerpoint/2010/main" val="229865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34391" y="248574"/>
            <a:ext cx="11171069" cy="3416320"/>
          </a:xfrm>
          <a:prstGeom prst="rect">
            <a:avLst/>
          </a:prstGeom>
          <a:noFill/>
        </p:spPr>
        <p:txBody>
          <a:bodyPr wrap="square" rtlCol="0">
            <a:spAutoFit/>
          </a:bodyPr>
          <a:lstStyle/>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                                                                                Payment History</a:t>
            </a:r>
          </a:p>
          <a:p>
            <a:endParaRPr lang="en-US" dirty="0">
              <a:latin typeface="SourceSansPro"/>
              <a:sym typeface="Wingdings" panose="05000000000000000000" pitchFamily="2" charset="2"/>
            </a:endParaRPr>
          </a:p>
          <a:p>
            <a:endParaRPr lang="en-US" dirty="0">
              <a:latin typeface="Google Sans"/>
            </a:endParaRPr>
          </a:p>
        </p:txBody>
      </p:sp>
    </p:spTree>
    <p:extLst>
      <p:ext uri="{BB962C8B-B14F-4D97-AF65-F5344CB8AC3E}">
        <p14:creationId xmlns:p14="http://schemas.microsoft.com/office/powerpoint/2010/main" val="250249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34391" y="248574"/>
            <a:ext cx="11171069" cy="2308324"/>
          </a:xfrm>
          <a:prstGeom prst="rect">
            <a:avLst/>
          </a:prstGeom>
          <a:noFill/>
        </p:spPr>
        <p:txBody>
          <a:bodyPr wrap="square" rtlCol="0">
            <a:spAutoFit/>
          </a:bodyPr>
          <a:lstStyle/>
          <a:p>
            <a:r>
              <a:rPr lang="en-US" dirty="0">
                <a:latin typeface="SourceSansPro"/>
                <a:sym typeface="Wingdings" panose="05000000000000000000" pitchFamily="2" charset="2"/>
              </a:rPr>
              <a:t>Factors considered for loan score calculation :</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1.1  </a:t>
            </a:r>
            <a:r>
              <a:rPr lang="en-US" b="1" dirty="0">
                <a:latin typeface="SourceSansPro"/>
                <a:sym typeface="Wingdings" panose="05000000000000000000" pitchFamily="2" charset="2"/>
              </a:rPr>
              <a:t>Payment History:</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1.1.1  installment amount and </a:t>
            </a:r>
            <a:r>
              <a:rPr lang="en-US" dirty="0" err="1">
                <a:latin typeface="SourceSansPro"/>
                <a:sym typeface="Wingdings" panose="05000000000000000000" pitchFamily="2" charset="2"/>
              </a:rPr>
              <a:t>last_payment_amount</a:t>
            </a:r>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1.1.2 </a:t>
            </a:r>
            <a:r>
              <a:rPr lang="en-US" dirty="0" err="1">
                <a:latin typeface="SourceSansPro"/>
                <a:sym typeface="Wingdings" panose="05000000000000000000" pitchFamily="2" charset="2"/>
              </a:rPr>
              <a:t>total_payment_recorded</a:t>
            </a:r>
            <a:r>
              <a:rPr lang="en-US" dirty="0">
                <a:latin typeface="SourceSansPro"/>
                <a:sym typeface="Wingdings" panose="05000000000000000000" pitchFamily="2" charset="2"/>
              </a:rPr>
              <a:t> and </a:t>
            </a:r>
            <a:r>
              <a:rPr lang="en-US" dirty="0" err="1">
                <a:latin typeface="SourceSansPro"/>
                <a:sym typeface="Wingdings" panose="05000000000000000000" pitchFamily="2" charset="2"/>
              </a:rPr>
              <a:t>funded_amount_investor</a:t>
            </a:r>
            <a:endParaRPr lang="en-US" dirty="0">
              <a:latin typeface="Google Sans"/>
            </a:endParaRPr>
          </a:p>
        </p:txBody>
      </p:sp>
    </p:spTree>
    <p:extLst>
      <p:ext uri="{BB962C8B-B14F-4D97-AF65-F5344CB8AC3E}">
        <p14:creationId xmlns:p14="http://schemas.microsoft.com/office/powerpoint/2010/main" val="104845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4542407" y="2352582"/>
            <a:ext cx="11171069" cy="369332"/>
          </a:xfrm>
          <a:prstGeom prst="rect">
            <a:avLst/>
          </a:prstGeom>
          <a:noFill/>
        </p:spPr>
        <p:txBody>
          <a:bodyPr wrap="square" rtlCol="0">
            <a:spAutoFit/>
          </a:bodyPr>
          <a:lstStyle/>
          <a:p>
            <a:r>
              <a:rPr lang="en-US" dirty="0">
                <a:latin typeface="SourceSansPro"/>
                <a:sym typeface="Wingdings" panose="05000000000000000000" pitchFamily="2" charset="2"/>
              </a:rPr>
              <a:t>Loan Defaulters</a:t>
            </a:r>
            <a:endParaRPr lang="en-US" dirty="0">
              <a:latin typeface="Google Sans"/>
            </a:endParaRPr>
          </a:p>
        </p:txBody>
      </p:sp>
    </p:spTree>
    <p:extLst>
      <p:ext uri="{BB962C8B-B14F-4D97-AF65-F5344CB8AC3E}">
        <p14:creationId xmlns:p14="http://schemas.microsoft.com/office/powerpoint/2010/main" val="235091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34391" y="248574"/>
            <a:ext cx="11171069" cy="3693319"/>
          </a:xfrm>
          <a:prstGeom prst="rect">
            <a:avLst/>
          </a:prstGeom>
          <a:noFill/>
        </p:spPr>
        <p:txBody>
          <a:bodyPr wrap="square" rtlCol="0">
            <a:spAutoFit/>
          </a:bodyPr>
          <a:lstStyle/>
          <a:p>
            <a:r>
              <a:rPr lang="en-US" dirty="0">
                <a:latin typeface="SourceSansPro"/>
                <a:sym typeface="Wingdings" panose="05000000000000000000" pitchFamily="2" charset="2"/>
              </a:rPr>
              <a:t>Factors considered for loan score calculation :</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1.2  </a:t>
            </a:r>
            <a:r>
              <a:rPr lang="en-US" b="1" dirty="0">
                <a:latin typeface="SourceSansPro"/>
                <a:sym typeface="Wingdings" panose="05000000000000000000" pitchFamily="2" charset="2"/>
              </a:rPr>
              <a:t>Loan Defaulters:</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1.2.1 defaulters_2yrs</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1.2.2 </a:t>
            </a:r>
            <a:r>
              <a:rPr lang="en-US" dirty="0" err="1">
                <a:latin typeface="SourceSansPro"/>
                <a:sym typeface="Wingdings" panose="05000000000000000000" pitchFamily="2" charset="2"/>
              </a:rPr>
              <a:t>public_records</a:t>
            </a:r>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1.2.3 </a:t>
            </a:r>
            <a:r>
              <a:rPr lang="en-US" dirty="0" err="1">
                <a:latin typeface="SourceSansPro"/>
                <a:sym typeface="Wingdings" panose="05000000000000000000" pitchFamily="2" charset="2"/>
              </a:rPr>
              <a:t>public_records_bankruptcies</a:t>
            </a:r>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1.2.4 enquiries_6mnths</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1.2.5 </a:t>
            </a:r>
            <a:r>
              <a:rPr lang="en-US" dirty="0" err="1">
                <a:latin typeface="SourceSansPro"/>
                <a:sym typeface="Wingdings" panose="05000000000000000000" pitchFamily="2" charset="2"/>
              </a:rPr>
              <a:t>hardship_flag</a:t>
            </a:r>
            <a:endParaRPr lang="en-US" dirty="0">
              <a:latin typeface="Google Sans"/>
            </a:endParaRPr>
          </a:p>
        </p:txBody>
      </p:sp>
    </p:spTree>
    <p:extLst>
      <p:ext uri="{BB962C8B-B14F-4D97-AF65-F5344CB8AC3E}">
        <p14:creationId xmlns:p14="http://schemas.microsoft.com/office/powerpoint/2010/main" val="51052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4542407" y="2352582"/>
            <a:ext cx="11171069" cy="369332"/>
          </a:xfrm>
          <a:prstGeom prst="rect">
            <a:avLst/>
          </a:prstGeom>
          <a:noFill/>
        </p:spPr>
        <p:txBody>
          <a:bodyPr wrap="square" rtlCol="0">
            <a:spAutoFit/>
          </a:bodyPr>
          <a:lstStyle/>
          <a:p>
            <a:r>
              <a:rPr lang="en-US" dirty="0">
                <a:latin typeface="SourceSansPro"/>
                <a:sym typeface="Wingdings" panose="05000000000000000000" pitchFamily="2" charset="2"/>
              </a:rPr>
              <a:t>Financial Health</a:t>
            </a:r>
            <a:endParaRPr lang="en-US" dirty="0">
              <a:latin typeface="Google Sans"/>
            </a:endParaRPr>
          </a:p>
        </p:txBody>
      </p:sp>
    </p:spTree>
    <p:extLst>
      <p:ext uri="{BB962C8B-B14F-4D97-AF65-F5344CB8AC3E}">
        <p14:creationId xmlns:p14="http://schemas.microsoft.com/office/powerpoint/2010/main" val="137156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4542407" y="2352582"/>
            <a:ext cx="11171069" cy="369332"/>
          </a:xfrm>
          <a:prstGeom prst="rect">
            <a:avLst/>
          </a:prstGeom>
          <a:noFill/>
        </p:spPr>
        <p:txBody>
          <a:bodyPr wrap="square" rtlCol="0">
            <a:spAutoFit/>
          </a:bodyPr>
          <a:lstStyle/>
          <a:p>
            <a:r>
              <a:rPr lang="en-US" dirty="0">
                <a:latin typeface="Google Sans"/>
              </a:rPr>
              <a:t>Lending Loan Architecture Flow</a:t>
            </a:r>
          </a:p>
        </p:txBody>
      </p:sp>
    </p:spTree>
    <p:extLst>
      <p:ext uri="{BB962C8B-B14F-4D97-AF65-F5344CB8AC3E}">
        <p14:creationId xmlns:p14="http://schemas.microsoft.com/office/powerpoint/2010/main" val="270581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B08B57-6E22-D16D-3F55-6C341EB9C1E1}"/>
              </a:ext>
            </a:extLst>
          </p:cNvPr>
          <p:cNvPicPr>
            <a:picLocks noChangeAspect="1"/>
          </p:cNvPicPr>
          <p:nvPr/>
        </p:nvPicPr>
        <p:blipFill>
          <a:blip r:embed="rId2"/>
          <a:stretch>
            <a:fillRect/>
          </a:stretch>
        </p:blipFill>
        <p:spPr>
          <a:xfrm>
            <a:off x="1673352" y="310896"/>
            <a:ext cx="8138160" cy="5943600"/>
          </a:xfrm>
          <a:prstGeom prst="rect">
            <a:avLst/>
          </a:prstGeom>
        </p:spPr>
      </p:pic>
    </p:spTree>
    <p:extLst>
      <p:ext uri="{BB962C8B-B14F-4D97-AF65-F5344CB8AC3E}">
        <p14:creationId xmlns:p14="http://schemas.microsoft.com/office/powerpoint/2010/main" val="132589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653"/>
            <a:ext cx="12192000" cy="369332"/>
          </a:xfrm>
          <a:prstGeom prst="rect">
            <a:avLst/>
          </a:prstGeom>
          <a:noFill/>
        </p:spPr>
        <p:txBody>
          <a:bodyPr wrap="square" rtlCol="0">
            <a:spAutoFit/>
          </a:bodyPr>
          <a:lstStyle/>
          <a:p>
            <a:r>
              <a:rPr lang="en-US" b="1" dirty="0"/>
              <a:t>Mentoring Sessions Recording:</a:t>
            </a:r>
          </a:p>
        </p:txBody>
      </p:sp>
      <p:sp>
        <p:nvSpPr>
          <p:cNvPr id="8" name="TextBox 7">
            <a:extLst>
              <a:ext uri="{FF2B5EF4-FFF2-40B4-BE49-F238E27FC236}">
                <a16:creationId xmlns:a16="http://schemas.microsoft.com/office/drawing/2014/main" id="{A8935AC5-5DCE-B123-FF1B-CC79EECA0520}"/>
              </a:ext>
            </a:extLst>
          </p:cNvPr>
          <p:cNvSpPr txBox="1"/>
          <p:nvPr/>
        </p:nvSpPr>
        <p:spPr>
          <a:xfrm>
            <a:off x="-1" y="4405907"/>
            <a:ext cx="12029243" cy="369332"/>
          </a:xfrm>
          <a:prstGeom prst="rect">
            <a:avLst/>
          </a:prstGeom>
          <a:noFill/>
        </p:spPr>
        <p:txBody>
          <a:bodyPr wrap="square">
            <a:spAutoFit/>
          </a:bodyPr>
          <a:lstStyle/>
          <a:p>
            <a:endParaRPr lang="en-US" dirty="0">
              <a:sym typeface="Wingdings" panose="05000000000000000000" pitchFamily="2" charset="2"/>
            </a:endParaRPr>
          </a:p>
        </p:txBody>
      </p:sp>
      <p:pic>
        <p:nvPicPr>
          <p:cNvPr id="3" name="Picture 2">
            <a:extLst>
              <a:ext uri="{FF2B5EF4-FFF2-40B4-BE49-F238E27FC236}">
                <a16:creationId xmlns:a16="http://schemas.microsoft.com/office/drawing/2014/main" id="{AD3C46E8-F01B-2F57-476F-8E4DC606C7EF}"/>
              </a:ext>
            </a:extLst>
          </p:cNvPr>
          <p:cNvPicPr>
            <a:picLocks noChangeAspect="1"/>
          </p:cNvPicPr>
          <p:nvPr/>
        </p:nvPicPr>
        <p:blipFill>
          <a:blip r:embed="rId2"/>
          <a:stretch>
            <a:fillRect/>
          </a:stretch>
        </p:blipFill>
        <p:spPr>
          <a:xfrm>
            <a:off x="0" y="825623"/>
            <a:ext cx="12192000" cy="5792054"/>
          </a:xfrm>
          <a:prstGeom prst="rect">
            <a:avLst/>
          </a:prstGeom>
        </p:spPr>
      </p:pic>
    </p:spTree>
    <p:extLst>
      <p:ext uri="{BB962C8B-B14F-4D97-AF65-F5344CB8AC3E}">
        <p14:creationId xmlns:p14="http://schemas.microsoft.com/office/powerpoint/2010/main" val="2515877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2C20E0-3DA6-DBBF-4DFF-976251052864}"/>
              </a:ext>
            </a:extLst>
          </p:cNvPr>
          <p:cNvSpPr/>
          <p:nvPr/>
        </p:nvSpPr>
        <p:spPr>
          <a:xfrm>
            <a:off x="383770" y="2863656"/>
            <a:ext cx="1143189"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Lending Loan API</a:t>
            </a:r>
          </a:p>
        </p:txBody>
      </p:sp>
      <p:pic>
        <p:nvPicPr>
          <p:cNvPr id="14" name="Picture 13">
            <a:extLst>
              <a:ext uri="{FF2B5EF4-FFF2-40B4-BE49-F238E27FC236}">
                <a16:creationId xmlns:a16="http://schemas.microsoft.com/office/drawing/2014/main" id="{3F057482-1ACF-FDA5-815E-B00715BBF4AC}"/>
              </a:ext>
            </a:extLst>
          </p:cNvPr>
          <p:cNvPicPr>
            <a:picLocks noChangeAspect="1"/>
          </p:cNvPicPr>
          <p:nvPr/>
        </p:nvPicPr>
        <p:blipFill>
          <a:blip r:embed="rId2"/>
          <a:stretch>
            <a:fillRect/>
          </a:stretch>
        </p:blipFill>
        <p:spPr>
          <a:xfrm>
            <a:off x="497150" y="1924235"/>
            <a:ext cx="801020" cy="787021"/>
          </a:xfrm>
          <a:prstGeom prst="rect">
            <a:avLst/>
          </a:prstGeom>
        </p:spPr>
      </p:pic>
      <p:sp>
        <p:nvSpPr>
          <p:cNvPr id="15" name="Rectangle 14">
            <a:extLst>
              <a:ext uri="{FF2B5EF4-FFF2-40B4-BE49-F238E27FC236}">
                <a16:creationId xmlns:a16="http://schemas.microsoft.com/office/drawing/2014/main" id="{A2D0A435-1937-6DA2-BBC6-91D9D7771533}"/>
              </a:ext>
            </a:extLst>
          </p:cNvPr>
          <p:cNvSpPr/>
          <p:nvPr/>
        </p:nvSpPr>
        <p:spPr>
          <a:xfrm>
            <a:off x="2128696" y="2872334"/>
            <a:ext cx="1143189"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Ingestion</a:t>
            </a:r>
          </a:p>
        </p:txBody>
      </p:sp>
      <p:pic>
        <p:nvPicPr>
          <p:cNvPr id="17" name="Picture 16">
            <a:extLst>
              <a:ext uri="{FF2B5EF4-FFF2-40B4-BE49-F238E27FC236}">
                <a16:creationId xmlns:a16="http://schemas.microsoft.com/office/drawing/2014/main" id="{EA833FF1-CDE7-89D7-D95C-222E7C6967C8}"/>
              </a:ext>
            </a:extLst>
          </p:cNvPr>
          <p:cNvPicPr>
            <a:picLocks noChangeAspect="1"/>
          </p:cNvPicPr>
          <p:nvPr/>
        </p:nvPicPr>
        <p:blipFill>
          <a:blip r:embed="rId3"/>
          <a:stretch>
            <a:fillRect/>
          </a:stretch>
        </p:blipFill>
        <p:spPr>
          <a:xfrm>
            <a:off x="2230239" y="1902142"/>
            <a:ext cx="801020" cy="796280"/>
          </a:xfrm>
          <a:prstGeom prst="rect">
            <a:avLst/>
          </a:prstGeom>
        </p:spPr>
      </p:pic>
      <p:pic>
        <p:nvPicPr>
          <p:cNvPr id="19" name="Picture 18">
            <a:extLst>
              <a:ext uri="{FF2B5EF4-FFF2-40B4-BE49-F238E27FC236}">
                <a16:creationId xmlns:a16="http://schemas.microsoft.com/office/drawing/2014/main" id="{65F25955-06D7-F0B5-65FE-5018653B7E65}"/>
              </a:ext>
            </a:extLst>
          </p:cNvPr>
          <p:cNvPicPr>
            <a:picLocks noChangeAspect="1"/>
          </p:cNvPicPr>
          <p:nvPr/>
        </p:nvPicPr>
        <p:blipFill>
          <a:blip r:embed="rId4"/>
          <a:stretch>
            <a:fillRect/>
          </a:stretch>
        </p:blipFill>
        <p:spPr>
          <a:xfrm>
            <a:off x="4181105" y="1902142"/>
            <a:ext cx="896922" cy="849716"/>
          </a:xfrm>
          <a:prstGeom prst="rect">
            <a:avLst/>
          </a:prstGeom>
        </p:spPr>
      </p:pic>
      <p:sp>
        <p:nvSpPr>
          <p:cNvPr id="20" name="Rectangle 19">
            <a:extLst>
              <a:ext uri="{FF2B5EF4-FFF2-40B4-BE49-F238E27FC236}">
                <a16:creationId xmlns:a16="http://schemas.microsoft.com/office/drawing/2014/main" id="{9838E199-BCC8-B744-FC85-0AFEF29CBC1C}"/>
              </a:ext>
            </a:extLst>
          </p:cNvPr>
          <p:cNvSpPr/>
          <p:nvPr/>
        </p:nvSpPr>
        <p:spPr>
          <a:xfrm>
            <a:off x="4057971" y="2880604"/>
            <a:ext cx="1143189"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ADLS Raw Layer</a:t>
            </a:r>
          </a:p>
        </p:txBody>
      </p:sp>
      <p:pic>
        <p:nvPicPr>
          <p:cNvPr id="21" name="Picture 20">
            <a:extLst>
              <a:ext uri="{FF2B5EF4-FFF2-40B4-BE49-F238E27FC236}">
                <a16:creationId xmlns:a16="http://schemas.microsoft.com/office/drawing/2014/main" id="{85579C4E-945C-F895-DC8C-364C8D00DC45}"/>
              </a:ext>
            </a:extLst>
          </p:cNvPr>
          <p:cNvPicPr>
            <a:picLocks noChangeAspect="1"/>
          </p:cNvPicPr>
          <p:nvPr/>
        </p:nvPicPr>
        <p:blipFill>
          <a:blip r:embed="rId3"/>
          <a:stretch>
            <a:fillRect/>
          </a:stretch>
        </p:blipFill>
        <p:spPr>
          <a:xfrm>
            <a:off x="6227873" y="1955578"/>
            <a:ext cx="801020" cy="796280"/>
          </a:xfrm>
          <a:prstGeom prst="rect">
            <a:avLst/>
          </a:prstGeom>
        </p:spPr>
      </p:pic>
      <p:sp>
        <p:nvSpPr>
          <p:cNvPr id="22" name="Rectangle 21">
            <a:extLst>
              <a:ext uri="{FF2B5EF4-FFF2-40B4-BE49-F238E27FC236}">
                <a16:creationId xmlns:a16="http://schemas.microsoft.com/office/drawing/2014/main" id="{C318F169-B5F5-F415-D271-CE92EFCE9B8E}"/>
              </a:ext>
            </a:extLst>
          </p:cNvPr>
          <p:cNvSpPr/>
          <p:nvPr/>
        </p:nvSpPr>
        <p:spPr>
          <a:xfrm>
            <a:off x="6145291" y="2892180"/>
            <a:ext cx="1143189"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Cleaning</a:t>
            </a:r>
          </a:p>
        </p:txBody>
      </p:sp>
      <p:pic>
        <p:nvPicPr>
          <p:cNvPr id="23" name="Picture 22">
            <a:extLst>
              <a:ext uri="{FF2B5EF4-FFF2-40B4-BE49-F238E27FC236}">
                <a16:creationId xmlns:a16="http://schemas.microsoft.com/office/drawing/2014/main" id="{81F961F5-8B05-49D7-8FFF-BDFB27C89632}"/>
              </a:ext>
            </a:extLst>
          </p:cNvPr>
          <p:cNvPicPr>
            <a:picLocks noChangeAspect="1"/>
          </p:cNvPicPr>
          <p:nvPr/>
        </p:nvPicPr>
        <p:blipFill>
          <a:blip r:embed="rId4"/>
          <a:stretch>
            <a:fillRect/>
          </a:stretch>
        </p:blipFill>
        <p:spPr>
          <a:xfrm>
            <a:off x="8310701" y="1892887"/>
            <a:ext cx="896922" cy="849716"/>
          </a:xfrm>
          <a:prstGeom prst="rect">
            <a:avLst/>
          </a:prstGeom>
        </p:spPr>
      </p:pic>
      <p:sp>
        <p:nvSpPr>
          <p:cNvPr id="24" name="Rectangle 23">
            <a:extLst>
              <a:ext uri="{FF2B5EF4-FFF2-40B4-BE49-F238E27FC236}">
                <a16:creationId xmlns:a16="http://schemas.microsoft.com/office/drawing/2014/main" id="{2B1BBD08-2D22-840D-F432-B10EF0A1FB59}"/>
              </a:ext>
            </a:extLst>
          </p:cNvPr>
          <p:cNvSpPr/>
          <p:nvPr/>
        </p:nvSpPr>
        <p:spPr>
          <a:xfrm>
            <a:off x="8310701" y="2903756"/>
            <a:ext cx="1143189"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ADLS Clean Layer</a:t>
            </a:r>
          </a:p>
        </p:txBody>
      </p:sp>
      <p:pic>
        <p:nvPicPr>
          <p:cNvPr id="25" name="Picture 24">
            <a:extLst>
              <a:ext uri="{FF2B5EF4-FFF2-40B4-BE49-F238E27FC236}">
                <a16:creationId xmlns:a16="http://schemas.microsoft.com/office/drawing/2014/main" id="{3E0A61CF-0721-7EAA-27BC-CC06B059C77B}"/>
              </a:ext>
            </a:extLst>
          </p:cNvPr>
          <p:cNvPicPr>
            <a:picLocks noChangeAspect="1"/>
          </p:cNvPicPr>
          <p:nvPr/>
        </p:nvPicPr>
        <p:blipFill>
          <a:blip r:embed="rId3"/>
          <a:stretch>
            <a:fillRect/>
          </a:stretch>
        </p:blipFill>
        <p:spPr>
          <a:xfrm>
            <a:off x="10489431" y="1928860"/>
            <a:ext cx="801020" cy="796280"/>
          </a:xfrm>
          <a:prstGeom prst="rect">
            <a:avLst/>
          </a:prstGeom>
        </p:spPr>
      </p:pic>
      <p:sp>
        <p:nvSpPr>
          <p:cNvPr id="26" name="Rectangle 25">
            <a:extLst>
              <a:ext uri="{FF2B5EF4-FFF2-40B4-BE49-F238E27FC236}">
                <a16:creationId xmlns:a16="http://schemas.microsoft.com/office/drawing/2014/main" id="{2BF7461F-2F88-B9FC-E627-8C688A617179}"/>
              </a:ext>
            </a:extLst>
          </p:cNvPr>
          <p:cNvSpPr/>
          <p:nvPr/>
        </p:nvSpPr>
        <p:spPr>
          <a:xfrm>
            <a:off x="10476111" y="2872334"/>
            <a:ext cx="1143189"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Transformation</a:t>
            </a:r>
          </a:p>
        </p:txBody>
      </p:sp>
      <p:pic>
        <p:nvPicPr>
          <p:cNvPr id="27" name="Picture 26">
            <a:extLst>
              <a:ext uri="{FF2B5EF4-FFF2-40B4-BE49-F238E27FC236}">
                <a16:creationId xmlns:a16="http://schemas.microsoft.com/office/drawing/2014/main" id="{C6550A30-FA06-E520-98DC-4BE2E7B65839}"/>
              </a:ext>
            </a:extLst>
          </p:cNvPr>
          <p:cNvPicPr>
            <a:picLocks noChangeAspect="1"/>
          </p:cNvPicPr>
          <p:nvPr/>
        </p:nvPicPr>
        <p:blipFill>
          <a:blip r:embed="rId4"/>
          <a:stretch>
            <a:fillRect/>
          </a:stretch>
        </p:blipFill>
        <p:spPr>
          <a:xfrm>
            <a:off x="10599244" y="3953986"/>
            <a:ext cx="896922" cy="849716"/>
          </a:xfrm>
          <a:prstGeom prst="rect">
            <a:avLst/>
          </a:prstGeom>
        </p:spPr>
      </p:pic>
      <p:sp>
        <p:nvSpPr>
          <p:cNvPr id="28" name="Rectangle 27">
            <a:extLst>
              <a:ext uri="{FF2B5EF4-FFF2-40B4-BE49-F238E27FC236}">
                <a16:creationId xmlns:a16="http://schemas.microsoft.com/office/drawing/2014/main" id="{5AA740FE-70FE-35A2-704C-B3BDD71D221B}"/>
              </a:ext>
            </a:extLst>
          </p:cNvPr>
          <p:cNvSpPr/>
          <p:nvPr/>
        </p:nvSpPr>
        <p:spPr>
          <a:xfrm>
            <a:off x="10599244" y="5062944"/>
            <a:ext cx="1234690"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ADLS Processed Layer</a:t>
            </a:r>
          </a:p>
        </p:txBody>
      </p:sp>
      <p:pic>
        <p:nvPicPr>
          <p:cNvPr id="30" name="Picture 29">
            <a:extLst>
              <a:ext uri="{FF2B5EF4-FFF2-40B4-BE49-F238E27FC236}">
                <a16:creationId xmlns:a16="http://schemas.microsoft.com/office/drawing/2014/main" id="{836C7B51-2858-C6C0-6601-CF82C7AEC0A0}"/>
              </a:ext>
            </a:extLst>
          </p:cNvPr>
          <p:cNvPicPr>
            <a:picLocks noChangeAspect="1"/>
          </p:cNvPicPr>
          <p:nvPr/>
        </p:nvPicPr>
        <p:blipFill>
          <a:blip r:embed="rId5"/>
          <a:stretch>
            <a:fillRect/>
          </a:stretch>
        </p:blipFill>
        <p:spPr>
          <a:xfrm>
            <a:off x="7933415" y="4047458"/>
            <a:ext cx="1006297" cy="849715"/>
          </a:xfrm>
          <a:prstGeom prst="rect">
            <a:avLst/>
          </a:prstGeom>
        </p:spPr>
      </p:pic>
      <p:sp>
        <p:nvSpPr>
          <p:cNvPr id="31" name="Rectangle 30">
            <a:extLst>
              <a:ext uri="{FF2B5EF4-FFF2-40B4-BE49-F238E27FC236}">
                <a16:creationId xmlns:a16="http://schemas.microsoft.com/office/drawing/2014/main" id="{86398A98-B8BC-0B17-9FF7-24EFC7D12D55}"/>
              </a:ext>
            </a:extLst>
          </p:cNvPr>
          <p:cNvSpPr/>
          <p:nvPr/>
        </p:nvSpPr>
        <p:spPr>
          <a:xfrm>
            <a:off x="7972933" y="5198011"/>
            <a:ext cx="1234690" cy="421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Analytics</a:t>
            </a:r>
          </a:p>
        </p:txBody>
      </p:sp>
      <p:cxnSp>
        <p:nvCxnSpPr>
          <p:cNvPr id="33" name="Straight Arrow Connector 32">
            <a:extLst>
              <a:ext uri="{FF2B5EF4-FFF2-40B4-BE49-F238E27FC236}">
                <a16:creationId xmlns:a16="http://schemas.microsoft.com/office/drawing/2014/main" id="{A4DDB936-3C09-24C1-940E-6F0F43BFE43A}"/>
              </a:ext>
            </a:extLst>
          </p:cNvPr>
          <p:cNvCxnSpPr>
            <a:cxnSpLocks/>
            <a:stCxn id="14" idx="3"/>
            <a:endCxn id="17" idx="1"/>
          </p:cNvCxnSpPr>
          <p:nvPr/>
        </p:nvCxnSpPr>
        <p:spPr>
          <a:xfrm flipV="1">
            <a:off x="1298170" y="2300282"/>
            <a:ext cx="932069" cy="17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5E42641-B7E5-3B71-C910-313B375A2782}"/>
              </a:ext>
            </a:extLst>
          </p:cNvPr>
          <p:cNvCxnSpPr>
            <a:cxnSpLocks/>
            <a:stCxn id="17" idx="3"/>
            <a:endCxn id="19" idx="1"/>
          </p:cNvCxnSpPr>
          <p:nvPr/>
        </p:nvCxnSpPr>
        <p:spPr>
          <a:xfrm>
            <a:off x="3031259" y="2300282"/>
            <a:ext cx="1149846" cy="2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30254E-CF37-D26A-A786-2579E3AE5EFE}"/>
              </a:ext>
            </a:extLst>
          </p:cNvPr>
          <p:cNvCxnSpPr>
            <a:cxnSpLocks/>
          </p:cNvCxnSpPr>
          <p:nvPr/>
        </p:nvCxnSpPr>
        <p:spPr>
          <a:xfrm>
            <a:off x="5096057" y="2261172"/>
            <a:ext cx="1149846" cy="2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4445DC7-9726-378A-C3E1-11C32C5B46B6}"/>
              </a:ext>
            </a:extLst>
          </p:cNvPr>
          <p:cNvCxnSpPr>
            <a:cxnSpLocks/>
            <a:endCxn id="23" idx="1"/>
          </p:cNvCxnSpPr>
          <p:nvPr/>
        </p:nvCxnSpPr>
        <p:spPr>
          <a:xfrm>
            <a:off x="7028893" y="2274531"/>
            <a:ext cx="1281808" cy="4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5912AB2-A8C1-5135-0E52-5F3886564993}"/>
              </a:ext>
            </a:extLst>
          </p:cNvPr>
          <p:cNvCxnSpPr>
            <a:cxnSpLocks/>
            <a:endCxn id="25" idx="1"/>
          </p:cNvCxnSpPr>
          <p:nvPr/>
        </p:nvCxnSpPr>
        <p:spPr>
          <a:xfrm flipV="1">
            <a:off x="9207623" y="2327000"/>
            <a:ext cx="1281808" cy="1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D69635F-A2D6-600F-F697-C4597FCE300A}"/>
              </a:ext>
            </a:extLst>
          </p:cNvPr>
          <p:cNvCxnSpPr>
            <a:cxnSpLocks/>
            <a:stCxn id="26" idx="2"/>
            <a:endCxn id="27" idx="0"/>
          </p:cNvCxnSpPr>
          <p:nvPr/>
        </p:nvCxnSpPr>
        <p:spPr>
          <a:xfrm flipH="1">
            <a:off x="11047705" y="3293766"/>
            <a:ext cx="1" cy="66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7E5731-2DEB-643C-1EFE-F275398875BC}"/>
              </a:ext>
            </a:extLst>
          </p:cNvPr>
          <p:cNvCxnSpPr>
            <a:cxnSpLocks/>
            <a:stCxn id="27" idx="1"/>
          </p:cNvCxnSpPr>
          <p:nvPr/>
        </p:nvCxnSpPr>
        <p:spPr>
          <a:xfrm flipH="1">
            <a:off x="8939712" y="4378844"/>
            <a:ext cx="1659532" cy="27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94418F7-4D97-3BFF-A22E-13DF24D0C0B7}"/>
              </a:ext>
            </a:extLst>
          </p:cNvPr>
          <p:cNvSpPr txBox="1"/>
          <p:nvPr/>
        </p:nvSpPr>
        <p:spPr>
          <a:xfrm>
            <a:off x="613487" y="383504"/>
            <a:ext cx="6103398" cy="369332"/>
          </a:xfrm>
          <a:prstGeom prst="rect">
            <a:avLst/>
          </a:prstGeom>
          <a:noFill/>
        </p:spPr>
        <p:txBody>
          <a:bodyPr wrap="square">
            <a:spAutoFit/>
          </a:bodyPr>
          <a:lstStyle/>
          <a:p>
            <a:r>
              <a:rPr lang="en-US" dirty="0">
                <a:latin typeface="Google Sans"/>
              </a:rPr>
              <a:t>Project Flow Diagram</a:t>
            </a:r>
          </a:p>
        </p:txBody>
      </p:sp>
    </p:spTree>
    <p:extLst>
      <p:ext uri="{BB962C8B-B14F-4D97-AF65-F5344CB8AC3E}">
        <p14:creationId xmlns:p14="http://schemas.microsoft.com/office/powerpoint/2010/main" val="864644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51CD68-DAF3-CA0C-0F33-079CEB7A2F06}"/>
              </a:ext>
            </a:extLst>
          </p:cNvPr>
          <p:cNvPicPr>
            <a:picLocks noChangeAspect="1"/>
          </p:cNvPicPr>
          <p:nvPr/>
        </p:nvPicPr>
        <p:blipFill>
          <a:blip r:embed="rId2"/>
          <a:stretch>
            <a:fillRect/>
          </a:stretch>
        </p:blipFill>
        <p:spPr>
          <a:xfrm>
            <a:off x="829627" y="1138808"/>
            <a:ext cx="10363259" cy="4192143"/>
          </a:xfrm>
          <a:prstGeom prst="rect">
            <a:avLst/>
          </a:prstGeom>
        </p:spPr>
      </p:pic>
      <p:sp>
        <p:nvSpPr>
          <p:cNvPr id="6" name="TextBox 5">
            <a:extLst>
              <a:ext uri="{FF2B5EF4-FFF2-40B4-BE49-F238E27FC236}">
                <a16:creationId xmlns:a16="http://schemas.microsoft.com/office/drawing/2014/main" id="{AE352991-BFD8-987A-1548-D6910698E502}"/>
              </a:ext>
            </a:extLst>
          </p:cNvPr>
          <p:cNvSpPr txBox="1"/>
          <p:nvPr/>
        </p:nvSpPr>
        <p:spPr>
          <a:xfrm>
            <a:off x="494930" y="170441"/>
            <a:ext cx="6103398" cy="369332"/>
          </a:xfrm>
          <a:prstGeom prst="rect">
            <a:avLst/>
          </a:prstGeom>
          <a:noFill/>
        </p:spPr>
        <p:txBody>
          <a:bodyPr wrap="square">
            <a:spAutoFit/>
          </a:bodyPr>
          <a:lstStyle/>
          <a:p>
            <a:r>
              <a:rPr lang="en-US" dirty="0">
                <a:latin typeface="Google Sans"/>
              </a:rPr>
              <a:t>Lending Loan Architecture Flow</a:t>
            </a:r>
          </a:p>
        </p:txBody>
      </p:sp>
    </p:spTree>
    <p:extLst>
      <p:ext uri="{BB962C8B-B14F-4D97-AF65-F5344CB8AC3E}">
        <p14:creationId xmlns:p14="http://schemas.microsoft.com/office/powerpoint/2010/main" val="94383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34391" y="248574"/>
            <a:ext cx="11171069" cy="3139321"/>
          </a:xfrm>
          <a:prstGeom prst="rect">
            <a:avLst/>
          </a:prstGeom>
          <a:noFill/>
        </p:spPr>
        <p:txBody>
          <a:bodyPr wrap="square" rtlCol="0">
            <a:spAutoFit/>
          </a:bodyPr>
          <a:lstStyle/>
          <a:p>
            <a:r>
              <a:rPr lang="en-US" dirty="0">
                <a:latin typeface="SourceSansPro"/>
                <a:sym typeface="Wingdings" panose="05000000000000000000" pitchFamily="2" charset="2"/>
              </a:rPr>
              <a:t>Factors considered for loan score calculation :</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1.3  </a:t>
            </a:r>
            <a:r>
              <a:rPr lang="en-US" b="1" dirty="0">
                <a:latin typeface="SourceSansPro"/>
                <a:sym typeface="Wingdings" panose="05000000000000000000" pitchFamily="2" charset="2"/>
              </a:rPr>
              <a:t>Financial Health:</a:t>
            </a: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1.3.1 </a:t>
            </a:r>
            <a:r>
              <a:rPr lang="en-US" dirty="0" err="1">
                <a:latin typeface="SourceSansPro"/>
                <a:sym typeface="Wingdings" panose="05000000000000000000" pitchFamily="2" charset="2"/>
              </a:rPr>
              <a:t>loan_status</a:t>
            </a:r>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1.3.2 </a:t>
            </a:r>
            <a:r>
              <a:rPr lang="en-US" dirty="0" err="1">
                <a:latin typeface="SourceSansPro"/>
                <a:sym typeface="Wingdings" panose="05000000000000000000" pitchFamily="2" charset="2"/>
              </a:rPr>
              <a:t>home_ownership</a:t>
            </a:r>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1.3.3 </a:t>
            </a:r>
            <a:r>
              <a:rPr lang="en-US" dirty="0" err="1">
                <a:latin typeface="SourceSansPro"/>
                <a:sym typeface="Wingdings" panose="05000000000000000000" pitchFamily="2" charset="2"/>
              </a:rPr>
              <a:t>funded_amount</a:t>
            </a:r>
            <a:r>
              <a:rPr lang="en-US" dirty="0">
                <a:latin typeface="SourceSansPro"/>
                <a:sym typeface="Wingdings" panose="05000000000000000000" pitchFamily="2" charset="2"/>
              </a:rPr>
              <a:t> and </a:t>
            </a:r>
            <a:r>
              <a:rPr lang="en-US" dirty="0" err="1">
                <a:latin typeface="SourceSansPro"/>
                <a:sym typeface="Wingdings" panose="05000000000000000000" pitchFamily="2" charset="2"/>
              </a:rPr>
              <a:t>total_high_credit_limit</a:t>
            </a:r>
            <a:endParaRPr lang="en-US" dirty="0">
              <a:latin typeface="SourceSansPro"/>
              <a:sym typeface="Wingdings" panose="05000000000000000000" pitchFamily="2" charset="2"/>
            </a:endParaRPr>
          </a:p>
          <a:p>
            <a:endParaRPr lang="en-US" dirty="0">
              <a:latin typeface="SourceSansPro"/>
              <a:sym typeface="Wingdings" panose="05000000000000000000" pitchFamily="2" charset="2"/>
            </a:endParaRPr>
          </a:p>
          <a:p>
            <a:r>
              <a:rPr lang="en-US" dirty="0">
                <a:latin typeface="SourceSansPro"/>
                <a:sym typeface="Wingdings" panose="05000000000000000000" pitchFamily="2" charset="2"/>
              </a:rPr>
              <a:t>1.4.3 grade and </a:t>
            </a:r>
            <a:r>
              <a:rPr lang="en-US" dirty="0" err="1">
                <a:latin typeface="SourceSansPro"/>
                <a:sym typeface="Wingdings" panose="05000000000000000000" pitchFamily="2" charset="2"/>
              </a:rPr>
              <a:t>sub_grade</a:t>
            </a:r>
            <a:endParaRPr lang="en-US" dirty="0">
              <a:latin typeface="Google Sans"/>
            </a:endParaRPr>
          </a:p>
        </p:txBody>
      </p:sp>
    </p:spTree>
    <p:extLst>
      <p:ext uri="{BB962C8B-B14F-4D97-AF65-F5344CB8AC3E}">
        <p14:creationId xmlns:p14="http://schemas.microsoft.com/office/powerpoint/2010/main" val="190090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694F21-8453-BBAB-0741-AE6D0BF96389}"/>
              </a:ext>
            </a:extLst>
          </p:cNvPr>
          <p:cNvSpPr txBox="1"/>
          <p:nvPr/>
        </p:nvSpPr>
        <p:spPr>
          <a:xfrm>
            <a:off x="284085" y="559293"/>
            <a:ext cx="11514338" cy="2585323"/>
          </a:xfrm>
          <a:prstGeom prst="rect">
            <a:avLst/>
          </a:prstGeom>
          <a:noFill/>
        </p:spPr>
        <p:txBody>
          <a:bodyPr wrap="square" rtlCol="0">
            <a:spAutoFit/>
          </a:bodyPr>
          <a:lstStyle/>
          <a:p>
            <a:r>
              <a:rPr lang="en-US" dirty="0"/>
              <a:t>References:</a:t>
            </a:r>
          </a:p>
          <a:p>
            <a:endParaRPr lang="en-US" dirty="0"/>
          </a:p>
          <a:p>
            <a:r>
              <a:rPr lang="en-US" dirty="0">
                <a:hlinkClick r:id="rId2"/>
              </a:rPr>
              <a:t>https://learn.microsoft.com/en-us/azure/databricks/sql/</a:t>
            </a:r>
            <a:endParaRPr lang="en-US" dirty="0"/>
          </a:p>
          <a:p>
            <a:endParaRPr lang="en-US" dirty="0"/>
          </a:p>
          <a:p>
            <a:endParaRPr lang="en-US" dirty="0"/>
          </a:p>
          <a:p>
            <a:r>
              <a:rPr lang="en-US" dirty="0">
                <a:hlinkClick r:id="rId3"/>
              </a:rPr>
              <a:t>https://spark.apache.org/docs/latest/sql-ref.html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6692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A873D-D6C9-D036-247B-A286DA6540D6}"/>
              </a:ext>
            </a:extLst>
          </p:cNvPr>
          <p:cNvPicPr>
            <a:picLocks noChangeAspect="1"/>
          </p:cNvPicPr>
          <p:nvPr/>
        </p:nvPicPr>
        <p:blipFill>
          <a:blip r:embed="rId2"/>
          <a:stretch>
            <a:fillRect/>
          </a:stretch>
        </p:blipFill>
        <p:spPr>
          <a:xfrm>
            <a:off x="2102053" y="1118077"/>
            <a:ext cx="7648575" cy="4391025"/>
          </a:xfrm>
          <a:prstGeom prst="rect">
            <a:avLst/>
          </a:prstGeom>
        </p:spPr>
      </p:pic>
    </p:spTree>
    <p:extLst>
      <p:ext uri="{BB962C8B-B14F-4D97-AF65-F5344CB8AC3E}">
        <p14:creationId xmlns:p14="http://schemas.microsoft.com/office/powerpoint/2010/main" val="3032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653"/>
            <a:ext cx="12192000" cy="369332"/>
          </a:xfrm>
          <a:prstGeom prst="rect">
            <a:avLst/>
          </a:prstGeom>
          <a:noFill/>
        </p:spPr>
        <p:txBody>
          <a:bodyPr wrap="square" rtlCol="0">
            <a:spAutoFit/>
          </a:bodyPr>
          <a:lstStyle/>
          <a:p>
            <a:r>
              <a:rPr lang="en-US" b="1" dirty="0"/>
              <a:t>Mentoring Sessions Recording:</a:t>
            </a:r>
          </a:p>
        </p:txBody>
      </p:sp>
      <p:sp>
        <p:nvSpPr>
          <p:cNvPr id="8" name="TextBox 7">
            <a:extLst>
              <a:ext uri="{FF2B5EF4-FFF2-40B4-BE49-F238E27FC236}">
                <a16:creationId xmlns:a16="http://schemas.microsoft.com/office/drawing/2014/main" id="{A8935AC5-5DCE-B123-FF1B-CC79EECA0520}"/>
              </a:ext>
            </a:extLst>
          </p:cNvPr>
          <p:cNvSpPr txBox="1"/>
          <p:nvPr/>
        </p:nvSpPr>
        <p:spPr>
          <a:xfrm>
            <a:off x="-1" y="4405907"/>
            <a:ext cx="12029243" cy="369332"/>
          </a:xfrm>
          <a:prstGeom prst="rect">
            <a:avLst/>
          </a:prstGeom>
          <a:noFill/>
        </p:spPr>
        <p:txBody>
          <a:bodyPr wrap="square">
            <a:spAutoFit/>
          </a:bodyPr>
          <a:lstStyle/>
          <a:p>
            <a:endParaRPr lang="en-US" dirty="0">
              <a:sym typeface="Wingdings" panose="05000000000000000000" pitchFamily="2" charset="2"/>
            </a:endParaRPr>
          </a:p>
        </p:txBody>
      </p:sp>
      <p:pic>
        <p:nvPicPr>
          <p:cNvPr id="3" name="Picture 2">
            <a:extLst>
              <a:ext uri="{FF2B5EF4-FFF2-40B4-BE49-F238E27FC236}">
                <a16:creationId xmlns:a16="http://schemas.microsoft.com/office/drawing/2014/main" id="{37EBDE1D-7147-098F-E855-EB5BF611AF07}"/>
              </a:ext>
            </a:extLst>
          </p:cNvPr>
          <p:cNvPicPr>
            <a:picLocks noChangeAspect="1"/>
          </p:cNvPicPr>
          <p:nvPr/>
        </p:nvPicPr>
        <p:blipFill>
          <a:blip r:embed="rId2"/>
          <a:stretch>
            <a:fillRect/>
          </a:stretch>
        </p:blipFill>
        <p:spPr>
          <a:xfrm>
            <a:off x="349190" y="559293"/>
            <a:ext cx="3201350" cy="6125592"/>
          </a:xfrm>
          <a:prstGeom prst="rect">
            <a:avLst/>
          </a:prstGeom>
        </p:spPr>
      </p:pic>
    </p:spTree>
    <p:extLst>
      <p:ext uri="{BB962C8B-B14F-4D97-AF65-F5344CB8AC3E}">
        <p14:creationId xmlns:p14="http://schemas.microsoft.com/office/powerpoint/2010/main" val="241880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653"/>
            <a:ext cx="12192000" cy="369332"/>
          </a:xfrm>
          <a:prstGeom prst="rect">
            <a:avLst/>
          </a:prstGeom>
          <a:noFill/>
        </p:spPr>
        <p:txBody>
          <a:bodyPr wrap="square" rtlCol="0">
            <a:spAutoFit/>
          </a:bodyPr>
          <a:lstStyle/>
          <a:p>
            <a:r>
              <a:rPr lang="en-US" b="1" dirty="0"/>
              <a:t>Big Data Projects:</a:t>
            </a:r>
          </a:p>
        </p:txBody>
      </p:sp>
      <p:sp>
        <p:nvSpPr>
          <p:cNvPr id="8" name="TextBox 7">
            <a:extLst>
              <a:ext uri="{FF2B5EF4-FFF2-40B4-BE49-F238E27FC236}">
                <a16:creationId xmlns:a16="http://schemas.microsoft.com/office/drawing/2014/main" id="{A8935AC5-5DCE-B123-FF1B-CC79EECA0520}"/>
              </a:ext>
            </a:extLst>
          </p:cNvPr>
          <p:cNvSpPr txBox="1"/>
          <p:nvPr/>
        </p:nvSpPr>
        <p:spPr>
          <a:xfrm>
            <a:off x="-1" y="4405907"/>
            <a:ext cx="12029243" cy="369332"/>
          </a:xfrm>
          <a:prstGeom prst="rect">
            <a:avLst/>
          </a:prstGeom>
          <a:noFill/>
        </p:spPr>
        <p:txBody>
          <a:bodyPr wrap="square">
            <a:spAutoFit/>
          </a:bodyPr>
          <a:lstStyle/>
          <a:p>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61AEC97C-7D2E-2CC6-A70B-037AB61D78EF}"/>
              </a:ext>
            </a:extLst>
          </p:cNvPr>
          <p:cNvPicPr>
            <a:picLocks noChangeAspect="1"/>
          </p:cNvPicPr>
          <p:nvPr/>
        </p:nvPicPr>
        <p:blipFill>
          <a:blip r:embed="rId2"/>
          <a:stretch>
            <a:fillRect/>
          </a:stretch>
        </p:blipFill>
        <p:spPr>
          <a:xfrm>
            <a:off x="71021" y="849550"/>
            <a:ext cx="12192000" cy="5549515"/>
          </a:xfrm>
          <a:prstGeom prst="rect">
            <a:avLst/>
          </a:prstGeom>
        </p:spPr>
      </p:pic>
    </p:spTree>
    <p:extLst>
      <p:ext uri="{BB962C8B-B14F-4D97-AF65-F5344CB8AC3E}">
        <p14:creationId xmlns:p14="http://schemas.microsoft.com/office/powerpoint/2010/main" val="374979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653"/>
            <a:ext cx="12192000" cy="369332"/>
          </a:xfrm>
          <a:prstGeom prst="rect">
            <a:avLst/>
          </a:prstGeom>
          <a:noFill/>
        </p:spPr>
        <p:txBody>
          <a:bodyPr wrap="square" rtlCol="0">
            <a:spAutoFit/>
          </a:bodyPr>
          <a:lstStyle/>
          <a:p>
            <a:r>
              <a:rPr lang="en-US" b="1" dirty="0"/>
              <a:t>Project Sessions Code Base:</a:t>
            </a:r>
          </a:p>
        </p:txBody>
      </p:sp>
      <p:sp>
        <p:nvSpPr>
          <p:cNvPr id="8" name="TextBox 7">
            <a:extLst>
              <a:ext uri="{FF2B5EF4-FFF2-40B4-BE49-F238E27FC236}">
                <a16:creationId xmlns:a16="http://schemas.microsoft.com/office/drawing/2014/main" id="{A8935AC5-5DCE-B123-FF1B-CC79EECA0520}"/>
              </a:ext>
            </a:extLst>
          </p:cNvPr>
          <p:cNvSpPr txBox="1"/>
          <p:nvPr/>
        </p:nvSpPr>
        <p:spPr>
          <a:xfrm>
            <a:off x="-1" y="4405907"/>
            <a:ext cx="12029243" cy="369332"/>
          </a:xfrm>
          <a:prstGeom prst="rect">
            <a:avLst/>
          </a:prstGeom>
          <a:noFill/>
        </p:spPr>
        <p:txBody>
          <a:bodyPr wrap="square">
            <a:spAutoFit/>
          </a:bodyPr>
          <a:lstStyle/>
          <a:p>
            <a:endParaRPr lang="en-US" dirty="0">
              <a:sym typeface="Wingdings" panose="05000000000000000000" pitchFamily="2" charset="2"/>
            </a:endParaRPr>
          </a:p>
        </p:txBody>
      </p:sp>
      <p:pic>
        <p:nvPicPr>
          <p:cNvPr id="3" name="Picture 2">
            <a:extLst>
              <a:ext uri="{FF2B5EF4-FFF2-40B4-BE49-F238E27FC236}">
                <a16:creationId xmlns:a16="http://schemas.microsoft.com/office/drawing/2014/main" id="{08417CFC-BD00-5046-88BD-F70D15822FB5}"/>
              </a:ext>
            </a:extLst>
          </p:cNvPr>
          <p:cNvPicPr>
            <a:picLocks noChangeAspect="1"/>
          </p:cNvPicPr>
          <p:nvPr/>
        </p:nvPicPr>
        <p:blipFill>
          <a:blip r:embed="rId2"/>
          <a:stretch>
            <a:fillRect/>
          </a:stretch>
        </p:blipFill>
        <p:spPr>
          <a:xfrm>
            <a:off x="79900" y="879264"/>
            <a:ext cx="11949342" cy="4997977"/>
          </a:xfrm>
          <a:prstGeom prst="rect">
            <a:avLst/>
          </a:prstGeom>
        </p:spPr>
      </p:pic>
    </p:spTree>
    <p:extLst>
      <p:ext uri="{BB962C8B-B14F-4D97-AF65-F5344CB8AC3E}">
        <p14:creationId xmlns:p14="http://schemas.microsoft.com/office/powerpoint/2010/main" val="220730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B9A61-3163-9F4C-7CC9-0AAFA7F72F5C}"/>
              </a:ext>
            </a:extLst>
          </p:cNvPr>
          <p:cNvSpPr txBox="1"/>
          <p:nvPr/>
        </p:nvSpPr>
        <p:spPr>
          <a:xfrm>
            <a:off x="334391" y="248574"/>
            <a:ext cx="8143783" cy="4001095"/>
          </a:xfrm>
          <a:prstGeom prst="rect">
            <a:avLst/>
          </a:prstGeom>
          <a:noFill/>
        </p:spPr>
        <p:txBody>
          <a:bodyPr wrap="square" rtlCol="0">
            <a:spAutoFit/>
          </a:bodyPr>
          <a:lstStyle/>
          <a:p>
            <a:r>
              <a:rPr lang="en-US" sz="2800" b="0" i="0" dirty="0">
                <a:solidFill>
                  <a:srgbClr val="1F1F1F"/>
                </a:solidFill>
                <a:effectLst/>
                <a:latin typeface="Google Sans"/>
              </a:rPr>
              <a:t>Agenda:</a:t>
            </a:r>
          </a:p>
          <a:p>
            <a:endParaRPr lang="en-US" sz="2800" dirty="0">
              <a:solidFill>
                <a:srgbClr val="1F1F1F"/>
              </a:solidFill>
              <a:latin typeface="Google Sans"/>
            </a:endParaRPr>
          </a:p>
          <a:p>
            <a:pPr marL="342900" indent="-342900">
              <a:buAutoNum type="arabicPeriod"/>
            </a:pPr>
            <a:r>
              <a:rPr lang="en-US" dirty="0">
                <a:solidFill>
                  <a:srgbClr val="1F1F1F"/>
                </a:solidFill>
                <a:latin typeface="Google Sans"/>
              </a:rPr>
              <a:t>Root cause for pipeline failure.</a:t>
            </a:r>
          </a:p>
          <a:p>
            <a:endParaRPr lang="en-US" dirty="0">
              <a:solidFill>
                <a:srgbClr val="1F1F1F"/>
              </a:solidFill>
              <a:latin typeface="Google Sans"/>
            </a:endParaRPr>
          </a:p>
          <a:p>
            <a:endParaRPr lang="en-US" dirty="0">
              <a:solidFill>
                <a:srgbClr val="1F1F1F"/>
              </a:solidFill>
              <a:latin typeface="Google Sans"/>
            </a:endParaRPr>
          </a:p>
          <a:p>
            <a:r>
              <a:rPr lang="en-US" dirty="0">
                <a:solidFill>
                  <a:srgbClr val="1F1F1F"/>
                </a:solidFill>
                <a:latin typeface="Google Sans"/>
              </a:rPr>
              <a:t>2. Business context for loan score calculation</a:t>
            </a:r>
          </a:p>
          <a:p>
            <a:endParaRPr lang="en-US" dirty="0">
              <a:solidFill>
                <a:srgbClr val="1F1F1F"/>
              </a:solidFill>
              <a:latin typeface="Google Sans"/>
            </a:endParaRPr>
          </a:p>
          <a:p>
            <a:endParaRPr lang="en-US" dirty="0">
              <a:solidFill>
                <a:srgbClr val="1F1F1F"/>
              </a:solidFill>
              <a:latin typeface="Google Sans"/>
            </a:endParaRPr>
          </a:p>
          <a:p>
            <a:r>
              <a:rPr lang="en-US" dirty="0">
                <a:solidFill>
                  <a:srgbClr val="1F1F1F"/>
                </a:solidFill>
                <a:latin typeface="Google Sans"/>
              </a:rPr>
              <a:t>3. Data transformation logic</a:t>
            </a:r>
          </a:p>
          <a:p>
            <a:endParaRPr lang="en-US" dirty="0">
              <a:solidFill>
                <a:srgbClr val="1F1F1F"/>
              </a:solidFill>
              <a:latin typeface="Google Sans"/>
            </a:endParaRPr>
          </a:p>
          <a:p>
            <a:endParaRPr lang="en-US" dirty="0">
              <a:solidFill>
                <a:srgbClr val="1F1F1F"/>
              </a:solidFill>
              <a:latin typeface="Google Sans"/>
            </a:endParaRPr>
          </a:p>
          <a:p>
            <a:r>
              <a:rPr lang="en-US" dirty="0">
                <a:solidFill>
                  <a:srgbClr val="1F1F1F"/>
                </a:solidFill>
                <a:latin typeface="Google Sans"/>
              </a:rPr>
              <a:t>4. Architecture diagram of the project</a:t>
            </a:r>
          </a:p>
          <a:p>
            <a:endParaRPr lang="en-US" dirty="0">
              <a:solidFill>
                <a:srgbClr val="1F1F1F"/>
              </a:solidFill>
              <a:latin typeface="Google Sans"/>
            </a:endParaRPr>
          </a:p>
        </p:txBody>
      </p:sp>
    </p:spTree>
    <p:extLst>
      <p:ext uri="{BB962C8B-B14F-4D97-AF65-F5344CB8AC3E}">
        <p14:creationId xmlns:p14="http://schemas.microsoft.com/office/powerpoint/2010/main" val="76545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289DF-9241-8BC9-DEE1-686468971F70}"/>
              </a:ext>
            </a:extLst>
          </p:cNvPr>
          <p:cNvPicPr>
            <a:picLocks noChangeAspect="1"/>
          </p:cNvPicPr>
          <p:nvPr/>
        </p:nvPicPr>
        <p:blipFill>
          <a:blip r:embed="rId2"/>
          <a:stretch>
            <a:fillRect/>
          </a:stretch>
        </p:blipFill>
        <p:spPr>
          <a:xfrm>
            <a:off x="628650" y="1484281"/>
            <a:ext cx="8035956" cy="4437976"/>
          </a:xfrm>
          <a:prstGeom prst="rect">
            <a:avLst/>
          </a:prstGeom>
        </p:spPr>
      </p:pic>
      <p:sp>
        <p:nvSpPr>
          <p:cNvPr id="5" name="TextBox 4">
            <a:extLst>
              <a:ext uri="{FF2B5EF4-FFF2-40B4-BE49-F238E27FC236}">
                <a16:creationId xmlns:a16="http://schemas.microsoft.com/office/drawing/2014/main" id="{4C3B9A61-3163-9F4C-7CC9-0AAFA7F72F5C}"/>
              </a:ext>
            </a:extLst>
          </p:cNvPr>
          <p:cNvSpPr txBox="1"/>
          <p:nvPr/>
        </p:nvSpPr>
        <p:spPr>
          <a:xfrm>
            <a:off x="319596" y="550416"/>
            <a:ext cx="5042517" cy="369332"/>
          </a:xfrm>
          <a:prstGeom prst="rect">
            <a:avLst/>
          </a:prstGeom>
          <a:noFill/>
        </p:spPr>
        <p:txBody>
          <a:bodyPr wrap="square" rtlCol="0">
            <a:spAutoFit/>
          </a:bodyPr>
          <a:lstStyle/>
          <a:p>
            <a:r>
              <a:rPr lang="en-US" dirty="0"/>
              <a:t>Spark Architecture Diagram:</a:t>
            </a:r>
          </a:p>
        </p:txBody>
      </p:sp>
    </p:spTree>
    <p:extLst>
      <p:ext uri="{BB962C8B-B14F-4D97-AF65-F5344CB8AC3E}">
        <p14:creationId xmlns:p14="http://schemas.microsoft.com/office/powerpoint/2010/main" val="425672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FF5C5-2278-92BA-4315-60275EC0865D}"/>
              </a:ext>
            </a:extLst>
          </p:cNvPr>
          <p:cNvSpPr txBox="1"/>
          <p:nvPr/>
        </p:nvSpPr>
        <p:spPr>
          <a:xfrm>
            <a:off x="0" y="94490"/>
            <a:ext cx="10715348" cy="3539430"/>
          </a:xfrm>
          <a:prstGeom prst="rect">
            <a:avLst/>
          </a:prstGeom>
          <a:noFill/>
        </p:spPr>
        <p:txBody>
          <a:bodyPr wrap="square" rtlCol="0">
            <a:spAutoFit/>
          </a:bodyPr>
          <a:lstStyle/>
          <a:p>
            <a:endParaRPr lang="en-US" sz="1600" b="1" dirty="0">
              <a:sym typeface="Wingdings" panose="05000000000000000000" pitchFamily="2" charset="2"/>
            </a:endParaRPr>
          </a:p>
          <a:p>
            <a:r>
              <a:rPr lang="en-US" sz="1600" b="1" dirty="0">
                <a:sym typeface="Wingdings" panose="05000000000000000000" pitchFamily="2" charset="2"/>
              </a:rPr>
              <a:t>SPARK SQL:</a:t>
            </a:r>
          </a:p>
          <a:p>
            <a:endParaRPr lang="en-US" sz="1600" dirty="0">
              <a:sym typeface="Wingdings" panose="05000000000000000000" pitchFamily="2" charset="2"/>
            </a:endParaRPr>
          </a:p>
          <a:p>
            <a:endParaRPr lang="en-US" sz="1600" dirty="0">
              <a:sym typeface="Wingdings" panose="05000000000000000000" pitchFamily="2" charset="2"/>
            </a:endParaRPr>
          </a:p>
          <a:p>
            <a:r>
              <a:rPr lang="en-US" sz="1600" b="1" dirty="0" err="1">
                <a:sym typeface="Wingdings" panose="05000000000000000000" pitchFamily="2" charset="2"/>
              </a:rPr>
              <a:t>Metastore</a:t>
            </a:r>
            <a:r>
              <a:rPr lang="en-US" sz="1600" dirty="0">
                <a:sym typeface="Wingdings" panose="05000000000000000000" pitchFamily="2" charset="2"/>
              </a:rPr>
              <a:t>: Storage unit to store all the metadata information (file format, columns, column formats, location) of the data files in a data lake.</a:t>
            </a:r>
          </a:p>
          <a:p>
            <a:endParaRPr lang="en-US" sz="1600" dirty="0">
              <a:sym typeface="Wingdings" panose="05000000000000000000" pitchFamily="2" charset="2"/>
            </a:endParaRPr>
          </a:p>
          <a:p>
            <a:r>
              <a:rPr lang="en-US" sz="1600" b="1" i="0" dirty="0">
                <a:effectLst/>
                <a:latin typeface="Söhne"/>
              </a:rPr>
              <a:t>Hive </a:t>
            </a:r>
            <a:r>
              <a:rPr lang="en-US" sz="1600" b="1" i="0" dirty="0" err="1">
                <a:effectLst/>
                <a:latin typeface="Söhne"/>
              </a:rPr>
              <a:t>Metastore</a:t>
            </a:r>
            <a:r>
              <a:rPr lang="en-US" sz="1600" b="0" i="0" dirty="0">
                <a:effectLst/>
                <a:latin typeface="Söhne"/>
              </a:rPr>
              <a:t> is a component of Apache Hive that acts as a data catalog for Hive tables, partitions, and schemas. It stores metadata information about Hive tables and partitions in either databricks default or external source( relational database such as MySQL, PostgreSQL, or Oracle, or azure SQL).</a:t>
            </a:r>
          </a:p>
          <a:p>
            <a:endParaRPr lang="en-US" sz="1600" dirty="0">
              <a:latin typeface="Söhne"/>
              <a:sym typeface="Wingdings" panose="05000000000000000000" pitchFamily="2" charset="2"/>
            </a:endParaRPr>
          </a:p>
          <a:p>
            <a:endParaRPr lang="en-US" sz="1600" dirty="0">
              <a:sym typeface="Wingdings" panose="05000000000000000000" pitchFamily="2" charset="2"/>
            </a:endParaRPr>
          </a:p>
          <a:p>
            <a:endParaRPr lang="en-US" sz="1600" dirty="0">
              <a:sym typeface="Wingdings" panose="05000000000000000000" pitchFamily="2" charset="2"/>
            </a:endParaRPr>
          </a:p>
          <a:p>
            <a:r>
              <a:rPr lang="en-US" sz="1600" dirty="0"/>
              <a:t> </a:t>
            </a:r>
          </a:p>
        </p:txBody>
      </p:sp>
      <p:sp>
        <p:nvSpPr>
          <p:cNvPr id="2" name="Rectangle 1">
            <a:extLst>
              <a:ext uri="{FF2B5EF4-FFF2-40B4-BE49-F238E27FC236}">
                <a16:creationId xmlns:a16="http://schemas.microsoft.com/office/drawing/2014/main" id="{D6B62A01-CB7C-C2C1-1981-6A47F92ACA12}"/>
              </a:ext>
            </a:extLst>
          </p:cNvPr>
          <p:cNvSpPr/>
          <p:nvPr/>
        </p:nvSpPr>
        <p:spPr>
          <a:xfrm>
            <a:off x="348259" y="3773248"/>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Spark SQL</a:t>
            </a:r>
          </a:p>
        </p:txBody>
      </p:sp>
      <p:sp>
        <p:nvSpPr>
          <p:cNvPr id="3" name="Rectangle 2">
            <a:extLst>
              <a:ext uri="{FF2B5EF4-FFF2-40B4-BE49-F238E27FC236}">
                <a16:creationId xmlns:a16="http://schemas.microsoft.com/office/drawing/2014/main" id="{05699C1D-97D8-5284-9F51-7B8647BA0B47}"/>
              </a:ext>
            </a:extLst>
          </p:cNvPr>
          <p:cNvSpPr/>
          <p:nvPr/>
        </p:nvSpPr>
        <p:spPr>
          <a:xfrm>
            <a:off x="410404" y="4703414"/>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Hive </a:t>
            </a:r>
            <a:r>
              <a:rPr lang="en-US" dirty="0" err="1"/>
              <a:t>Metastore</a:t>
            </a:r>
            <a:endParaRPr lang="en-US" dirty="0"/>
          </a:p>
        </p:txBody>
      </p:sp>
      <p:sp>
        <p:nvSpPr>
          <p:cNvPr id="5" name="Rectangle 4">
            <a:extLst>
              <a:ext uri="{FF2B5EF4-FFF2-40B4-BE49-F238E27FC236}">
                <a16:creationId xmlns:a16="http://schemas.microsoft.com/office/drawing/2014/main" id="{62C9CB25-5333-AF67-4A71-447CA7565AC0}"/>
              </a:ext>
            </a:extLst>
          </p:cNvPr>
          <p:cNvSpPr/>
          <p:nvPr/>
        </p:nvSpPr>
        <p:spPr>
          <a:xfrm>
            <a:off x="4639133" y="4767309"/>
            <a:ext cx="2752531"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External (Databases like MySQL, PostgreSQL), azure SQL</a:t>
            </a:r>
          </a:p>
        </p:txBody>
      </p:sp>
      <p:sp>
        <p:nvSpPr>
          <p:cNvPr id="6" name="Rectangle 5">
            <a:extLst>
              <a:ext uri="{FF2B5EF4-FFF2-40B4-BE49-F238E27FC236}">
                <a16:creationId xmlns:a16="http://schemas.microsoft.com/office/drawing/2014/main" id="{B2D9A35D-B741-CB79-5AF0-B578CBE17424}"/>
              </a:ext>
            </a:extLst>
          </p:cNvPr>
          <p:cNvSpPr/>
          <p:nvPr/>
        </p:nvSpPr>
        <p:spPr>
          <a:xfrm>
            <a:off x="4639133" y="4015379"/>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Databricks Default</a:t>
            </a:r>
          </a:p>
        </p:txBody>
      </p:sp>
      <p:sp>
        <p:nvSpPr>
          <p:cNvPr id="7" name="Rectangle 6">
            <a:extLst>
              <a:ext uri="{FF2B5EF4-FFF2-40B4-BE49-F238E27FC236}">
                <a16:creationId xmlns:a16="http://schemas.microsoft.com/office/drawing/2014/main" id="{96B6442A-A75E-4245-EE86-0848D71ED22F}"/>
              </a:ext>
            </a:extLst>
          </p:cNvPr>
          <p:cNvSpPr/>
          <p:nvPr/>
        </p:nvSpPr>
        <p:spPr>
          <a:xfrm>
            <a:off x="410404" y="5606726"/>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Azure </a:t>
            </a:r>
            <a:r>
              <a:rPr lang="en-US" dirty="0" err="1"/>
              <a:t>Datalake</a:t>
            </a:r>
            <a:r>
              <a:rPr lang="en-US" dirty="0"/>
              <a:t> Gen2</a:t>
            </a:r>
          </a:p>
        </p:txBody>
      </p:sp>
      <p:cxnSp>
        <p:nvCxnSpPr>
          <p:cNvPr id="8" name="Straight Arrow Connector 7">
            <a:extLst>
              <a:ext uri="{FF2B5EF4-FFF2-40B4-BE49-F238E27FC236}">
                <a16:creationId xmlns:a16="http://schemas.microsoft.com/office/drawing/2014/main" id="{496D2DB6-FA44-7B8C-E3E9-C6E13572E254}"/>
              </a:ext>
            </a:extLst>
          </p:cNvPr>
          <p:cNvCxnSpPr>
            <a:cxnSpLocks/>
          </p:cNvCxnSpPr>
          <p:nvPr/>
        </p:nvCxnSpPr>
        <p:spPr>
          <a:xfrm>
            <a:off x="2172266" y="5138357"/>
            <a:ext cx="0" cy="4683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F16757-73F1-6BAB-3E3B-28AB791234EE}"/>
              </a:ext>
            </a:extLst>
          </p:cNvPr>
          <p:cNvCxnSpPr>
            <a:cxnSpLocks/>
          </p:cNvCxnSpPr>
          <p:nvPr/>
        </p:nvCxnSpPr>
        <p:spPr>
          <a:xfrm>
            <a:off x="2162105" y="4235045"/>
            <a:ext cx="0" cy="4683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95E8E70-19B2-F090-6593-66FD2336F91A}"/>
              </a:ext>
            </a:extLst>
          </p:cNvPr>
          <p:cNvCxnSpPr>
            <a:cxnSpLocks/>
            <a:endCxn id="3" idx="3"/>
          </p:cNvCxnSpPr>
          <p:nvPr/>
        </p:nvCxnSpPr>
        <p:spPr>
          <a:xfrm flipH="1">
            <a:off x="3162935" y="4234648"/>
            <a:ext cx="1466037" cy="688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96F224-DFE6-0632-D217-A126C7C24DF7}"/>
              </a:ext>
            </a:extLst>
          </p:cNvPr>
          <p:cNvCxnSpPr>
            <a:cxnSpLocks/>
            <a:endCxn id="5" idx="1"/>
          </p:cNvCxnSpPr>
          <p:nvPr/>
        </p:nvCxnSpPr>
        <p:spPr>
          <a:xfrm>
            <a:off x="3100790" y="5112765"/>
            <a:ext cx="1538343" cy="255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8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FF5C5-2278-92BA-4315-60275EC0865D}"/>
              </a:ext>
            </a:extLst>
          </p:cNvPr>
          <p:cNvSpPr txBox="1"/>
          <p:nvPr/>
        </p:nvSpPr>
        <p:spPr>
          <a:xfrm>
            <a:off x="0" y="94490"/>
            <a:ext cx="10715348" cy="6986528"/>
          </a:xfrm>
          <a:prstGeom prst="rect">
            <a:avLst/>
          </a:prstGeom>
          <a:noFill/>
        </p:spPr>
        <p:txBody>
          <a:bodyPr wrap="square" rtlCol="0">
            <a:spAutoFit/>
          </a:bodyPr>
          <a:lstStyle/>
          <a:p>
            <a:r>
              <a:rPr lang="en-US" sz="1600" dirty="0"/>
              <a:t>Spark Databases, tables, views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b="1" dirty="0"/>
              <a:t>Managed table</a:t>
            </a:r>
            <a:r>
              <a:rPr lang="en-US" sz="1600" dirty="0"/>
              <a:t>: Both metadata and data are managed by spark</a:t>
            </a:r>
          </a:p>
          <a:p>
            <a:r>
              <a:rPr lang="en-US" sz="1600" b="1" dirty="0"/>
              <a:t>External Tables</a:t>
            </a:r>
            <a:r>
              <a:rPr lang="en-US" sz="1600" dirty="0"/>
              <a:t>: Only metadata is managed by spark and underlying data is managed by us.</a:t>
            </a:r>
          </a:p>
          <a:p>
            <a:r>
              <a:rPr lang="en-US" sz="1600" b="1" dirty="0"/>
              <a:t>Managed VS External:</a:t>
            </a:r>
          </a:p>
          <a:p>
            <a:r>
              <a:rPr lang="en-US" sz="1600" dirty="0"/>
              <a:t>When tables were dropped, metadata &amp;data gets deleted from managed tables. Only metadata is deleted from external tables</a:t>
            </a:r>
          </a:p>
          <a:p>
            <a:r>
              <a:rPr lang="en-US" sz="1600" b="1" dirty="0"/>
              <a:t>Views</a:t>
            </a:r>
            <a:r>
              <a:rPr lang="en-US" sz="1600" dirty="0"/>
              <a:t>: Views built on top of tables and give the results based on underlying query.</a:t>
            </a:r>
          </a:p>
          <a:p>
            <a:endParaRPr lang="en-US" sz="1600" b="0" i="0" dirty="0">
              <a:effectLst/>
              <a:latin typeface="Söhne"/>
            </a:endParaRPr>
          </a:p>
          <a:p>
            <a:endParaRPr lang="en-US" sz="1600" dirty="0">
              <a:latin typeface="Söhne"/>
              <a:sym typeface="Wingdings" panose="05000000000000000000" pitchFamily="2" charset="2"/>
            </a:endParaRPr>
          </a:p>
          <a:p>
            <a:endParaRPr lang="en-US" sz="1600" dirty="0">
              <a:sym typeface="Wingdings" panose="05000000000000000000" pitchFamily="2" charset="2"/>
            </a:endParaRPr>
          </a:p>
          <a:p>
            <a:endParaRPr lang="en-US" sz="1600" dirty="0">
              <a:sym typeface="Wingdings" panose="05000000000000000000" pitchFamily="2" charset="2"/>
            </a:endParaRPr>
          </a:p>
          <a:p>
            <a:r>
              <a:rPr lang="en-US" sz="1600" dirty="0"/>
              <a:t> </a:t>
            </a:r>
          </a:p>
        </p:txBody>
      </p:sp>
      <p:sp>
        <p:nvSpPr>
          <p:cNvPr id="2" name="Rectangle 1">
            <a:extLst>
              <a:ext uri="{FF2B5EF4-FFF2-40B4-BE49-F238E27FC236}">
                <a16:creationId xmlns:a16="http://schemas.microsoft.com/office/drawing/2014/main" id="{D6B62A01-CB7C-C2C1-1981-6A47F92ACA12}"/>
              </a:ext>
            </a:extLst>
          </p:cNvPr>
          <p:cNvSpPr/>
          <p:nvPr/>
        </p:nvSpPr>
        <p:spPr>
          <a:xfrm>
            <a:off x="3615242" y="728207"/>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Databricks Workspace</a:t>
            </a:r>
          </a:p>
        </p:txBody>
      </p:sp>
      <p:sp>
        <p:nvSpPr>
          <p:cNvPr id="3" name="Rectangle 2">
            <a:extLst>
              <a:ext uri="{FF2B5EF4-FFF2-40B4-BE49-F238E27FC236}">
                <a16:creationId xmlns:a16="http://schemas.microsoft.com/office/drawing/2014/main" id="{05699C1D-97D8-5284-9F51-7B8647BA0B47}"/>
              </a:ext>
            </a:extLst>
          </p:cNvPr>
          <p:cNvSpPr/>
          <p:nvPr/>
        </p:nvSpPr>
        <p:spPr>
          <a:xfrm>
            <a:off x="117440" y="3405194"/>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Managed</a:t>
            </a:r>
          </a:p>
        </p:txBody>
      </p:sp>
      <p:sp>
        <p:nvSpPr>
          <p:cNvPr id="7" name="Rectangle 6">
            <a:extLst>
              <a:ext uri="{FF2B5EF4-FFF2-40B4-BE49-F238E27FC236}">
                <a16:creationId xmlns:a16="http://schemas.microsoft.com/office/drawing/2014/main" id="{96B6442A-A75E-4245-EE86-0848D71ED22F}"/>
              </a:ext>
            </a:extLst>
          </p:cNvPr>
          <p:cNvSpPr/>
          <p:nvPr/>
        </p:nvSpPr>
        <p:spPr>
          <a:xfrm>
            <a:off x="3482078" y="3429000"/>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External</a:t>
            </a:r>
          </a:p>
        </p:txBody>
      </p:sp>
      <p:cxnSp>
        <p:nvCxnSpPr>
          <p:cNvPr id="8" name="Straight Arrow Connector 7">
            <a:extLst>
              <a:ext uri="{FF2B5EF4-FFF2-40B4-BE49-F238E27FC236}">
                <a16:creationId xmlns:a16="http://schemas.microsoft.com/office/drawing/2014/main" id="{496D2DB6-FA44-7B8C-E3E9-C6E13572E254}"/>
              </a:ext>
            </a:extLst>
          </p:cNvPr>
          <p:cNvCxnSpPr>
            <a:cxnSpLocks/>
          </p:cNvCxnSpPr>
          <p:nvPr/>
        </p:nvCxnSpPr>
        <p:spPr>
          <a:xfrm>
            <a:off x="4001066" y="2044862"/>
            <a:ext cx="0" cy="4683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F16757-73F1-6BAB-3E3B-28AB791234EE}"/>
              </a:ext>
            </a:extLst>
          </p:cNvPr>
          <p:cNvCxnSpPr>
            <a:cxnSpLocks/>
          </p:cNvCxnSpPr>
          <p:nvPr/>
        </p:nvCxnSpPr>
        <p:spPr>
          <a:xfrm>
            <a:off x="4987461" y="1137955"/>
            <a:ext cx="0" cy="4683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7552FFD-ABD7-E9CE-38A5-A04D9E9F12A6}"/>
              </a:ext>
            </a:extLst>
          </p:cNvPr>
          <p:cNvSpPr/>
          <p:nvPr/>
        </p:nvSpPr>
        <p:spPr>
          <a:xfrm>
            <a:off x="3615242" y="1606324"/>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Databases</a:t>
            </a:r>
          </a:p>
        </p:txBody>
      </p:sp>
      <p:sp>
        <p:nvSpPr>
          <p:cNvPr id="10" name="Rectangle 9">
            <a:extLst>
              <a:ext uri="{FF2B5EF4-FFF2-40B4-BE49-F238E27FC236}">
                <a16:creationId xmlns:a16="http://schemas.microsoft.com/office/drawing/2014/main" id="{57D59F77-EEAD-0878-F746-66686F3D4CD2}"/>
              </a:ext>
            </a:extLst>
          </p:cNvPr>
          <p:cNvSpPr/>
          <p:nvPr/>
        </p:nvSpPr>
        <p:spPr>
          <a:xfrm>
            <a:off x="2238976" y="2531847"/>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Tables</a:t>
            </a:r>
          </a:p>
        </p:txBody>
      </p:sp>
      <p:sp>
        <p:nvSpPr>
          <p:cNvPr id="13" name="Rectangle 12">
            <a:extLst>
              <a:ext uri="{FF2B5EF4-FFF2-40B4-BE49-F238E27FC236}">
                <a16:creationId xmlns:a16="http://schemas.microsoft.com/office/drawing/2014/main" id="{581FC9F1-0021-48A4-0BCF-BF8B588EF2B5}"/>
              </a:ext>
            </a:extLst>
          </p:cNvPr>
          <p:cNvSpPr/>
          <p:nvPr/>
        </p:nvSpPr>
        <p:spPr>
          <a:xfrm>
            <a:off x="5951322" y="2484441"/>
            <a:ext cx="2752531"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Views</a:t>
            </a:r>
          </a:p>
        </p:txBody>
      </p:sp>
      <p:cxnSp>
        <p:nvCxnSpPr>
          <p:cNvPr id="14" name="Straight Arrow Connector 13">
            <a:extLst>
              <a:ext uri="{FF2B5EF4-FFF2-40B4-BE49-F238E27FC236}">
                <a16:creationId xmlns:a16="http://schemas.microsoft.com/office/drawing/2014/main" id="{E00121BB-ED24-88C9-E5F2-40641BA7F4AA}"/>
              </a:ext>
            </a:extLst>
          </p:cNvPr>
          <p:cNvCxnSpPr>
            <a:cxnSpLocks/>
          </p:cNvCxnSpPr>
          <p:nvPr/>
        </p:nvCxnSpPr>
        <p:spPr>
          <a:xfrm>
            <a:off x="6234609" y="2016072"/>
            <a:ext cx="0" cy="4683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18E4F3-CD53-D82B-8D9F-DB56FABF6459}"/>
              </a:ext>
            </a:extLst>
          </p:cNvPr>
          <p:cNvCxnSpPr>
            <a:cxnSpLocks/>
          </p:cNvCxnSpPr>
          <p:nvPr/>
        </p:nvCxnSpPr>
        <p:spPr>
          <a:xfrm flipH="1">
            <a:off x="2537730" y="2970385"/>
            <a:ext cx="400779" cy="420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E857BC-45EF-BB12-22AB-BDEC967EBAC8}"/>
              </a:ext>
            </a:extLst>
          </p:cNvPr>
          <p:cNvCxnSpPr>
            <a:cxnSpLocks/>
          </p:cNvCxnSpPr>
          <p:nvPr/>
        </p:nvCxnSpPr>
        <p:spPr>
          <a:xfrm>
            <a:off x="3807237" y="2970385"/>
            <a:ext cx="312002" cy="4586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3004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38579</TotalTime>
  <Words>598</Words>
  <Application>Microsoft Office PowerPoint</Application>
  <PresentationFormat>Widescreen</PresentationFormat>
  <Paragraphs>145</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 MT</vt:lpstr>
      <vt:lpstr>Google Sans</vt:lpstr>
      <vt:lpstr>Söhne</vt:lpstr>
      <vt:lpstr>SourceSansPro</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Chakka Yashwanth</dc:creator>
  <cp:lastModifiedBy>Chakka Yashwanth</cp:lastModifiedBy>
  <cp:revision>54</cp:revision>
  <dcterms:created xsi:type="dcterms:W3CDTF">2023-01-22T09:05:36Z</dcterms:created>
  <dcterms:modified xsi:type="dcterms:W3CDTF">2023-02-18T04:04:54Z</dcterms:modified>
</cp:coreProperties>
</file>