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Canva Sans" panose="020B0604020202020204" charset="0"/>
      <p:regular r:id="rId16"/>
    </p:embeddedFont>
    <p:embeddedFont>
      <p:font typeface="Canva Sans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94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457481" y="1028700"/>
            <a:ext cx="3062436" cy="2917666"/>
          </a:xfrm>
          <a:custGeom>
            <a:avLst/>
            <a:gdLst/>
            <a:ahLst/>
            <a:cxnLst/>
            <a:rect l="l" t="t" r="r" b="b"/>
            <a:pathLst>
              <a:path w="3062436" h="2917666">
                <a:moveTo>
                  <a:pt x="0" y="0"/>
                </a:moveTo>
                <a:lnTo>
                  <a:pt x="3062436" y="0"/>
                </a:lnTo>
                <a:lnTo>
                  <a:pt x="3062436" y="2917666"/>
                </a:lnTo>
                <a:lnTo>
                  <a:pt x="0" y="2917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220285" y="4630377"/>
            <a:ext cx="13536827" cy="2388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36"/>
              </a:lnSpc>
              <a:spcBef>
                <a:spcPct val="0"/>
              </a:spcBef>
            </a:pPr>
            <a:r>
              <a:rPr lang="en-US" sz="6811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LINQ </a:t>
            </a:r>
            <a:r>
              <a:rPr lang="en-US" sz="681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– Language Integrated Query in .NET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304112" y="8435363"/>
            <a:ext cx="13679776" cy="8229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81"/>
              </a:lnSpc>
              <a:spcBef>
                <a:spcPct val="0"/>
              </a:spcBef>
            </a:pPr>
            <a:r>
              <a:rPr lang="en-US" sz="4844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MANISH DAMOR - 8023058369 ROLL NO : 04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901853" y="7326495"/>
            <a:ext cx="4484294" cy="7913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3"/>
              </a:lnSpc>
              <a:spcBef>
                <a:spcPct val="0"/>
              </a:spcBef>
            </a:pPr>
            <a:r>
              <a:rPr lang="en-US" sz="4574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BE-3 CSE SEM 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90752" y="885825"/>
            <a:ext cx="16230600" cy="23892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36"/>
              </a:lnSpc>
              <a:spcBef>
                <a:spcPct val="0"/>
              </a:spcBef>
            </a:pPr>
            <a:r>
              <a:rPr lang="en-US" sz="6811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LINQ with Databases (Entity Framework)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753140"/>
            <a:ext cx="16230600" cy="208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l">
              <a:lnSpc>
                <a:spcPts val="5599"/>
              </a:lnSpc>
              <a:buFont typeface="Arial"/>
              <a:buChar char="•"/>
            </a:pPr>
            <a:r>
              <a:rPr lang="en-US" sz="39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LINQ is used in Entity Framework (EF) to query databases efficiently.</a:t>
            </a:r>
          </a:p>
          <a:p>
            <a:pPr marL="863599" lvl="1" indent="-431800" algn="l">
              <a:lnSpc>
                <a:spcPts val="5599"/>
              </a:lnSpc>
              <a:buFont typeface="Arial"/>
              <a:buChar char="•"/>
            </a:pPr>
            <a:r>
              <a:rPr lang="en-US" sz="39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Example Query:</a:t>
            </a:r>
          </a:p>
        </p:txBody>
      </p:sp>
      <p:sp>
        <p:nvSpPr>
          <p:cNvPr id="4" name="Freeform 4"/>
          <p:cNvSpPr/>
          <p:nvPr/>
        </p:nvSpPr>
        <p:spPr>
          <a:xfrm>
            <a:off x="2264030" y="6134100"/>
            <a:ext cx="13759939" cy="2083524"/>
          </a:xfrm>
          <a:custGeom>
            <a:avLst/>
            <a:gdLst/>
            <a:ahLst/>
            <a:cxnLst/>
            <a:rect l="l" t="t" r="r" b="b"/>
            <a:pathLst>
              <a:path w="13759939" h="2083524">
                <a:moveTo>
                  <a:pt x="0" y="0"/>
                </a:moveTo>
                <a:lnTo>
                  <a:pt x="13759939" y="0"/>
                </a:lnTo>
                <a:lnTo>
                  <a:pt x="13759939" y="2083524"/>
                </a:lnTo>
                <a:lnTo>
                  <a:pt x="0" y="20835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755479"/>
            <a:ext cx="16230600" cy="4191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287632" lvl="1" indent="-643816" algn="just">
              <a:lnSpc>
                <a:spcPts val="8349"/>
              </a:lnSpc>
              <a:buFont typeface="Arial"/>
              <a:buChar char="•"/>
            </a:pPr>
            <a:r>
              <a:rPr lang="en-US" sz="5964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Benefits:</a:t>
            </a:r>
          </a:p>
          <a:p>
            <a:pPr marL="1287632" lvl="1" indent="-643816" algn="just">
              <a:lnSpc>
                <a:spcPts val="8349"/>
              </a:lnSpc>
              <a:buFont typeface="Arial"/>
              <a:buChar char="•"/>
            </a:pPr>
            <a:r>
              <a:rPr lang="en-US" sz="596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No need to write raw SQL</a:t>
            </a:r>
          </a:p>
          <a:p>
            <a:pPr marL="1287632" lvl="1" indent="-643816" algn="just">
              <a:lnSpc>
                <a:spcPts val="8349"/>
              </a:lnSpc>
              <a:buFont typeface="Arial"/>
              <a:buChar char="•"/>
            </a:pPr>
            <a:r>
              <a:rPr lang="en-US" sz="596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Works seamlessly with ORM (Object Relational Mapping)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75504" y="1270072"/>
            <a:ext cx="12136993" cy="11795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36"/>
              </a:lnSpc>
              <a:spcBef>
                <a:spcPct val="0"/>
              </a:spcBef>
            </a:pPr>
            <a:r>
              <a:rPr lang="en-US" sz="6811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Performance Considerations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4060825"/>
            <a:ext cx="16230600" cy="2794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l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Deferred Execution: Queries execute only when data is accessed.</a:t>
            </a:r>
          </a:p>
          <a:p>
            <a:pPr marL="863599" lvl="1" indent="-431800" algn="l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Avoid multiple .ToList() calls (loads entire data in memory).</a:t>
            </a:r>
          </a:p>
          <a:p>
            <a:pPr marL="863599" lvl="1" indent="-431800" algn="l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 AsEnumerable() for in-memory filtering.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220437" y="1562100"/>
            <a:ext cx="9847124" cy="11795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536"/>
              </a:lnSpc>
              <a:spcBef>
                <a:spcPct val="0"/>
              </a:spcBef>
            </a:pPr>
            <a:r>
              <a:rPr lang="en-US" sz="6811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Real-World Use Cases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655516" y="3355975"/>
            <a:ext cx="10976967" cy="3498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l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Querying lists of students/employees</a:t>
            </a:r>
          </a:p>
          <a:p>
            <a:pPr marL="863599" lvl="1" indent="-431800" algn="l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Searching/filtering e-commerce products</a:t>
            </a:r>
          </a:p>
          <a:p>
            <a:pPr marL="863599" lvl="1" indent="-431800" algn="l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Processing JSON or XML data</a:t>
            </a:r>
          </a:p>
          <a:p>
            <a:pPr marL="863599" lvl="1" indent="-431800" algn="l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Reporting dashboards with aggregations</a:t>
            </a:r>
          </a:p>
          <a:p>
            <a:pPr marL="863599" lvl="1" indent="-431800" algn="l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Data migration and transformation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121791"/>
            <a:ext cx="16230600" cy="4203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l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LINQ simplifies data manipulation in C#.</a:t>
            </a:r>
          </a:p>
          <a:p>
            <a:pPr marL="863599" lvl="1" indent="-431800" algn="l">
              <a:lnSpc>
                <a:spcPts val="5599"/>
              </a:lnSpc>
              <a:buFont typeface="Arial"/>
              <a:buChar char="•"/>
            </a:pPr>
            <a:r>
              <a:rPr lang="en-US" sz="39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Works with arrays, lists, databases, XML, JSON.</a:t>
            </a:r>
          </a:p>
          <a:p>
            <a:pPr marL="863599" lvl="1" indent="-431800" algn="l">
              <a:lnSpc>
                <a:spcPts val="5599"/>
              </a:lnSpc>
              <a:buFont typeface="Arial"/>
              <a:buChar char="•"/>
            </a:pPr>
            <a:r>
              <a:rPr lang="en-US" sz="39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Query Syntax &amp; Method Syntax – both have their use cases.</a:t>
            </a:r>
          </a:p>
          <a:p>
            <a:pPr marL="863599" lvl="1" indent="-431800" algn="l">
              <a:lnSpc>
                <a:spcPts val="5599"/>
              </a:lnSpc>
              <a:buFont typeface="Arial"/>
              <a:buChar char="•"/>
            </a:pPr>
            <a:r>
              <a:rPr lang="en-US" sz="39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Entity Framework + LINQ = Powerful Database Queries.</a:t>
            </a:r>
          </a:p>
          <a:p>
            <a:pPr marL="863599" lvl="1" indent="-431800" algn="l">
              <a:lnSpc>
                <a:spcPts val="5599"/>
              </a:lnSpc>
              <a:buFont typeface="Arial"/>
              <a:buChar char="•"/>
            </a:pPr>
            <a:r>
              <a:rPr lang="en-US" sz="39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Performance optimizations should be considered for large datasets.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318825" y="1485900"/>
            <a:ext cx="5650349" cy="11795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536"/>
              </a:lnSpc>
              <a:spcBef>
                <a:spcPct val="0"/>
              </a:spcBef>
            </a:pPr>
            <a:r>
              <a:rPr lang="en-US" sz="6811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531313"/>
            <a:ext cx="16230600" cy="4203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just">
              <a:lnSpc>
                <a:spcPts val="55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LINQ (Language Integrated Query) is a set of methods in .NET that allows querying data in a declarative way.</a:t>
            </a:r>
          </a:p>
          <a:p>
            <a:pPr marL="863599" lvl="1" indent="-431800" algn="just">
              <a:lnSpc>
                <a:spcPts val="55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It simplifies querying collections, databases, XML, and other data sources using C#.</a:t>
            </a:r>
          </a:p>
          <a:p>
            <a:pPr marL="863599" lvl="1" indent="-431800" algn="just">
              <a:lnSpc>
                <a:spcPts val="55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Introduced in .NET Framework 3.5 (2007).</a:t>
            </a:r>
          </a:p>
          <a:p>
            <a:pPr algn="just">
              <a:lnSpc>
                <a:spcPts val="5599"/>
              </a:lnSpc>
              <a:spcBef>
                <a:spcPct val="0"/>
              </a:spcBef>
            </a:pPr>
            <a:endParaRPr lang="en-US" sz="39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4378958" y="6531639"/>
            <a:ext cx="2398227" cy="2876434"/>
          </a:xfrm>
          <a:custGeom>
            <a:avLst/>
            <a:gdLst/>
            <a:ahLst/>
            <a:cxnLst/>
            <a:rect l="l" t="t" r="r" b="b"/>
            <a:pathLst>
              <a:path w="2398227" h="2876434">
                <a:moveTo>
                  <a:pt x="0" y="0"/>
                </a:moveTo>
                <a:lnTo>
                  <a:pt x="2398227" y="0"/>
                </a:lnTo>
                <a:lnTo>
                  <a:pt x="2398227" y="2876433"/>
                </a:lnTo>
                <a:lnTo>
                  <a:pt x="0" y="28764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7517720" y="6531639"/>
            <a:ext cx="2634631" cy="3063524"/>
          </a:xfrm>
          <a:custGeom>
            <a:avLst/>
            <a:gdLst/>
            <a:ahLst/>
            <a:cxnLst/>
            <a:rect l="l" t="t" r="r" b="b"/>
            <a:pathLst>
              <a:path w="2634631" h="3063524">
                <a:moveTo>
                  <a:pt x="0" y="0"/>
                </a:moveTo>
                <a:lnTo>
                  <a:pt x="2634630" y="0"/>
                </a:lnTo>
                <a:lnTo>
                  <a:pt x="2634630" y="3063524"/>
                </a:lnTo>
                <a:lnTo>
                  <a:pt x="0" y="30635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895300" y="6438094"/>
            <a:ext cx="3013742" cy="3063524"/>
          </a:xfrm>
          <a:custGeom>
            <a:avLst/>
            <a:gdLst/>
            <a:ahLst/>
            <a:cxnLst/>
            <a:rect l="l" t="t" r="r" b="b"/>
            <a:pathLst>
              <a:path w="3013742" h="3063524">
                <a:moveTo>
                  <a:pt x="0" y="0"/>
                </a:moveTo>
                <a:lnTo>
                  <a:pt x="3013742" y="0"/>
                </a:lnTo>
                <a:lnTo>
                  <a:pt x="3013742" y="3063524"/>
                </a:lnTo>
                <a:lnTo>
                  <a:pt x="0" y="30635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614981" y="878927"/>
            <a:ext cx="9058037" cy="11795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536"/>
              </a:lnSpc>
              <a:spcBef>
                <a:spcPct val="0"/>
              </a:spcBef>
            </a:pPr>
            <a:r>
              <a:rPr lang="en-US" sz="6811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Introduction to LINQ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932468" y="1112416"/>
            <a:ext cx="6423065" cy="11795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36"/>
              </a:lnSpc>
              <a:spcBef>
                <a:spcPct val="0"/>
              </a:spcBef>
            </a:pPr>
            <a:r>
              <a:rPr lang="en-US" sz="6811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Why Use LINQ?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824655"/>
            <a:ext cx="16230600" cy="4203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l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Concise &amp; Readable – Reduces boilerplate code</a:t>
            </a:r>
          </a:p>
          <a:p>
            <a:pPr marL="863599" lvl="1" indent="-431800" algn="l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Type-Safety – Catches errors at compile-time</a:t>
            </a:r>
          </a:p>
          <a:p>
            <a:pPr marL="863599" lvl="1" indent="-431800" algn="l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Intellisense Support – Works well with Visual Studio</a:t>
            </a:r>
          </a:p>
          <a:p>
            <a:pPr marL="863599" lvl="1" indent="-431800" algn="l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Works with Different Data Sources – Supports Collections, Databases, XML, JSON</a:t>
            </a:r>
          </a:p>
          <a:p>
            <a:pPr marL="863599" lvl="1" indent="-431800" algn="l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Improved Performance – Optimized querying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97329" y="1023773"/>
            <a:ext cx="11493341" cy="11795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36"/>
              </a:lnSpc>
              <a:spcBef>
                <a:spcPct val="0"/>
              </a:spcBef>
            </a:pPr>
            <a:r>
              <a:rPr lang="en-US" sz="6811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LINQ Syntax &amp; Query Types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381530" y="3366557"/>
            <a:ext cx="5879664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b="1">
                <a:solidFill>
                  <a:srgbClr val="B3B6B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Query Syntax (SQL-like)</a:t>
            </a:r>
          </a:p>
        </p:txBody>
      </p:sp>
      <p:sp>
        <p:nvSpPr>
          <p:cNvPr id="4" name="Freeform 4"/>
          <p:cNvSpPr/>
          <p:nvPr/>
        </p:nvSpPr>
        <p:spPr>
          <a:xfrm>
            <a:off x="5086350" y="4877469"/>
            <a:ext cx="8115300" cy="2739234"/>
          </a:xfrm>
          <a:custGeom>
            <a:avLst/>
            <a:gdLst/>
            <a:ahLst/>
            <a:cxnLst/>
            <a:rect l="l" t="t" r="r" b="b"/>
            <a:pathLst>
              <a:path w="8115300" h="2739234">
                <a:moveTo>
                  <a:pt x="0" y="0"/>
                </a:moveTo>
                <a:lnTo>
                  <a:pt x="8115300" y="0"/>
                </a:lnTo>
                <a:lnTo>
                  <a:pt x="8115300" y="2739234"/>
                </a:lnTo>
                <a:lnTo>
                  <a:pt x="0" y="27392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232368" y="2628900"/>
            <a:ext cx="11823264" cy="6794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Method Syntax (Fluent API, recommended)</a:t>
            </a:r>
          </a:p>
        </p:txBody>
      </p:sp>
      <p:sp>
        <p:nvSpPr>
          <p:cNvPr id="3" name="Freeform 3"/>
          <p:cNvSpPr/>
          <p:nvPr/>
        </p:nvSpPr>
        <p:spPr>
          <a:xfrm>
            <a:off x="3404321" y="3879778"/>
            <a:ext cx="11479358" cy="1846837"/>
          </a:xfrm>
          <a:custGeom>
            <a:avLst/>
            <a:gdLst/>
            <a:ahLst/>
            <a:cxnLst/>
            <a:rect l="l" t="t" r="r" b="b"/>
            <a:pathLst>
              <a:path w="11479358" h="1846837">
                <a:moveTo>
                  <a:pt x="0" y="0"/>
                </a:moveTo>
                <a:lnTo>
                  <a:pt x="11479358" y="0"/>
                </a:lnTo>
                <a:lnTo>
                  <a:pt x="11479358" y="1846837"/>
                </a:lnTo>
                <a:lnTo>
                  <a:pt x="0" y="18468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3702546" y="3169715"/>
          <a:ext cx="10882908" cy="5114924"/>
        </p:xfrm>
        <a:graphic>
          <a:graphicData uri="http://schemas.openxmlformats.org/drawingml/2006/table">
            <a:tbl>
              <a:tblPr/>
              <a:tblGrid>
                <a:gridCol w="3627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7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76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22788"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Feature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For Loop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LINQ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2788"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Code Length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Longer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Shorter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2788"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Readability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Complex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Simple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6560"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Performance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Faster for small data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Optimized for large data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3565773" y="822827"/>
            <a:ext cx="11156454" cy="11795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536"/>
              </a:lnSpc>
              <a:spcBef>
                <a:spcPct val="0"/>
              </a:spcBef>
            </a:pPr>
            <a:r>
              <a:rPr lang="en-US" sz="6811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LINQ vs Traditional Loops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887068" y="2419662"/>
            <a:ext cx="12513864" cy="5447676"/>
          </a:xfrm>
          <a:custGeom>
            <a:avLst/>
            <a:gdLst/>
            <a:ahLst/>
            <a:cxnLst/>
            <a:rect l="l" t="t" r="r" b="b"/>
            <a:pathLst>
              <a:path w="12513864" h="5447676">
                <a:moveTo>
                  <a:pt x="0" y="0"/>
                </a:moveTo>
                <a:lnTo>
                  <a:pt x="12513864" y="0"/>
                </a:lnTo>
                <a:lnTo>
                  <a:pt x="12513864" y="5447676"/>
                </a:lnTo>
                <a:lnTo>
                  <a:pt x="0" y="54476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080152" y="3619500"/>
            <a:ext cx="10127695" cy="11795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36"/>
              </a:lnSpc>
              <a:spcBef>
                <a:spcPct val="0"/>
              </a:spcBef>
            </a:pPr>
            <a:r>
              <a:rPr lang="en-US" sz="6811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Common LINQ Methods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54204" y="1692494"/>
            <a:ext cx="15779591" cy="3048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36"/>
              </a:lnSpc>
              <a:spcBef>
                <a:spcPct val="0"/>
              </a:spcBef>
            </a:pPr>
            <a:r>
              <a:rPr lang="en-US" sz="5811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Most used LINQ methods in Method Syntax:</a:t>
            </a:r>
          </a:p>
          <a:p>
            <a:pPr algn="ctr">
              <a:lnSpc>
                <a:spcPts val="8136"/>
              </a:lnSpc>
              <a:spcBef>
                <a:spcPct val="0"/>
              </a:spcBef>
            </a:pPr>
            <a:endParaRPr lang="en-US" sz="5811" b="1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880299" y="4000500"/>
            <a:ext cx="12527399" cy="4203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l">
              <a:lnSpc>
                <a:spcPts val="5599"/>
              </a:lnSpc>
              <a:buFont typeface="Arial"/>
              <a:buChar char="•"/>
            </a:pPr>
            <a:r>
              <a:rPr lang="en-US" sz="39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Select() – Project values</a:t>
            </a:r>
          </a:p>
          <a:p>
            <a:pPr marL="863599" lvl="1" indent="-431800" algn="l">
              <a:lnSpc>
                <a:spcPts val="5599"/>
              </a:lnSpc>
              <a:buFont typeface="Arial"/>
              <a:buChar char="•"/>
            </a:pPr>
            <a:r>
              <a:rPr lang="en-US" sz="39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Where() – Filter records</a:t>
            </a:r>
          </a:p>
          <a:p>
            <a:pPr marL="863599" lvl="1" indent="-431800" algn="l">
              <a:lnSpc>
                <a:spcPts val="5599"/>
              </a:lnSpc>
              <a:buFont typeface="Arial"/>
              <a:buChar char="•"/>
            </a:pPr>
            <a:r>
              <a:rPr lang="en-US" sz="3999" b="1" dirty="0" err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OrderBy</a:t>
            </a:r>
            <a:r>
              <a:rPr lang="en-US" sz="39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()/</a:t>
            </a:r>
            <a:r>
              <a:rPr lang="en-US" sz="3999" b="1" dirty="0" err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OrderByDescending</a:t>
            </a:r>
            <a:r>
              <a:rPr lang="en-US" sz="39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() – Sort records</a:t>
            </a:r>
          </a:p>
          <a:p>
            <a:pPr marL="863599" lvl="1" indent="-431800" algn="l">
              <a:lnSpc>
                <a:spcPts val="5599"/>
              </a:lnSpc>
              <a:buFont typeface="Arial"/>
              <a:buChar char="•"/>
            </a:pPr>
            <a:r>
              <a:rPr lang="en-US" sz="3999" b="1" dirty="0" err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GroupBy</a:t>
            </a:r>
            <a:r>
              <a:rPr lang="en-US" sz="39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() – Group similar records</a:t>
            </a:r>
          </a:p>
          <a:p>
            <a:pPr marL="863599" lvl="1" indent="-431800" algn="l">
              <a:lnSpc>
                <a:spcPts val="5599"/>
              </a:lnSpc>
              <a:buFont typeface="Arial"/>
              <a:buChar char="•"/>
            </a:pPr>
            <a:r>
              <a:rPr lang="en-US" sz="39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Join() – Combine data from multiple sources</a:t>
            </a:r>
          </a:p>
          <a:p>
            <a:pPr marL="863599" lvl="1" indent="-431800" algn="l">
              <a:lnSpc>
                <a:spcPts val="5599"/>
              </a:lnSpc>
              <a:buFont typeface="Arial"/>
              <a:buChar char="•"/>
            </a:pPr>
            <a:r>
              <a:rPr lang="en-US" sz="39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Aggregate() – Perform calculations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355</Words>
  <Application>Microsoft Office PowerPoint</Application>
  <PresentationFormat>Custom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Canva Sans Bold</vt:lpstr>
      <vt:lpstr>Canva Sans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LINQ</dc:title>
  <cp:lastModifiedBy>Manishkumar Damor</cp:lastModifiedBy>
  <cp:revision>3</cp:revision>
  <dcterms:created xsi:type="dcterms:W3CDTF">2006-08-16T00:00:00Z</dcterms:created>
  <dcterms:modified xsi:type="dcterms:W3CDTF">2025-03-05T14:10:04Z</dcterms:modified>
  <dc:identifier>DAGg3QeTuwQ</dc:identifier>
</cp:coreProperties>
</file>