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71" r:id="rId6"/>
    <p:sldId id="261" r:id="rId7"/>
    <p:sldId id="262" r:id="rId8"/>
    <p:sldId id="266" r:id="rId9"/>
    <p:sldId id="263" r:id="rId10"/>
    <p:sldId id="264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2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46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3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549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1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8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5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9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84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03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04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6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4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54" y="745325"/>
            <a:ext cx="9880847" cy="2683675"/>
          </a:xfrm>
        </p:spPr>
        <p:txBody>
          <a:bodyPr/>
          <a:lstStyle/>
          <a:p>
            <a:pPr algn="ctr"/>
            <a:r>
              <a:rPr lang="en-IN" sz="4400" b="1" i="0" dirty="0">
                <a:solidFill>
                  <a:srgbClr val="1A202C"/>
                </a:solidFill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909" y="3429000"/>
            <a:ext cx="7766936" cy="154209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B0F0"/>
                </a:solidFill>
              </a:rPr>
              <a:t>- Manish Sahu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- Shilpa N </a:t>
            </a:r>
          </a:p>
          <a:p>
            <a:pPr algn="l"/>
            <a:r>
              <a:rPr lang="en-US" dirty="0">
                <a:solidFill>
                  <a:srgbClr val="00B0F0"/>
                </a:solidFill>
              </a:rPr>
              <a:t>- Prasanna </a:t>
            </a:r>
            <a:r>
              <a:rPr lang="en-US" dirty="0" err="1">
                <a:solidFill>
                  <a:srgbClr val="00B0F0"/>
                </a:solidFill>
              </a:rPr>
              <a:t>Jasawala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829452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Manhattan &amp; Queens have higher number of 30 day bookings compared to the others. The reason could be either tourists booking long stays or mid-level employees who opt for budget bookings due company visits.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75" y="412023"/>
            <a:ext cx="4247087" cy="108446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</a:t>
            </a:r>
            <a:r>
              <a:rPr lang="en-US" sz="2400" b="1" dirty="0" err="1"/>
              <a:t>Neighbourhoods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862" y="412022"/>
            <a:ext cx="7375363" cy="6197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775" y="1660125"/>
            <a:ext cx="3880825" cy="370139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We see that Bedford-Stuyvesant from Brooklyn is the highest popular with 1,10,352 no. of reviews in total followed by Williamsburg.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Harlem from Manhattan got the highest no of reviews followed by Hell’s kitchen.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2" y="445477"/>
            <a:ext cx="7071579" cy="59787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908" y="1615736"/>
            <a:ext cx="3954584" cy="494486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Availability of Bedford is highest and its price is on the lower side. It is a good choice for customers.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After Bedford, Harlem follows the same trend.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Chelsea’s availability low but it is costly.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50" y="234097"/>
            <a:ext cx="8596668" cy="1320800"/>
          </a:xfrm>
        </p:spPr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3559543"/>
            <a:ext cx="8596668" cy="3880773"/>
          </a:xfrm>
        </p:spPr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be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192D4F-A3D0-40B2-8CCE-E758BE161CD9}"/>
              </a:ext>
            </a:extLst>
          </p:cNvPr>
          <p:cNvSpPr txBox="1">
            <a:spLocks/>
          </p:cNvSpPr>
          <p:nvPr/>
        </p:nvSpPr>
        <p:spPr>
          <a:xfrm>
            <a:off x="356903" y="984374"/>
            <a:ext cx="8435404" cy="1743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To prepare for the next best steps that Airbnb needs to take as a business, we have been asked to analyse a dataset consisting of various Airbnb listings in New York. </a:t>
            </a: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BBA874-2CAB-44B8-B7AC-7D9D6272A83E}"/>
              </a:ext>
            </a:extLst>
          </p:cNvPr>
          <p:cNvSpPr txBox="1">
            <a:spLocks/>
          </p:cNvSpPr>
          <p:nvPr/>
        </p:nvSpPr>
        <p:spPr>
          <a:xfrm>
            <a:off x="474134" y="263805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b="1" dirty="0"/>
              <a:t>Background:</a:t>
            </a:r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1292"/>
            <a:ext cx="8596668" cy="1320800"/>
          </a:xfrm>
        </p:spPr>
        <p:txBody>
          <a:bodyPr/>
          <a:lstStyle/>
          <a:p>
            <a:r>
              <a:rPr lang="en-IN" b="1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88" y="437662"/>
            <a:ext cx="8596668" cy="1320800"/>
          </a:xfrm>
        </p:spPr>
        <p:txBody>
          <a:bodyPr/>
          <a:lstStyle/>
          <a:p>
            <a:r>
              <a:rPr lang="en-US" b="1" dirty="0"/>
              <a:t>Data Preparation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88" y="1328616"/>
            <a:ext cx="8826174" cy="1873738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Cleaned data to remove any missing values and duplicates. </a:t>
            </a:r>
          </a:p>
          <a:p>
            <a:pPr algn="just"/>
            <a:r>
              <a:rPr lang="en-IN" sz="2400" dirty="0"/>
              <a:t>Dropped insignificant columns. </a:t>
            </a:r>
          </a:p>
          <a:p>
            <a:pPr algn="just"/>
            <a:r>
              <a:rPr lang="en-IN" sz="2400" dirty="0"/>
              <a:t>Identified outliers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C1D29-6C0C-4E6C-A8FD-34FCC1179ACE}"/>
              </a:ext>
            </a:extLst>
          </p:cNvPr>
          <p:cNvSpPr/>
          <p:nvPr/>
        </p:nvSpPr>
        <p:spPr>
          <a:xfrm>
            <a:off x="414215" y="3483900"/>
            <a:ext cx="6096000" cy="23467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Tools Used: 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For the data analysis and visualization we have used following tools 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33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• Python </a:t>
            </a:r>
            <a:r>
              <a:rPr lang="en-I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Jupyter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Notebook 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330"/>
              </a:spcAf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• Tableau 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062" y="668841"/>
            <a:ext cx="11855938" cy="4227576"/>
            <a:chOff x="140207" y="371856"/>
            <a:chExt cx="12009121" cy="422757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7" y="376428"/>
              <a:ext cx="6039612" cy="42230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163" y="405384"/>
              <a:ext cx="5931408" cy="4114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7639" y="403860"/>
              <a:ext cx="5934710" cy="4117975"/>
            </a:xfrm>
            <a:custGeom>
              <a:avLst/>
              <a:gdLst/>
              <a:ahLst/>
              <a:cxnLst/>
              <a:rect l="l" t="t" r="r" b="b"/>
              <a:pathLst>
                <a:path w="5934710" h="4117975">
                  <a:moveTo>
                    <a:pt x="0" y="4117848"/>
                  </a:moveTo>
                  <a:lnTo>
                    <a:pt x="5934456" y="4117848"/>
                  </a:lnTo>
                  <a:lnTo>
                    <a:pt x="5934456" y="0"/>
                  </a:lnTo>
                  <a:lnTo>
                    <a:pt x="0" y="0"/>
                  </a:lnTo>
                  <a:lnTo>
                    <a:pt x="0" y="41178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8964" y="371856"/>
              <a:ext cx="5960364" cy="42275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7920" y="400812"/>
              <a:ext cx="5567680" cy="41193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16396" y="399288"/>
              <a:ext cx="5855335" cy="4122420"/>
            </a:xfrm>
            <a:custGeom>
              <a:avLst/>
              <a:gdLst/>
              <a:ahLst/>
              <a:cxnLst/>
              <a:rect l="l" t="t" r="r" b="b"/>
              <a:pathLst>
                <a:path w="5855334" h="4122420">
                  <a:moveTo>
                    <a:pt x="0" y="4122420"/>
                  </a:moveTo>
                  <a:lnTo>
                    <a:pt x="5855208" y="4122420"/>
                  </a:lnTo>
                  <a:lnTo>
                    <a:pt x="5855208" y="0"/>
                  </a:lnTo>
                  <a:lnTo>
                    <a:pt x="0" y="0"/>
                  </a:lnTo>
                  <a:lnTo>
                    <a:pt x="0" y="4122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5506" y="5018097"/>
            <a:ext cx="8112759" cy="15849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354965" algn="l"/>
              </a:tabLst>
            </a:pPr>
            <a:r>
              <a:rPr sz="1500" spc="-130" dirty="0">
                <a:solidFill>
                  <a:schemeClr val="accent1">
                    <a:lumMod val="75000"/>
                  </a:schemeClr>
                </a:solidFill>
                <a:latin typeface="Lucida Sans Unicode"/>
                <a:cs typeface="Lucida Sans Unicode"/>
              </a:rPr>
              <a:t>▶	</a:t>
            </a:r>
            <a:r>
              <a:rPr sz="1900" dirty="0">
                <a:latin typeface="Calibri"/>
                <a:cs typeface="Calibri"/>
              </a:rPr>
              <a:t>Airbnb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good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presence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Manhattan,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Brooklyn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&amp;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Queens.</a:t>
            </a:r>
            <a:endParaRPr sz="1900" dirty="0">
              <a:latin typeface="Calibri"/>
              <a:cs typeface="Calibri"/>
            </a:endParaRPr>
          </a:p>
          <a:p>
            <a:pPr marL="355600" marR="5080" indent="-342900">
              <a:lnSpc>
                <a:spcPct val="9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sz="1500" spc="-130" dirty="0">
                <a:solidFill>
                  <a:schemeClr val="accent1">
                    <a:lumMod val="75000"/>
                  </a:schemeClr>
                </a:solidFill>
                <a:latin typeface="Lucida Sans Unicode"/>
                <a:cs typeface="Lucida Sans Unicode"/>
              </a:rPr>
              <a:t>▶</a:t>
            </a:r>
            <a:r>
              <a:rPr sz="1500" spc="-13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900" dirty="0">
                <a:latin typeface="Calibri"/>
                <a:cs typeface="Calibri"/>
              </a:rPr>
              <a:t>Listings</a:t>
            </a:r>
            <a:r>
              <a:rPr sz="1900" spc="6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are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maximum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Manhattan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(44%)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&amp;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Brooklyn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(41%)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owing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to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high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population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density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it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being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financial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tourism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hub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NYC.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Staten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Island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(~1%)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least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number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listings,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due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to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its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low</a:t>
            </a:r>
            <a:r>
              <a:rPr sz="1900" spc="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population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5" dirty="0">
                <a:latin typeface="Calibri"/>
                <a:cs typeface="Calibri"/>
              </a:rPr>
              <a:t>density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very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few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tourism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destinations.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6C32A-AF9F-4273-8797-D1A1C9059B9D}"/>
              </a:ext>
            </a:extLst>
          </p:cNvPr>
          <p:cNvSpPr txBox="1"/>
          <p:nvPr/>
        </p:nvSpPr>
        <p:spPr>
          <a:xfrm>
            <a:off x="578338" y="173768"/>
            <a:ext cx="8042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</a:rPr>
              <a:t>Airbnb Listing distribution in NYC: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3854528" cy="990455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/>
              <a:t>Top 10 Host</a:t>
            </a:r>
            <a:br>
              <a:rPr lang="en-US" sz="2400" b="1" dirty="0"/>
            </a:br>
            <a:endParaRPr lang="en-IN" sz="24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506026"/>
            <a:ext cx="7096550" cy="60603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4274410" cy="363037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Sonder (id 219517861), has been booked most number of times i.e. 327.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Host </a:t>
            </a:r>
            <a:r>
              <a:rPr lang="en-IN" sz="1600" dirty="0" err="1"/>
              <a:t>Blueground</a:t>
            </a:r>
            <a:r>
              <a:rPr lang="en-IN" sz="1600" dirty="0"/>
              <a:t> is the second popular host.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1600" dirty="0"/>
              <a:t>Then there are other hosts like Kara, Ken, </a:t>
            </a:r>
            <a:r>
              <a:rPr lang="en-IN" sz="1600" dirty="0" err="1"/>
              <a:t>Pranjal</a:t>
            </a:r>
            <a:r>
              <a:rPr lang="en-IN" sz="1600" dirty="0"/>
              <a:t>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4593" y="168676"/>
            <a:ext cx="6682405" cy="34534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4973976" cy="5428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/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594" y="524952"/>
            <a:ext cx="7260020" cy="59546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64311"/>
            <a:ext cx="3854528" cy="4176981"/>
          </a:xfrm>
        </p:spPr>
        <p:txBody>
          <a:bodyPr>
            <a:normAutofit fontScale="925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is the cheapest of them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092" y="359223"/>
            <a:ext cx="7246759" cy="613955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/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663</TotalTime>
  <Words>793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circular</vt:lpstr>
      <vt:lpstr>Lucida Sans Unicode</vt:lpstr>
      <vt:lpstr>Times New Roman</vt:lpstr>
      <vt:lpstr>Trebuchet MS</vt:lpstr>
      <vt:lpstr>Wingdings</vt:lpstr>
      <vt:lpstr>Wingdings 3</vt:lpstr>
      <vt:lpstr>Facet</vt:lpstr>
      <vt:lpstr>STORYTELLING CASE STUDY: AIRBNB, NYC </vt:lpstr>
      <vt:lpstr>Objective:</vt:lpstr>
      <vt:lpstr>Problem Statement:</vt:lpstr>
      <vt:lpstr>Data Preparation </vt:lpstr>
      <vt:lpstr>PowerPoint Presentation</vt:lpstr>
      <vt:lpstr>Top 10 Host 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Neighbourhoods 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SK</cp:lastModifiedBy>
  <cp:revision>32</cp:revision>
  <dcterms:created xsi:type="dcterms:W3CDTF">2022-01-03T15:55:11Z</dcterms:created>
  <dcterms:modified xsi:type="dcterms:W3CDTF">2024-07-09T08:45:22Z</dcterms:modified>
  <cp:contentStatus/>
</cp:coreProperties>
</file>