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9" r:id="rId1"/>
  </p:sldMasterIdLst>
  <p:sldIdLst>
    <p:sldId id="256" r:id="rId2"/>
    <p:sldId id="271" r:id="rId3"/>
    <p:sldId id="272" r:id="rId4"/>
    <p:sldId id="261" r:id="rId5"/>
    <p:sldId id="262" r:id="rId6"/>
    <p:sldId id="265" r:id="rId7"/>
    <p:sldId id="268" r:id="rId8"/>
    <p:sldId id="263" r:id="rId9"/>
    <p:sldId id="264" r:id="rId10"/>
    <p:sldId id="267" r:id="rId11"/>
    <p:sldId id="269" r:id="rId12"/>
    <p:sldId id="27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188434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06527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02180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989548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593773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783280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8135428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34708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74089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40BB4D-51E7-467C-9A87-91809F3D86C5}" type="datetimeFigureOut">
              <a:rPr lang="en-IN" smtClean="0"/>
              <a:t>09-07-2024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976365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40BB4D-51E7-467C-9A87-91809F3D86C5}"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14783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40BB4D-51E7-467C-9A87-91809F3D86C5}" type="datetimeFigureOut">
              <a:rPr lang="en-IN" smtClean="0"/>
              <a:t>09-07-2024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163642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40BB4D-51E7-467C-9A87-91809F3D86C5}" type="datetimeFigureOut">
              <a:rPr lang="en-IN" smtClean="0"/>
              <a:t>09-07-2024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909547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40BB4D-51E7-467C-9A87-91809F3D86C5}" type="datetimeFigureOut">
              <a:rPr lang="en-IN" smtClean="0"/>
              <a:t>09-07-2024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35614113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640BB4D-51E7-467C-9A87-91809F3D86C5}" type="datetimeFigureOut">
              <a:rPr lang="en-IN" smtClean="0"/>
              <a:t>09-07-2024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Tree>
    <p:extLst>
      <p:ext uri="{BB962C8B-B14F-4D97-AF65-F5344CB8AC3E}">
        <p14:creationId xmlns:p14="http://schemas.microsoft.com/office/powerpoint/2010/main" val="2581726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DDEC09F-E6CC-428B-99A0-56A542DFF770}" type="slidenum">
              <a:rPr lang="en-IN" smtClean="0"/>
              <a:t>‹#›</a:t>
            </a:fld>
            <a:endParaRPr lang="en-IN"/>
          </a:p>
        </p:txBody>
      </p:sp>
      <p:sp>
        <p:nvSpPr>
          <p:cNvPr id="5" name="Date Placeholder 4"/>
          <p:cNvSpPr>
            <a:spLocks noGrp="1"/>
          </p:cNvSpPr>
          <p:nvPr>
            <p:ph type="dt" sz="half" idx="10"/>
          </p:nvPr>
        </p:nvSpPr>
        <p:spPr/>
        <p:txBody>
          <a:bodyPr/>
          <a:lstStyle/>
          <a:p>
            <a:fld id="{2640BB4D-51E7-467C-9A87-91809F3D86C5}" type="datetimeFigureOut">
              <a:rPr lang="en-IN" smtClean="0"/>
              <a:t>09-07-2024</a:t>
            </a:fld>
            <a:endParaRPr lang="en-IN"/>
          </a:p>
        </p:txBody>
      </p:sp>
    </p:spTree>
    <p:extLst>
      <p:ext uri="{BB962C8B-B14F-4D97-AF65-F5344CB8AC3E}">
        <p14:creationId xmlns:p14="http://schemas.microsoft.com/office/powerpoint/2010/main" val="427983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640BB4D-51E7-467C-9A87-91809F3D86C5}" type="datetimeFigureOut">
              <a:rPr lang="en-IN" smtClean="0"/>
              <a:t>09-07-2024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EC09F-E6CC-428B-99A0-56A542DFF770}" type="slidenum">
              <a:rPr lang="en-IN" smtClean="0"/>
              <a:t>‹#›</a:t>
            </a:fld>
            <a:endParaRPr lang="en-IN"/>
          </a:p>
        </p:txBody>
      </p:sp>
    </p:spTree>
    <p:extLst>
      <p:ext uri="{BB962C8B-B14F-4D97-AF65-F5344CB8AC3E}">
        <p14:creationId xmlns:p14="http://schemas.microsoft.com/office/powerpoint/2010/main" val="710740954"/>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86CD9-72BA-4AFC-B7C5-84CBAAE5E50C}"/>
              </a:ext>
            </a:extLst>
          </p:cNvPr>
          <p:cNvSpPr>
            <a:spLocks noGrp="1"/>
          </p:cNvSpPr>
          <p:nvPr>
            <p:ph type="ctrTitle"/>
          </p:nvPr>
        </p:nvSpPr>
        <p:spPr>
          <a:xfrm>
            <a:off x="428543" y="554360"/>
            <a:ext cx="9997180" cy="2683675"/>
          </a:xfrm>
        </p:spPr>
        <p:txBody>
          <a:bodyPr/>
          <a:lstStyle/>
          <a:p>
            <a:pPr algn="l"/>
            <a:r>
              <a:rPr lang="en-IN" sz="4400" b="1" i="0" dirty="0">
                <a:solidFill>
                  <a:srgbClr val="1A202C"/>
                </a:solidFill>
                <a:effectLst/>
                <a:latin typeface="circular"/>
              </a:rPr>
              <a:t>STORYTELLING CASE STUDY: AIRBNB, NYC</a:t>
            </a:r>
            <a:br>
              <a:rPr lang="en-IN" sz="4000" b="1" i="0" dirty="0">
                <a:solidFill>
                  <a:srgbClr val="1A202C"/>
                </a:solidFill>
                <a:effectLst/>
                <a:latin typeface="circular"/>
              </a:rPr>
            </a:br>
            <a:endParaRPr lang="en-IN" sz="4000" dirty="0"/>
          </a:p>
        </p:txBody>
      </p:sp>
      <p:sp>
        <p:nvSpPr>
          <p:cNvPr id="3" name="Subtitle 2">
            <a:extLst>
              <a:ext uri="{FF2B5EF4-FFF2-40B4-BE49-F238E27FC236}">
                <a16:creationId xmlns:a16="http://schemas.microsoft.com/office/drawing/2014/main" id="{71EB28D9-22B4-44B5-B530-CA0EDC9ED3B9}"/>
              </a:ext>
            </a:extLst>
          </p:cNvPr>
          <p:cNvSpPr>
            <a:spLocks noGrp="1"/>
          </p:cNvSpPr>
          <p:nvPr>
            <p:ph type="subTitle" idx="1"/>
          </p:nvPr>
        </p:nvSpPr>
        <p:spPr>
          <a:xfrm>
            <a:off x="686451" y="3041627"/>
            <a:ext cx="7766936" cy="1440006"/>
          </a:xfrm>
        </p:spPr>
        <p:txBody>
          <a:bodyPr>
            <a:normAutofit/>
          </a:bodyPr>
          <a:lstStyle/>
          <a:p>
            <a:pPr algn="l"/>
            <a:r>
              <a:rPr lang="en-US" sz="2000" dirty="0">
                <a:solidFill>
                  <a:schemeClr val="accent1">
                    <a:lumMod val="50000"/>
                  </a:schemeClr>
                </a:solidFill>
              </a:rPr>
              <a:t>- Manish Sahu</a:t>
            </a:r>
          </a:p>
          <a:p>
            <a:pPr algn="l"/>
            <a:r>
              <a:rPr lang="en-US" sz="2000" dirty="0">
                <a:solidFill>
                  <a:schemeClr val="accent1">
                    <a:lumMod val="50000"/>
                  </a:schemeClr>
                </a:solidFill>
              </a:rPr>
              <a:t>- Shilpa N</a:t>
            </a:r>
          </a:p>
          <a:p>
            <a:pPr algn="l"/>
            <a:r>
              <a:rPr lang="en-US" sz="2000" dirty="0">
                <a:solidFill>
                  <a:schemeClr val="accent1">
                    <a:lumMod val="50000"/>
                  </a:schemeClr>
                </a:solidFill>
              </a:rPr>
              <a:t>- Prasanna </a:t>
            </a:r>
            <a:r>
              <a:rPr lang="en-US" sz="2000" dirty="0" err="1">
                <a:solidFill>
                  <a:schemeClr val="accent1">
                    <a:lumMod val="50000"/>
                  </a:schemeClr>
                </a:solidFill>
              </a:rPr>
              <a:t>Jasawala</a:t>
            </a:r>
            <a:endParaRPr lang="en-US" sz="2000" dirty="0">
              <a:solidFill>
                <a:schemeClr val="accent1">
                  <a:lumMod val="50000"/>
                </a:schemeClr>
              </a:solidFill>
            </a:endParaRPr>
          </a:p>
          <a:p>
            <a:endParaRPr lang="en-US" dirty="0"/>
          </a:p>
          <a:p>
            <a:endParaRPr lang="en-IN" dirty="0"/>
          </a:p>
        </p:txBody>
      </p:sp>
    </p:spTree>
    <p:extLst>
      <p:ext uri="{BB962C8B-B14F-4D97-AF65-F5344CB8AC3E}">
        <p14:creationId xmlns:p14="http://schemas.microsoft.com/office/powerpoint/2010/main" val="214637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C9904-8592-404A-B740-AFB6BBF303AE}"/>
              </a:ext>
            </a:extLst>
          </p:cNvPr>
          <p:cNvSpPr>
            <a:spLocks noGrp="1"/>
          </p:cNvSpPr>
          <p:nvPr>
            <p:ph type="title"/>
          </p:nvPr>
        </p:nvSpPr>
        <p:spPr>
          <a:xfrm>
            <a:off x="677334" y="408374"/>
            <a:ext cx="3854528" cy="914399"/>
          </a:xfrm>
        </p:spPr>
        <p:txBody>
          <a:bodyPr>
            <a:noAutofit/>
          </a:bodyPr>
          <a:lstStyle/>
          <a:p>
            <a:r>
              <a:rPr lang="en-US" sz="2800" dirty="0"/>
              <a:t>Price variation with respect to Geography</a:t>
            </a:r>
            <a:endParaRPr lang="en-IN" sz="2800" dirty="0"/>
          </a:p>
        </p:txBody>
      </p:sp>
      <p:sp>
        <p:nvSpPr>
          <p:cNvPr id="10" name="Content Placeholder 9">
            <a:extLst>
              <a:ext uri="{FF2B5EF4-FFF2-40B4-BE49-F238E27FC236}">
                <a16:creationId xmlns:a16="http://schemas.microsoft.com/office/drawing/2014/main" id="{A3F69F07-CD5C-4159-9E6F-3D2BB2E05474}"/>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6AF0E6BF-6D04-4178-BC85-83CF4A951956}"/>
              </a:ext>
            </a:extLst>
          </p:cNvPr>
          <p:cNvSpPr>
            <a:spLocks noGrp="1"/>
          </p:cNvSpPr>
          <p:nvPr>
            <p:ph type="body" sz="half" idx="2"/>
          </p:nvPr>
        </p:nvSpPr>
        <p:spPr>
          <a:xfrm>
            <a:off x="677334" y="1535837"/>
            <a:ext cx="3854528" cy="3825681"/>
          </a:xfrm>
        </p:spPr>
        <p:txBody>
          <a:bodyPr>
            <a:normAutofit/>
          </a:bodyPr>
          <a:lstStyle/>
          <a:p>
            <a:pPr marL="285750" indent="-285750" algn="just">
              <a:buFont typeface="Arial" panose="020B0604020202020204" pitchFamily="34" charset="0"/>
              <a:buChar char="•"/>
            </a:pPr>
            <a:r>
              <a:rPr lang="en-IN" sz="1800" dirty="0"/>
              <a:t>We see that, Airbnb has good presence in Manhattan, Brooklyn &amp; Queens. </a:t>
            </a:r>
          </a:p>
          <a:p>
            <a:pPr marL="285750" indent="-285750" algn="just">
              <a:buFont typeface="Arial" panose="020B0604020202020204" pitchFamily="34" charset="0"/>
              <a:buChar char="•"/>
            </a:pPr>
            <a:r>
              <a:rPr lang="en-IN" sz="1800" dirty="0"/>
              <a:t>Listings are maximum in Manhattan &amp; Brooklyn owing to the high population density and it being the financial and tourism hub of NYC. Staten Island has the least number of listings, due to its low population density and very few tourism destinations.</a:t>
            </a:r>
          </a:p>
        </p:txBody>
      </p:sp>
      <p:pic>
        <p:nvPicPr>
          <p:cNvPr id="11" name="Picture 10">
            <a:extLst>
              <a:ext uri="{FF2B5EF4-FFF2-40B4-BE49-F238E27FC236}">
                <a16:creationId xmlns:a16="http://schemas.microsoft.com/office/drawing/2014/main" id="{1BB5ADCA-38AD-4222-ACBD-CD1DAE5DF69F}"/>
              </a:ext>
            </a:extLst>
          </p:cNvPr>
          <p:cNvPicPr>
            <a:picLocks noChangeAspect="1"/>
          </p:cNvPicPr>
          <p:nvPr/>
        </p:nvPicPr>
        <p:blipFill>
          <a:blip r:embed="rId2"/>
          <a:stretch>
            <a:fillRect/>
          </a:stretch>
        </p:blipFill>
        <p:spPr>
          <a:xfrm>
            <a:off x="4760461" y="366205"/>
            <a:ext cx="7073473" cy="6343076"/>
          </a:xfrm>
          <a:prstGeom prst="rect">
            <a:avLst/>
          </a:prstGeom>
        </p:spPr>
      </p:pic>
    </p:spTree>
    <p:extLst>
      <p:ext uri="{BB962C8B-B14F-4D97-AF65-F5344CB8AC3E}">
        <p14:creationId xmlns:p14="http://schemas.microsoft.com/office/powerpoint/2010/main" val="550072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2B30F-FF41-4BB2-A538-F9DEDCBC262B}"/>
              </a:ext>
            </a:extLst>
          </p:cNvPr>
          <p:cNvSpPr>
            <a:spLocks noGrp="1"/>
          </p:cNvSpPr>
          <p:nvPr>
            <p:ph type="title"/>
          </p:nvPr>
        </p:nvSpPr>
        <p:spPr>
          <a:xfrm>
            <a:off x="341272" y="838447"/>
            <a:ext cx="3854528" cy="759635"/>
          </a:xfrm>
        </p:spPr>
        <p:txBody>
          <a:bodyPr>
            <a:normAutofit fontScale="90000"/>
          </a:bodyPr>
          <a:lstStyle/>
          <a:p>
            <a:pPr algn="ctr"/>
            <a:r>
              <a:rPr lang="en-US" sz="2800" b="1" dirty="0"/>
              <a:t>Popular Neighborhoods</a:t>
            </a:r>
            <a:br>
              <a:rPr lang="en-US" sz="2800" b="1" dirty="0"/>
            </a:br>
            <a:endParaRPr lang="en-IN" sz="2800" b="1" dirty="0"/>
          </a:p>
        </p:txBody>
      </p:sp>
      <p:pic>
        <p:nvPicPr>
          <p:cNvPr id="5" name="Content Placeholder 5">
            <a:extLst>
              <a:ext uri="{FF2B5EF4-FFF2-40B4-BE49-F238E27FC236}">
                <a16:creationId xmlns:a16="http://schemas.microsoft.com/office/drawing/2014/main" id="{D9A5275F-247D-4711-9AA6-2EEBECFC57EC}"/>
              </a:ext>
            </a:extLst>
          </p:cNvPr>
          <p:cNvPicPr>
            <a:picLocks noGrp="1" noChangeAspect="1"/>
          </p:cNvPicPr>
          <p:nvPr>
            <p:ph idx="1"/>
          </p:nvPr>
        </p:nvPicPr>
        <p:blipFill>
          <a:blip r:embed="rId2"/>
          <a:stretch>
            <a:fillRect/>
          </a:stretch>
        </p:blipFill>
        <p:spPr>
          <a:xfrm>
            <a:off x="4373977" y="359511"/>
            <a:ext cx="7583561" cy="6138978"/>
          </a:xfrm>
        </p:spPr>
      </p:pic>
      <p:sp>
        <p:nvSpPr>
          <p:cNvPr id="4" name="Text Placeholder 3">
            <a:extLst>
              <a:ext uri="{FF2B5EF4-FFF2-40B4-BE49-F238E27FC236}">
                <a16:creationId xmlns:a16="http://schemas.microsoft.com/office/drawing/2014/main" id="{106C0BDF-8773-49A1-85BF-71FE3BE3CD87}"/>
              </a:ext>
            </a:extLst>
          </p:cNvPr>
          <p:cNvSpPr>
            <a:spLocks noGrp="1"/>
          </p:cNvSpPr>
          <p:nvPr>
            <p:ph type="body" sz="half" idx="2"/>
          </p:nvPr>
        </p:nvSpPr>
        <p:spPr>
          <a:xfrm>
            <a:off x="419426" y="1794049"/>
            <a:ext cx="3854528" cy="3692516"/>
          </a:xfrm>
        </p:spPr>
        <p:txBody>
          <a:bodyPr>
            <a:normAutofit/>
          </a:bodyPr>
          <a:lstStyle/>
          <a:p>
            <a:pPr marL="285750" indent="-285750" algn="just">
              <a:buFont typeface="Arial" panose="020B0604020202020204" pitchFamily="34" charset="0"/>
              <a:buChar char="•"/>
            </a:pPr>
            <a:r>
              <a:rPr lang="en-US" sz="1600" dirty="0"/>
              <a:t>We see that Bedford-Stuyvesant from Brooklyn is the highest popular with 1,10,352 no of reviews in total followed by Williamsburg.</a:t>
            </a:r>
          </a:p>
          <a:p>
            <a:pPr marL="285750" indent="-285750" algn="just">
              <a:buFont typeface="Arial" panose="020B0604020202020204" pitchFamily="34" charset="0"/>
              <a:buChar char="•"/>
            </a:pPr>
            <a:r>
              <a:rPr lang="en-US" sz="1600" dirty="0"/>
              <a:t>Harlem from Manhattan got the highest no of reviews followed by Hell’s kitchen.</a:t>
            </a:r>
            <a:endParaRPr lang="en-IN" sz="1600" dirty="0"/>
          </a:p>
          <a:p>
            <a:pPr marL="285750" indent="-285750" algn="just">
              <a:buFont typeface="Arial" panose="020B0604020202020204" pitchFamily="34" charset="0"/>
              <a:buChar char="•"/>
            </a:pPr>
            <a:r>
              <a:rPr lang="en-IN" sz="1600" dirty="0"/>
              <a:t>The higher number of customer reviews imply higher satisfaction in these localities.</a:t>
            </a:r>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2569301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AC6BD6-4244-4C45-952C-79F69BFC69B1}"/>
              </a:ext>
            </a:extLst>
          </p:cNvPr>
          <p:cNvSpPr/>
          <p:nvPr/>
        </p:nvSpPr>
        <p:spPr>
          <a:xfrm>
            <a:off x="445477" y="41855"/>
            <a:ext cx="10339754" cy="6358792"/>
          </a:xfrm>
          <a:prstGeom prst="rect">
            <a:avLst/>
          </a:prstGeom>
        </p:spPr>
        <p:txBody>
          <a:bodyPr wrap="square">
            <a:spAutoFit/>
          </a:bodyPr>
          <a:lstStyle/>
          <a:p>
            <a:endParaRPr lang="en-IN" sz="1100" dirty="0">
              <a:solidFill>
                <a:srgbClr val="000000"/>
              </a:solidFill>
              <a:latin typeface="Trebuchet MS" panose="020B0603020202020204" pitchFamily="34" charset="0"/>
            </a:endParaRPr>
          </a:p>
          <a:p>
            <a:pPr>
              <a:lnSpc>
                <a:spcPct val="150000"/>
              </a:lnSpc>
            </a:pPr>
            <a:r>
              <a:rPr lang="en-IN" sz="3200" b="1" dirty="0">
                <a:solidFill>
                  <a:schemeClr val="accent1"/>
                </a:solidFill>
                <a:latin typeface="Trebuchet MS" panose="020B0603020202020204" pitchFamily="34" charset="0"/>
              </a:rPr>
              <a:t>Recommendations:</a:t>
            </a:r>
            <a:r>
              <a:rPr lang="en-IN" sz="3200" b="1" dirty="0">
                <a:solidFill>
                  <a:srgbClr val="90C225"/>
                </a:solidFill>
                <a:latin typeface="Trebuchet MS" panose="020B0603020202020204" pitchFamily="34" charset="0"/>
              </a:rPr>
              <a:t> </a:t>
            </a:r>
            <a:endParaRPr lang="en-IN" sz="3200" dirty="0">
              <a:solidFill>
                <a:srgbClr val="90C225"/>
              </a:solidFill>
              <a:latin typeface="Trebuchet MS" panose="020B0603020202020204" pitchFamily="34" charset="0"/>
            </a:endParaRP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Promotion of shared rooms with targeted discounts to increase bookings. </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More number of hosts &amp; listings with monthly rental duration (30-60-90) can be acquired. We see a good potential in the 30-day rental window. Manhattan &amp; Brooklyn have higher number of 30-day bookings compared to the others; these areas can be further targeted.</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Weekly or bi-weekly rentals can also be acquired, as these can be used customers stranded in NYC for quarantine purposes.</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New acquisitions and expansion can be done in the price range of $40 -$190 as it satisfies both parameters of volume of customer traffic and customer satisfaction.</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New acquisitions can be explored to acquire ‘private rooms’ in Manhattan and Brooklyn and ‘entire homes’ in Bronx and Queens.</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Brooklyn has an average price of $124.  As there are already many listings available in Manhattan, Brooklyn can be considered for expansion.</a:t>
            </a:r>
          </a:p>
          <a:p>
            <a:pPr>
              <a:lnSpc>
                <a:spcPct val="150000"/>
              </a:lnSpc>
            </a:pPr>
            <a:r>
              <a:rPr lang="en-US" sz="1400" dirty="0">
                <a:solidFill>
                  <a:schemeClr val="accent1"/>
                </a:solidFill>
                <a:latin typeface="Wingdings 3" panose="05040102010807070707" pitchFamily="18" charset="2"/>
              </a:rPr>
              <a:t></a:t>
            </a:r>
            <a:r>
              <a:rPr lang="en-US" dirty="0">
                <a:solidFill>
                  <a:srgbClr val="404040"/>
                </a:solidFill>
                <a:latin typeface="Calibri" panose="020F0502020204030204" pitchFamily="34" charset="0"/>
              </a:rPr>
              <a:t>Increasing acquisitions and new properties in coastal regions can increase customer bookings.</a:t>
            </a:r>
          </a:p>
        </p:txBody>
      </p:sp>
    </p:spTree>
    <p:extLst>
      <p:ext uri="{BB962C8B-B14F-4D97-AF65-F5344CB8AC3E}">
        <p14:creationId xmlns:p14="http://schemas.microsoft.com/office/powerpoint/2010/main" val="3242951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3C47-F6A4-4BBA-AD1B-EDA3D8732D43}"/>
              </a:ext>
            </a:extLst>
          </p:cNvPr>
          <p:cNvSpPr>
            <a:spLocks noGrp="1"/>
          </p:cNvSpPr>
          <p:nvPr>
            <p:ph type="title"/>
          </p:nvPr>
        </p:nvSpPr>
        <p:spPr>
          <a:xfrm>
            <a:off x="583550" y="234097"/>
            <a:ext cx="8596668" cy="1320800"/>
          </a:xfrm>
        </p:spPr>
        <p:txBody>
          <a:bodyPr/>
          <a:lstStyle/>
          <a:p>
            <a:r>
              <a:rPr lang="en-IN" b="1" dirty="0"/>
              <a:t>Objective:</a:t>
            </a:r>
          </a:p>
        </p:txBody>
      </p:sp>
      <p:sp>
        <p:nvSpPr>
          <p:cNvPr id="3" name="Content Placeholder 2">
            <a:extLst>
              <a:ext uri="{FF2B5EF4-FFF2-40B4-BE49-F238E27FC236}">
                <a16:creationId xmlns:a16="http://schemas.microsoft.com/office/drawing/2014/main" id="{D03AB676-1F3A-48AF-AC0F-C58FDEEAD057}"/>
              </a:ext>
            </a:extLst>
          </p:cNvPr>
          <p:cNvSpPr>
            <a:spLocks noGrp="1"/>
          </p:cNvSpPr>
          <p:nvPr>
            <p:ph idx="1"/>
          </p:nvPr>
        </p:nvSpPr>
        <p:spPr>
          <a:xfrm>
            <a:off x="474134" y="3559543"/>
            <a:ext cx="8596668" cy="3880773"/>
          </a:xfrm>
        </p:spPr>
        <p:txBody>
          <a:bodyPr/>
          <a:lstStyle/>
          <a:p>
            <a:pPr algn="just"/>
            <a:r>
              <a:rPr lang="en-IN" sz="2400" dirty="0"/>
              <a:t>Airbnb is an online platform using which people can rent their unused accommodations. </a:t>
            </a:r>
          </a:p>
          <a:p>
            <a:pPr algn="just"/>
            <a:r>
              <a:rPr lang="en-IN" sz="2400" dirty="0"/>
              <a:t>During the covid time, Airbnb incurred a huge loss in revenue. </a:t>
            </a:r>
          </a:p>
          <a:p>
            <a:pPr algn="just"/>
            <a:r>
              <a:rPr lang="en-IN" sz="2400" dirty="0"/>
              <a:t>People have now started travelling again and Airbnb is aiming to bring up the business again and be ready to provide services to customers.</a:t>
            </a:r>
            <a:endParaRPr lang="en-IN" sz="2400" b="1" i="0" dirty="0">
              <a:solidFill>
                <a:srgbClr val="1A202C"/>
              </a:solidFill>
              <a:effectLst/>
              <a:latin typeface="circular"/>
            </a:endParaRPr>
          </a:p>
          <a:p>
            <a:endParaRPr lang="en-IN" dirty="0"/>
          </a:p>
        </p:txBody>
      </p:sp>
      <p:sp>
        <p:nvSpPr>
          <p:cNvPr id="4" name="Content Placeholder 2">
            <a:extLst>
              <a:ext uri="{FF2B5EF4-FFF2-40B4-BE49-F238E27FC236}">
                <a16:creationId xmlns:a16="http://schemas.microsoft.com/office/drawing/2014/main" id="{0B192D4F-A3D0-40B2-8CCE-E758BE161CD9}"/>
              </a:ext>
            </a:extLst>
          </p:cNvPr>
          <p:cNvSpPr txBox="1">
            <a:spLocks/>
          </p:cNvSpPr>
          <p:nvPr/>
        </p:nvSpPr>
        <p:spPr>
          <a:xfrm>
            <a:off x="356903" y="984374"/>
            <a:ext cx="8435404" cy="174356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IN" sz="2400" dirty="0"/>
              <a:t>To prepare for the next best steps that Airbnb needs to take as a business, we have been asked to analyse a dataset consisting of various Airbnb listings in New York. </a:t>
            </a:r>
          </a:p>
          <a:p>
            <a:endParaRPr lang="en-IN" dirty="0"/>
          </a:p>
        </p:txBody>
      </p:sp>
      <p:sp>
        <p:nvSpPr>
          <p:cNvPr id="6" name="Title 1">
            <a:extLst>
              <a:ext uri="{FF2B5EF4-FFF2-40B4-BE49-F238E27FC236}">
                <a16:creationId xmlns:a16="http://schemas.microsoft.com/office/drawing/2014/main" id="{C5BBA874-2CAB-44B8-B7AC-7D9D6272A83E}"/>
              </a:ext>
            </a:extLst>
          </p:cNvPr>
          <p:cNvSpPr txBox="1">
            <a:spLocks/>
          </p:cNvSpPr>
          <p:nvPr/>
        </p:nvSpPr>
        <p:spPr>
          <a:xfrm>
            <a:off x="474134" y="2638057"/>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Background:</a:t>
            </a:r>
          </a:p>
        </p:txBody>
      </p:sp>
    </p:spTree>
    <p:extLst>
      <p:ext uri="{BB962C8B-B14F-4D97-AF65-F5344CB8AC3E}">
        <p14:creationId xmlns:p14="http://schemas.microsoft.com/office/powerpoint/2010/main" val="1757436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10EDA-D4D6-4877-99CD-F829BE7AF967}"/>
              </a:ext>
            </a:extLst>
          </p:cNvPr>
          <p:cNvSpPr>
            <a:spLocks noGrp="1"/>
          </p:cNvSpPr>
          <p:nvPr>
            <p:ph type="title"/>
          </p:nvPr>
        </p:nvSpPr>
        <p:spPr>
          <a:xfrm>
            <a:off x="552288" y="437662"/>
            <a:ext cx="8596668" cy="1320800"/>
          </a:xfrm>
        </p:spPr>
        <p:txBody>
          <a:bodyPr/>
          <a:lstStyle/>
          <a:p>
            <a:r>
              <a:rPr lang="en-US" b="1" dirty="0"/>
              <a:t>Data Preparation</a:t>
            </a:r>
            <a:r>
              <a:rPr lang="en-US" dirty="0"/>
              <a:t>	</a:t>
            </a:r>
            <a:endParaRPr lang="en-IN" dirty="0"/>
          </a:p>
        </p:txBody>
      </p:sp>
      <p:sp>
        <p:nvSpPr>
          <p:cNvPr id="3" name="Content Placeholder 2">
            <a:extLst>
              <a:ext uri="{FF2B5EF4-FFF2-40B4-BE49-F238E27FC236}">
                <a16:creationId xmlns:a16="http://schemas.microsoft.com/office/drawing/2014/main" id="{E03B9BEC-D688-4DF1-91D1-7C6A8B6C2239}"/>
              </a:ext>
            </a:extLst>
          </p:cNvPr>
          <p:cNvSpPr>
            <a:spLocks noGrp="1"/>
          </p:cNvSpPr>
          <p:nvPr>
            <p:ph idx="1"/>
          </p:nvPr>
        </p:nvSpPr>
        <p:spPr>
          <a:xfrm>
            <a:off x="474134" y="1555262"/>
            <a:ext cx="8826174" cy="1873738"/>
          </a:xfrm>
        </p:spPr>
        <p:txBody>
          <a:bodyPr>
            <a:normAutofit/>
          </a:bodyPr>
          <a:lstStyle/>
          <a:p>
            <a:pPr algn="just"/>
            <a:r>
              <a:rPr lang="en-IN" sz="2400" dirty="0"/>
              <a:t>Cleaned data to remove any missing values and duplicates. </a:t>
            </a:r>
          </a:p>
          <a:p>
            <a:pPr algn="just"/>
            <a:r>
              <a:rPr lang="en-IN" sz="2400" dirty="0"/>
              <a:t>Dropped insignificant columns. </a:t>
            </a:r>
          </a:p>
          <a:p>
            <a:pPr algn="just"/>
            <a:r>
              <a:rPr lang="en-IN" sz="2400" dirty="0"/>
              <a:t>Identified outliers</a:t>
            </a:r>
          </a:p>
        </p:txBody>
      </p:sp>
      <p:sp>
        <p:nvSpPr>
          <p:cNvPr id="4" name="Rectangle 3">
            <a:extLst>
              <a:ext uri="{FF2B5EF4-FFF2-40B4-BE49-F238E27FC236}">
                <a16:creationId xmlns:a16="http://schemas.microsoft.com/office/drawing/2014/main" id="{256C1D29-6C0C-4E6C-A8FD-34FCC1179ACE}"/>
              </a:ext>
            </a:extLst>
          </p:cNvPr>
          <p:cNvSpPr/>
          <p:nvPr/>
        </p:nvSpPr>
        <p:spPr>
          <a:xfrm>
            <a:off x="414215" y="3483900"/>
            <a:ext cx="6096000" cy="2346796"/>
          </a:xfrm>
          <a:prstGeom prst="rect">
            <a:avLst/>
          </a:prstGeom>
        </p:spPr>
        <p:txBody>
          <a:bodyPr>
            <a:spAutoFit/>
          </a:bodyPr>
          <a:lstStyle/>
          <a:p>
            <a:pPr>
              <a:spcAft>
                <a:spcPts val="0"/>
              </a:spcAft>
            </a:pPr>
            <a:r>
              <a:rPr lang="en-IN" sz="3600" b="1" dirty="0">
                <a:solidFill>
                  <a:schemeClr val="accent1">
                    <a:lumMod val="75000"/>
                  </a:schemeClr>
                </a:solidFill>
                <a:latin typeface="Calibri" panose="020F0502020204030204" pitchFamily="34" charset="0"/>
                <a:ea typeface="Calibri" panose="020F0502020204030204" pitchFamily="34" charset="0"/>
              </a:rPr>
              <a:t>Tools Used: </a:t>
            </a:r>
            <a:endParaRPr lang="en-IN" dirty="0">
              <a:solidFill>
                <a:schemeClr val="accent1">
                  <a:lumMod val="75000"/>
                </a:schemeClr>
              </a:solidFill>
              <a:latin typeface="Calibri" panose="020F0502020204030204" pitchFamily="34" charset="0"/>
              <a:ea typeface="Calibri" panose="020F0502020204030204" pitchFamily="34" charset="0"/>
            </a:endParaRPr>
          </a:p>
          <a:p>
            <a:pPr>
              <a:lnSpc>
                <a:spcPct val="50000"/>
              </a:lnSpc>
              <a:spcAft>
                <a:spcPts val="0"/>
              </a:spcAft>
            </a:pPr>
            <a:r>
              <a:rPr lang="en-IN" sz="2400" dirty="0">
                <a:solidFill>
                  <a:srgbClr val="000000"/>
                </a:solidFill>
                <a:latin typeface="Calibri" panose="020F0502020204030204" pitchFamily="34" charset="0"/>
                <a:ea typeface="Calibri" panose="020F0502020204030204" pitchFamily="34" charset="0"/>
              </a:rPr>
              <a:t> </a:t>
            </a:r>
            <a:endParaRPr lang="en-IN" dirty="0">
              <a:solidFill>
                <a:srgbClr val="000000"/>
              </a:solidFill>
              <a:latin typeface="Calibri" panose="020F0502020204030204" pitchFamily="34" charset="0"/>
              <a:ea typeface="Calibri" panose="020F0502020204030204" pitchFamily="34" charset="0"/>
            </a:endParaRPr>
          </a:p>
          <a:p>
            <a:pPr>
              <a:spcAft>
                <a:spcPts val="0"/>
              </a:spcAft>
            </a:pPr>
            <a:r>
              <a:rPr lang="en-IN" sz="2400" dirty="0">
                <a:solidFill>
                  <a:srgbClr val="000000"/>
                </a:solidFill>
                <a:latin typeface="Times New Roman" panose="02020603050405020304" pitchFamily="18" charset="0"/>
                <a:ea typeface="Calibri" panose="020F0502020204030204" pitchFamily="34" charset="0"/>
              </a:rPr>
              <a:t>For the data analysis and visualization we have used following tools </a:t>
            </a:r>
            <a:endParaRPr lang="en-IN" sz="2400" dirty="0">
              <a:solidFill>
                <a:srgbClr val="000000"/>
              </a:solidFill>
              <a:latin typeface="Calibri" panose="020F0502020204030204" pitchFamily="34" charset="0"/>
              <a:ea typeface="Calibri" panose="020F0502020204030204" pitchFamily="34" charset="0"/>
            </a:endParaRPr>
          </a:p>
          <a:p>
            <a:pPr>
              <a:spcAft>
                <a:spcPts val="330"/>
              </a:spcAft>
            </a:pPr>
            <a:r>
              <a:rPr lang="en-IN" sz="2400" dirty="0">
                <a:solidFill>
                  <a:srgbClr val="000000"/>
                </a:solidFill>
                <a:latin typeface="Times New Roman" panose="02020603050405020304" pitchFamily="18" charset="0"/>
                <a:ea typeface="Calibri" panose="020F0502020204030204" pitchFamily="34" charset="0"/>
              </a:rPr>
              <a:t>• Python </a:t>
            </a:r>
            <a:r>
              <a:rPr lang="en-IN" sz="2400" dirty="0" err="1">
                <a:solidFill>
                  <a:srgbClr val="000000"/>
                </a:solidFill>
                <a:latin typeface="Times New Roman" panose="02020603050405020304" pitchFamily="18" charset="0"/>
                <a:ea typeface="Calibri" panose="020F0502020204030204" pitchFamily="34" charset="0"/>
              </a:rPr>
              <a:t>Jupyter</a:t>
            </a:r>
            <a:r>
              <a:rPr lang="en-IN" sz="2400" dirty="0">
                <a:solidFill>
                  <a:srgbClr val="000000"/>
                </a:solidFill>
                <a:latin typeface="Times New Roman" panose="02020603050405020304" pitchFamily="18" charset="0"/>
                <a:ea typeface="Calibri" panose="020F0502020204030204" pitchFamily="34" charset="0"/>
              </a:rPr>
              <a:t> Notebook </a:t>
            </a:r>
            <a:endParaRPr lang="en-IN" sz="2400" dirty="0">
              <a:solidFill>
                <a:srgbClr val="000000"/>
              </a:solidFill>
              <a:latin typeface="Calibri" panose="020F0502020204030204" pitchFamily="34" charset="0"/>
              <a:ea typeface="Calibri" panose="020F0502020204030204" pitchFamily="34" charset="0"/>
            </a:endParaRPr>
          </a:p>
          <a:p>
            <a:pPr>
              <a:spcAft>
                <a:spcPts val="330"/>
              </a:spcAft>
            </a:pPr>
            <a:r>
              <a:rPr lang="en-IN" sz="2400" dirty="0">
                <a:solidFill>
                  <a:srgbClr val="000000"/>
                </a:solidFill>
                <a:latin typeface="Times New Roman" panose="02020603050405020304" pitchFamily="18" charset="0"/>
                <a:ea typeface="Calibri" panose="020F0502020204030204" pitchFamily="34" charset="0"/>
              </a:rPr>
              <a:t>• Tableau </a:t>
            </a:r>
            <a:endParaRPr lang="en-IN" sz="2400" dirty="0">
              <a:solidFill>
                <a:srgbClr val="000000"/>
              </a:solidFill>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666578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5F73-913B-4B18-B1CB-B20DDB7DF54E}"/>
              </a:ext>
            </a:extLst>
          </p:cNvPr>
          <p:cNvSpPr>
            <a:spLocks noGrp="1"/>
          </p:cNvSpPr>
          <p:nvPr>
            <p:ph type="title"/>
          </p:nvPr>
        </p:nvSpPr>
        <p:spPr>
          <a:xfrm>
            <a:off x="677334" y="506027"/>
            <a:ext cx="3854528" cy="990455"/>
          </a:xfrm>
        </p:spPr>
        <p:txBody>
          <a:bodyPr>
            <a:normAutofit/>
          </a:bodyPr>
          <a:lstStyle/>
          <a:p>
            <a:pPr algn="ctr"/>
            <a:r>
              <a:rPr lang="en-US" sz="2400" b="1" u="sng" dirty="0"/>
              <a:t>Top 10 Host</a:t>
            </a:r>
            <a:br>
              <a:rPr lang="en-US" sz="2400" b="1" dirty="0"/>
            </a:br>
            <a:endParaRPr lang="en-IN" sz="2400" b="1" dirty="0"/>
          </a:p>
        </p:txBody>
      </p:sp>
      <p:pic>
        <p:nvPicPr>
          <p:cNvPr id="12" name="Content Placeholder 11">
            <a:extLst>
              <a:ext uri="{FF2B5EF4-FFF2-40B4-BE49-F238E27FC236}">
                <a16:creationId xmlns:a16="http://schemas.microsoft.com/office/drawing/2014/main" id="{70A6AB86-E6F0-49B1-9A87-7E679B707533}"/>
              </a:ext>
            </a:extLst>
          </p:cNvPr>
          <p:cNvPicPr>
            <a:picLocks noGrp="1" noChangeAspect="1"/>
          </p:cNvPicPr>
          <p:nvPr>
            <p:ph idx="1"/>
          </p:nvPr>
        </p:nvPicPr>
        <p:blipFill>
          <a:blip r:embed="rId2"/>
          <a:stretch>
            <a:fillRect/>
          </a:stretch>
        </p:blipFill>
        <p:spPr>
          <a:xfrm>
            <a:off x="4760913" y="506026"/>
            <a:ext cx="7096550" cy="6060311"/>
          </a:xfrm>
        </p:spPr>
      </p:pic>
      <p:sp>
        <p:nvSpPr>
          <p:cNvPr id="4" name="Text Placeholder 3">
            <a:extLst>
              <a:ext uri="{FF2B5EF4-FFF2-40B4-BE49-F238E27FC236}">
                <a16:creationId xmlns:a16="http://schemas.microsoft.com/office/drawing/2014/main" id="{51FE61A2-BCA8-45B7-A212-8852836A7E2F}"/>
              </a:ext>
            </a:extLst>
          </p:cNvPr>
          <p:cNvSpPr>
            <a:spLocks noGrp="1"/>
          </p:cNvSpPr>
          <p:nvPr>
            <p:ph type="body" sz="half" idx="2"/>
          </p:nvPr>
        </p:nvSpPr>
        <p:spPr>
          <a:xfrm>
            <a:off x="257452" y="1731147"/>
            <a:ext cx="4274410" cy="3630372"/>
          </a:xfrm>
        </p:spPr>
        <p:txBody>
          <a:bodyPr>
            <a:normAutofit/>
          </a:bodyPr>
          <a:lstStyle/>
          <a:p>
            <a:pPr marL="285750" indent="-285750" algn="just">
              <a:buFont typeface="Wingdings" panose="05000000000000000000" pitchFamily="2" charset="2"/>
              <a:buChar char="§"/>
            </a:pPr>
            <a:r>
              <a:rPr lang="en-IN" sz="1800" dirty="0"/>
              <a:t>Host Sonder (id 219517861), has been booked most number of times i.e. 327. </a:t>
            </a:r>
          </a:p>
          <a:p>
            <a:pPr marL="285750" indent="-285750" algn="just">
              <a:buFont typeface="Wingdings" panose="05000000000000000000" pitchFamily="2" charset="2"/>
              <a:buChar char="§"/>
            </a:pPr>
            <a:r>
              <a:rPr lang="en-IN" sz="1800" dirty="0"/>
              <a:t>Host </a:t>
            </a:r>
            <a:r>
              <a:rPr lang="en-IN" sz="1800" dirty="0" err="1"/>
              <a:t>Blueground</a:t>
            </a:r>
            <a:r>
              <a:rPr lang="en-IN" sz="1800" dirty="0"/>
              <a:t> is the second popular host.</a:t>
            </a:r>
          </a:p>
          <a:p>
            <a:pPr marL="285750" indent="-285750" algn="just">
              <a:buFont typeface="Wingdings" panose="05000000000000000000" pitchFamily="2" charset="2"/>
              <a:buChar char="§"/>
            </a:pPr>
            <a:r>
              <a:rPr lang="en-IN" sz="1800" dirty="0"/>
              <a:t>Then there are other hosts like Kara, Ken, </a:t>
            </a:r>
            <a:r>
              <a:rPr lang="en-IN" sz="1800" dirty="0" err="1"/>
              <a:t>Pranjal</a:t>
            </a:r>
            <a:r>
              <a:rPr lang="en-IN" sz="1800" dirty="0"/>
              <a:t>, Jeremy and Mike that fall under top 10 hosts.</a:t>
            </a:r>
          </a:p>
        </p:txBody>
      </p:sp>
    </p:spTree>
    <p:extLst>
      <p:ext uri="{BB962C8B-B14F-4D97-AF65-F5344CB8AC3E}">
        <p14:creationId xmlns:p14="http://schemas.microsoft.com/office/powerpoint/2010/main" val="293496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BABF-0B98-42F7-A237-B165CB434AAA}"/>
              </a:ext>
            </a:extLst>
          </p:cNvPr>
          <p:cNvSpPr>
            <a:spLocks noGrp="1"/>
          </p:cNvSpPr>
          <p:nvPr>
            <p:ph type="title"/>
          </p:nvPr>
        </p:nvSpPr>
        <p:spPr>
          <a:xfrm>
            <a:off x="402455" y="274524"/>
            <a:ext cx="3854528" cy="1136342"/>
          </a:xfrm>
        </p:spPr>
        <p:txBody>
          <a:bodyPr>
            <a:noAutofit/>
          </a:bodyPr>
          <a:lstStyle/>
          <a:p>
            <a:pPr algn="ctr"/>
            <a:r>
              <a:rPr lang="en-IN" sz="2400" b="1" dirty="0"/>
              <a:t>Room type with respect to Neighbourhood group</a:t>
            </a:r>
          </a:p>
        </p:txBody>
      </p:sp>
      <p:pic>
        <p:nvPicPr>
          <p:cNvPr id="6" name="Content Placeholder 5">
            <a:extLst>
              <a:ext uri="{FF2B5EF4-FFF2-40B4-BE49-F238E27FC236}">
                <a16:creationId xmlns:a16="http://schemas.microsoft.com/office/drawing/2014/main" id="{C4B8B1A0-6B8E-4A83-82CD-DDE27D5D58D0}"/>
              </a:ext>
            </a:extLst>
          </p:cNvPr>
          <p:cNvPicPr>
            <a:picLocks noGrp="1" noChangeAspect="1"/>
          </p:cNvPicPr>
          <p:nvPr>
            <p:ph idx="1"/>
          </p:nvPr>
        </p:nvPicPr>
        <p:blipFill>
          <a:blip r:embed="rId2"/>
          <a:stretch>
            <a:fillRect/>
          </a:stretch>
        </p:blipFill>
        <p:spPr>
          <a:xfrm>
            <a:off x="4760912" y="204186"/>
            <a:ext cx="7028633" cy="5939161"/>
          </a:xfrm>
        </p:spPr>
      </p:pic>
      <p:sp>
        <p:nvSpPr>
          <p:cNvPr id="4" name="Text Placeholder 3">
            <a:extLst>
              <a:ext uri="{FF2B5EF4-FFF2-40B4-BE49-F238E27FC236}">
                <a16:creationId xmlns:a16="http://schemas.microsoft.com/office/drawing/2014/main" id="{017DA561-4E97-4A13-ACE7-1EFDE3650B11}"/>
              </a:ext>
            </a:extLst>
          </p:cNvPr>
          <p:cNvSpPr>
            <a:spLocks noGrp="1"/>
          </p:cNvSpPr>
          <p:nvPr>
            <p:ph type="body" sz="half" idx="2"/>
          </p:nvPr>
        </p:nvSpPr>
        <p:spPr>
          <a:xfrm>
            <a:off x="402455" y="1526959"/>
            <a:ext cx="4129407" cy="4012707"/>
          </a:xfrm>
        </p:spPr>
        <p:txBody>
          <a:bodyPr>
            <a:normAutofit/>
          </a:bodyPr>
          <a:lstStyle/>
          <a:p>
            <a:pPr marL="285750" indent="-285750" algn="just">
              <a:buFont typeface="Arial" panose="020B0604020202020204" pitchFamily="34" charset="0"/>
              <a:buChar char="•"/>
            </a:pPr>
            <a:r>
              <a:rPr lang="en-IN" sz="1600" dirty="0"/>
              <a:t>Manhattan and Brooklyn are top neighbourhood groups and mostly people prefer to book the entire home or private room. </a:t>
            </a:r>
          </a:p>
          <a:p>
            <a:pPr marL="285750" indent="-285750" algn="just">
              <a:buFont typeface="Arial" panose="020B0604020202020204" pitchFamily="34" charset="0"/>
              <a:buChar char="•"/>
            </a:pPr>
            <a:r>
              <a:rPr lang="en-IN" sz="1600" dirty="0"/>
              <a:t>Manhattan has highest number of home/apt properties, i.e. 60.93% of total listed properties. </a:t>
            </a:r>
          </a:p>
          <a:p>
            <a:pPr marL="285750" indent="-285750" algn="just">
              <a:buFont typeface="Arial" panose="020B0604020202020204" pitchFamily="34" charset="0"/>
              <a:buChar char="•"/>
            </a:pPr>
            <a:r>
              <a:rPr lang="en-IN" sz="1600" dirty="0"/>
              <a:t>Maximum number of private rooms  are available in Bronx i.e. around 59.76% of total listed properties. </a:t>
            </a:r>
          </a:p>
          <a:p>
            <a:pPr marL="285750" indent="-285750" algn="just">
              <a:buFont typeface="Arial" panose="020B0604020202020204" pitchFamily="34" charset="0"/>
              <a:buChar char="•"/>
            </a:pPr>
            <a:r>
              <a:rPr lang="en-IN" sz="1600" dirty="0"/>
              <a:t>Very less number of shared rooms are available in each Neighbourhood group.</a:t>
            </a:r>
          </a:p>
        </p:txBody>
      </p:sp>
    </p:spTree>
    <p:extLst>
      <p:ext uri="{BB962C8B-B14F-4D97-AF65-F5344CB8AC3E}">
        <p14:creationId xmlns:p14="http://schemas.microsoft.com/office/powerpoint/2010/main" val="1232034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3FF26-5287-4C34-8942-7DBBE3CA30FD}"/>
              </a:ext>
            </a:extLst>
          </p:cNvPr>
          <p:cNvSpPr>
            <a:spLocks noGrp="1"/>
          </p:cNvSpPr>
          <p:nvPr>
            <p:ph type="title"/>
          </p:nvPr>
        </p:nvSpPr>
        <p:spPr>
          <a:xfrm>
            <a:off x="301841" y="514924"/>
            <a:ext cx="4230021" cy="878870"/>
          </a:xfrm>
        </p:spPr>
        <p:txBody>
          <a:bodyPr>
            <a:normAutofit/>
          </a:bodyPr>
          <a:lstStyle/>
          <a:p>
            <a:pPr algn="ctr"/>
            <a:r>
              <a:rPr lang="en-US" sz="2400" b="1" dirty="0"/>
              <a:t>Customer Booking with respect to minimum nights</a:t>
            </a:r>
            <a:endParaRPr lang="en-IN" sz="2400" b="1" dirty="0"/>
          </a:p>
        </p:txBody>
      </p:sp>
      <p:sp>
        <p:nvSpPr>
          <p:cNvPr id="8" name="Content Placeholder 7">
            <a:extLst>
              <a:ext uri="{FF2B5EF4-FFF2-40B4-BE49-F238E27FC236}">
                <a16:creationId xmlns:a16="http://schemas.microsoft.com/office/drawing/2014/main" id="{CF5F9BC1-EE3C-4912-A47B-A5065366392C}"/>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C05DF691-5347-4F89-906F-CC3051B4BE26}"/>
              </a:ext>
            </a:extLst>
          </p:cNvPr>
          <p:cNvSpPr>
            <a:spLocks noGrp="1"/>
          </p:cNvSpPr>
          <p:nvPr>
            <p:ph type="body" sz="half" idx="2"/>
          </p:nvPr>
        </p:nvSpPr>
        <p:spPr>
          <a:xfrm>
            <a:off x="301841" y="1660124"/>
            <a:ext cx="4230021" cy="4682951"/>
          </a:xfrm>
        </p:spPr>
        <p:txBody>
          <a:bodyPr>
            <a:noAutofit/>
          </a:bodyPr>
          <a:lstStyle/>
          <a:p>
            <a:pPr marL="285750" indent="-285750" algn="just">
              <a:buFont typeface="Arial" panose="020B0604020202020204" pitchFamily="34" charset="0"/>
              <a:buChar char="•"/>
            </a:pPr>
            <a:r>
              <a:rPr lang="en-IN" sz="1600" dirty="0"/>
              <a:t>The listings with Minimum nights 1-5 have the most number of bookings. We can see a prominent spike in 30 days, this would be because customers would rent out on a monthly basis. </a:t>
            </a:r>
          </a:p>
          <a:p>
            <a:pPr marL="285750" indent="-285750" algn="just">
              <a:buFont typeface="Arial" panose="020B0604020202020204" pitchFamily="34" charset="0"/>
              <a:buChar char="•"/>
            </a:pPr>
            <a:r>
              <a:rPr lang="en-IN" sz="1600" dirty="0"/>
              <a:t>After 30 days, we can also see small spikes, this can also be explained by the monthly rent taking trend.</a:t>
            </a:r>
          </a:p>
          <a:p>
            <a:pPr marL="285750" indent="-285750" algn="just">
              <a:buFont typeface="Arial" panose="020B0604020202020204" pitchFamily="34" charset="0"/>
              <a:buChar char="•"/>
            </a:pPr>
            <a:r>
              <a:rPr lang="en-IN" sz="1600" dirty="0"/>
              <a:t>Manhattan &amp;Queens have higher number of 30 day bookings compared to the others. The reason could be either tourists booking long stays or mid-level employees who opt for budget bookings due company visits</a:t>
            </a:r>
          </a:p>
        </p:txBody>
      </p:sp>
      <p:pic>
        <p:nvPicPr>
          <p:cNvPr id="10" name="Picture 9">
            <a:extLst>
              <a:ext uri="{FF2B5EF4-FFF2-40B4-BE49-F238E27FC236}">
                <a16:creationId xmlns:a16="http://schemas.microsoft.com/office/drawing/2014/main" id="{1D9C6EB5-F71E-4EFF-94AA-F4C616086257}"/>
              </a:ext>
            </a:extLst>
          </p:cNvPr>
          <p:cNvPicPr>
            <a:picLocks noChangeAspect="1"/>
          </p:cNvPicPr>
          <p:nvPr/>
        </p:nvPicPr>
        <p:blipFill>
          <a:blip r:embed="rId2"/>
          <a:stretch>
            <a:fillRect/>
          </a:stretch>
        </p:blipFill>
        <p:spPr>
          <a:xfrm>
            <a:off x="4625266" y="514924"/>
            <a:ext cx="7466120" cy="5828152"/>
          </a:xfrm>
          <a:prstGeom prst="rect">
            <a:avLst/>
          </a:prstGeom>
        </p:spPr>
      </p:pic>
    </p:spTree>
    <p:extLst>
      <p:ext uri="{BB962C8B-B14F-4D97-AF65-F5344CB8AC3E}">
        <p14:creationId xmlns:p14="http://schemas.microsoft.com/office/powerpoint/2010/main" val="2845667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32987-D0B9-4BA9-979D-FF718ED14308}"/>
              </a:ext>
            </a:extLst>
          </p:cNvPr>
          <p:cNvSpPr>
            <a:spLocks noGrp="1"/>
          </p:cNvSpPr>
          <p:nvPr>
            <p:ph type="title"/>
          </p:nvPr>
        </p:nvSpPr>
        <p:spPr>
          <a:xfrm>
            <a:off x="250093" y="461943"/>
            <a:ext cx="5277989" cy="807868"/>
          </a:xfrm>
        </p:spPr>
        <p:txBody>
          <a:bodyPr>
            <a:noAutofit/>
          </a:bodyPr>
          <a:lstStyle/>
          <a:p>
            <a:pPr algn="ctr"/>
            <a:r>
              <a:rPr lang="en-IN" sz="2400" b="1" dirty="0"/>
              <a:t>Neighbourhood vs Availability</a:t>
            </a:r>
            <a:br>
              <a:rPr lang="en-IN" sz="2400" b="1" dirty="0"/>
            </a:br>
            <a:endParaRPr lang="en-IN" sz="2400" b="1" dirty="0"/>
          </a:p>
        </p:txBody>
      </p:sp>
      <p:pic>
        <p:nvPicPr>
          <p:cNvPr id="8" name="Content Placeholder 7">
            <a:extLst>
              <a:ext uri="{FF2B5EF4-FFF2-40B4-BE49-F238E27FC236}">
                <a16:creationId xmlns:a16="http://schemas.microsoft.com/office/drawing/2014/main" id="{5914D1D5-BDB7-4938-9E82-2F0C716DC086}"/>
              </a:ext>
            </a:extLst>
          </p:cNvPr>
          <p:cNvPicPr>
            <a:picLocks noGrp="1" noChangeAspect="1"/>
          </p:cNvPicPr>
          <p:nvPr>
            <p:ph idx="1"/>
          </p:nvPr>
        </p:nvPicPr>
        <p:blipFill>
          <a:blip r:embed="rId2"/>
          <a:stretch>
            <a:fillRect/>
          </a:stretch>
        </p:blipFill>
        <p:spPr>
          <a:xfrm>
            <a:off x="4619399" y="1047262"/>
            <a:ext cx="7322508" cy="5513335"/>
          </a:xfrm>
        </p:spPr>
      </p:pic>
      <p:sp>
        <p:nvSpPr>
          <p:cNvPr id="4" name="Text Placeholder 3">
            <a:extLst>
              <a:ext uri="{FF2B5EF4-FFF2-40B4-BE49-F238E27FC236}">
                <a16:creationId xmlns:a16="http://schemas.microsoft.com/office/drawing/2014/main" id="{340432BF-58E9-48CB-9C10-B674D4B6EA68}"/>
              </a:ext>
            </a:extLst>
          </p:cNvPr>
          <p:cNvSpPr>
            <a:spLocks noGrp="1"/>
          </p:cNvSpPr>
          <p:nvPr>
            <p:ph type="body" sz="half" idx="2"/>
          </p:nvPr>
        </p:nvSpPr>
        <p:spPr>
          <a:xfrm>
            <a:off x="677334" y="1615736"/>
            <a:ext cx="3854528" cy="4944861"/>
          </a:xfrm>
        </p:spPr>
        <p:txBody>
          <a:bodyPr>
            <a:noAutofit/>
          </a:bodyPr>
          <a:lstStyle/>
          <a:p>
            <a:pPr marL="285750" indent="-285750" algn="just">
              <a:buFont typeface="Arial" panose="020B0604020202020204" pitchFamily="34" charset="0"/>
              <a:buChar char="•"/>
            </a:pPr>
            <a:r>
              <a:rPr lang="en-IN" sz="1800" dirty="0"/>
              <a:t>Availability of Bedford is highest and its price is on the lower side. It is a good choice for customers. </a:t>
            </a:r>
          </a:p>
          <a:p>
            <a:pPr marL="285750" indent="-285750" algn="just">
              <a:buFont typeface="Arial" panose="020B0604020202020204" pitchFamily="34" charset="0"/>
              <a:buChar char="•"/>
            </a:pPr>
            <a:r>
              <a:rPr lang="en-IN" sz="1800" dirty="0"/>
              <a:t>After Bedford, Harlem follows the same trend. </a:t>
            </a:r>
          </a:p>
          <a:p>
            <a:pPr marL="285750" indent="-285750" algn="just">
              <a:buFont typeface="Arial" panose="020B0604020202020204" pitchFamily="34" charset="0"/>
              <a:buChar char="•"/>
            </a:pPr>
            <a:r>
              <a:rPr lang="en-IN" sz="1800" dirty="0"/>
              <a:t>Chelsea’s availability low but it is costly. </a:t>
            </a:r>
          </a:p>
          <a:p>
            <a:pPr marL="285750" indent="-285750" algn="just">
              <a:buFont typeface="Arial" panose="020B0604020202020204" pitchFamily="34" charset="0"/>
              <a:buChar char="•"/>
            </a:pPr>
            <a:r>
              <a:rPr lang="en-IN" sz="1800" dirty="0"/>
              <a:t>On the other hand, William’s price is high and has average availability. </a:t>
            </a:r>
          </a:p>
        </p:txBody>
      </p:sp>
    </p:spTree>
    <p:extLst>
      <p:ext uri="{BB962C8B-B14F-4D97-AF65-F5344CB8AC3E}">
        <p14:creationId xmlns:p14="http://schemas.microsoft.com/office/powerpoint/2010/main" val="19542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E92C1-AD26-4279-A4B8-97E547842FC5}"/>
              </a:ext>
            </a:extLst>
          </p:cNvPr>
          <p:cNvSpPr>
            <a:spLocks noGrp="1"/>
          </p:cNvSpPr>
          <p:nvPr>
            <p:ph type="title"/>
          </p:nvPr>
        </p:nvSpPr>
        <p:spPr>
          <a:xfrm>
            <a:off x="275208" y="492711"/>
            <a:ext cx="4256654" cy="1344967"/>
          </a:xfrm>
        </p:spPr>
        <p:txBody>
          <a:bodyPr>
            <a:normAutofit/>
          </a:bodyPr>
          <a:lstStyle/>
          <a:p>
            <a:pPr algn="ctr"/>
            <a:r>
              <a:rPr lang="en-US" sz="2400" b="1" dirty="0"/>
              <a:t>Price range preferred by Customers</a:t>
            </a:r>
            <a:br>
              <a:rPr lang="en-US" sz="2400" b="1" dirty="0"/>
            </a:br>
            <a:endParaRPr lang="en-IN" sz="2400" b="1" dirty="0"/>
          </a:p>
        </p:txBody>
      </p:sp>
      <p:pic>
        <p:nvPicPr>
          <p:cNvPr id="6" name="Content Placeholder 5">
            <a:extLst>
              <a:ext uri="{FF2B5EF4-FFF2-40B4-BE49-F238E27FC236}">
                <a16:creationId xmlns:a16="http://schemas.microsoft.com/office/drawing/2014/main" id="{85737A2A-170C-4A13-8F2A-40CFF44AB292}"/>
              </a:ext>
            </a:extLst>
          </p:cNvPr>
          <p:cNvPicPr>
            <a:picLocks noGrp="1" noChangeAspect="1"/>
          </p:cNvPicPr>
          <p:nvPr>
            <p:ph idx="1"/>
          </p:nvPr>
        </p:nvPicPr>
        <p:blipFill>
          <a:blip r:embed="rId2"/>
          <a:stretch>
            <a:fillRect/>
          </a:stretch>
        </p:blipFill>
        <p:spPr>
          <a:xfrm>
            <a:off x="4642337" y="590547"/>
            <a:ext cx="7301293" cy="5919667"/>
          </a:xfrm>
        </p:spPr>
      </p:pic>
      <p:sp>
        <p:nvSpPr>
          <p:cNvPr id="4" name="Text Placeholder 3">
            <a:extLst>
              <a:ext uri="{FF2B5EF4-FFF2-40B4-BE49-F238E27FC236}">
                <a16:creationId xmlns:a16="http://schemas.microsoft.com/office/drawing/2014/main" id="{A18F1861-512A-493B-90C7-53D1159F6E2C}"/>
              </a:ext>
            </a:extLst>
          </p:cNvPr>
          <p:cNvSpPr>
            <a:spLocks noGrp="1"/>
          </p:cNvSpPr>
          <p:nvPr>
            <p:ph type="body" sz="half" idx="2"/>
          </p:nvPr>
        </p:nvSpPr>
        <p:spPr>
          <a:xfrm>
            <a:off x="275208" y="1935332"/>
            <a:ext cx="4256654" cy="4429957"/>
          </a:xfrm>
        </p:spPr>
        <p:txBody>
          <a:bodyPr>
            <a:normAutofit/>
          </a:bodyPr>
          <a:lstStyle/>
          <a:p>
            <a:pPr marL="285750" indent="-285750" algn="just">
              <a:buFont typeface="Arial" panose="020B0604020202020204" pitchFamily="34" charset="0"/>
              <a:buChar char="•"/>
            </a:pPr>
            <a:r>
              <a:rPr lang="en-IN" sz="1800" dirty="0"/>
              <a:t>We have taken pricing preference based on volume of bookings done in a price range.</a:t>
            </a:r>
          </a:p>
          <a:p>
            <a:pPr marL="285750" indent="-285750" algn="just">
              <a:buFont typeface="Arial" panose="020B0604020202020204" pitchFamily="34" charset="0"/>
              <a:buChar char="•"/>
            </a:pPr>
            <a:r>
              <a:rPr lang="en-IN" sz="1800" dirty="0"/>
              <a:t>From both the graphs, the favourable price range is $60 - $200. This is the price range most preferred by most customers. </a:t>
            </a:r>
          </a:p>
        </p:txBody>
      </p:sp>
    </p:spTree>
    <p:extLst>
      <p:ext uri="{BB962C8B-B14F-4D97-AF65-F5344CB8AC3E}">
        <p14:creationId xmlns:p14="http://schemas.microsoft.com/office/powerpoint/2010/main" val="1420142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64743-7AEC-415A-85C3-7C038406703A}"/>
              </a:ext>
            </a:extLst>
          </p:cNvPr>
          <p:cNvSpPr>
            <a:spLocks noGrp="1"/>
          </p:cNvSpPr>
          <p:nvPr>
            <p:ph type="title"/>
          </p:nvPr>
        </p:nvSpPr>
        <p:spPr>
          <a:xfrm>
            <a:off x="358066" y="603682"/>
            <a:ext cx="4173796" cy="1198485"/>
          </a:xfrm>
        </p:spPr>
        <p:txBody>
          <a:bodyPr>
            <a:normAutofit fontScale="90000"/>
          </a:bodyPr>
          <a:lstStyle/>
          <a:p>
            <a:pPr algn="ctr"/>
            <a:r>
              <a:rPr lang="en-IN" sz="2400" b="1" dirty="0"/>
              <a:t>Understanding Price variation w.r.t Room Type &amp; Neighbourhood </a:t>
            </a:r>
            <a:br>
              <a:rPr lang="en-IN" sz="2400" b="1" dirty="0"/>
            </a:br>
            <a:endParaRPr lang="en-IN" sz="2400" b="1" dirty="0"/>
          </a:p>
        </p:txBody>
      </p:sp>
      <p:pic>
        <p:nvPicPr>
          <p:cNvPr id="6" name="Content Placeholder 5">
            <a:extLst>
              <a:ext uri="{FF2B5EF4-FFF2-40B4-BE49-F238E27FC236}">
                <a16:creationId xmlns:a16="http://schemas.microsoft.com/office/drawing/2014/main" id="{7EFBDBD6-8B2E-4A7F-B2F9-E20F79C464D3}"/>
              </a:ext>
            </a:extLst>
          </p:cNvPr>
          <p:cNvPicPr>
            <a:picLocks noGrp="1" noChangeAspect="1"/>
          </p:cNvPicPr>
          <p:nvPr>
            <p:ph idx="1"/>
          </p:nvPr>
        </p:nvPicPr>
        <p:blipFill>
          <a:blip r:embed="rId2"/>
          <a:stretch>
            <a:fillRect/>
          </a:stretch>
        </p:blipFill>
        <p:spPr>
          <a:xfrm>
            <a:off x="4760912" y="281064"/>
            <a:ext cx="7073021" cy="6322936"/>
          </a:xfrm>
        </p:spPr>
      </p:pic>
      <p:sp>
        <p:nvSpPr>
          <p:cNvPr id="4" name="Text Placeholder 3">
            <a:extLst>
              <a:ext uri="{FF2B5EF4-FFF2-40B4-BE49-F238E27FC236}">
                <a16:creationId xmlns:a16="http://schemas.microsoft.com/office/drawing/2014/main" id="{084C5F89-3BA0-4F2E-91E9-8E6580600407}"/>
              </a:ext>
            </a:extLst>
          </p:cNvPr>
          <p:cNvSpPr>
            <a:spLocks noGrp="1"/>
          </p:cNvSpPr>
          <p:nvPr>
            <p:ph type="body" sz="half" idx="2"/>
          </p:nvPr>
        </p:nvSpPr>
        <p:spPr>
          <a:xfrm>
            <a:off x="358066" y="1926455"/>
            <a:ext cx="4173796" cy="3435064"/>
          </a:xfrm>
        </p:spPr>
        <p:txBody>
          <a:bodyPr/>
          <a:lstStyle/>
          <a:p>
            <a:pPr marL="285750" indent="-285750" algn="just">
              <a:buFont typeface="Arial" panose="020B0604020202020204" pitchFamily="34" charset="0"/>
              <a:buChar char="•"/>
            </a:pPr>
            <a:r>
              <a:rPr lang="en-IN" sz="1600" dirty="0"/>
              <a:t>The 'Entire home/apt' room type in Manhattan is the most expensive at $250, much higher than the overall average. </a:t>
            </a:r>
          </a:p>
          <a:p>
            <a:pPr marL="285750" indent="-285750" algn="just">
              <a:buFont typeface="Arial" panose="020B0604020202020204" pitchFamily="34" charset="0"/>
              <a:buChar char="•"/>
            </a:pPr>
            <a:r>
              <a:rPr lang="en-IN" sz="1600" dirty="0"/>
              <a:t>‘private rooms’ of Manhattan &amp; Brooklyn has the highest average. </a:t>
            </a:r>
          </a:p>
          <a:p>
            <a:pPr marL="285750" indent="-285750" algn="just">
              <a:buFont typeface="Arial" panose="020B0604020202020204" pitchFamily="34" charset="0"/>
              <a:buChar char="•"/>
            </a:pPr>
            <a:r>
              <a:rPr lang="en-IN" sz="1600" dirty="0"/>
              <a:t>‘Shared Room' type is the cheapest in Brooklyn with $50.5. </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2267192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539</TotalTime>
  <Words>855</Words>
  <Application>Microsoft Office PowerPoint</Application>
  <PresentationFormat>Widescreen</PresentationFormat>
  <Paragraphs>60</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circular</vt:lpstr>
      <vt:lpstr>Times New Roman</vt:lpstr>
      <vt:lpstr>Trebuchet MS</vt:lpstr>
      <vt:lpstr>Wingdings</vt:lpstr>
      <vt:lpstr>Wingdings 3</vt:lpstr>
      <vt:lpstr>Facet</vt:lpstr>
      <vt:lpstr>STORYTELLING CASE STUDY: AIRBNB, NYC </vt:lpstr>
      <vt:lpstr>Objective:</vt:lpstr>
      <vt:lpstr>Data Preparation </vt:lpstr>
      <vt:lpstr>Top 10 Host </vt:lpstr>
      <vt:lpstr>Room type with respect to Neighbourhood group</vt:lpstr>
      <vt:lpstr>Customer Booking with respect to minimum nights</vt:lpstr>
      <vt:lpstr>Neighbourhood vs Availability </vt:lpstr>
      <vt:lpstr>Price range preferred by Customers </vt:lpstr>
      <vt:lpstr>Understanding Price variation w.r.t Room Type &amp; Neighbourhood  </vt:lpstr>
      <vt:lpstr>Price variation with respect to Geography</vt:lpstr>
      <vt:lpstr>Popular Neighborhoods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SMARANIKA SAHOO</dc:creator>
  <cp:lastModifiedBy>SK</cp:lastModifiedBy>
  <cp:revision>25</cp:revision>
  <dcterms:created xsi:type="dcterms:W3CDTF">2022-01-03T15:55:11Z</dcterms:created>
  <dcterms:modified xsi:type="dcterms:W3CDTF">2024-07-09T08:00:00Z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arkAsFinal">
    <vt:bool>true</vt:bool>
  </property>
</Properties>
</file>