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Nunito"/>
      <p:regular r:id="rId34"/>
      <p:bold r:id="rId35"/>
      <p:italic r:id="rId36"/>
      <p:boldItalic r:id="rId37"/>
    </p:embeddedFont>
    <p:embeddedFont>
      <p:font typeface="Maven Pro"/>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677112-2A3B-4CE2-A6C5-1475E0FA49EA}">
  <a:tblStyle styleId="{38677112-2A3B-4CE2-A6C5-1475E0FA49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bold.fntdata"/><Relationship Id="rId12" Type="http://schemas.openxmlformats.org/officeDocument/2006/relationships/slide" Target="slides/slide6.xml"/><Relationship Id="rId34" Type="http://schemas.openxmlformats.org/officeDocument/2006/relationships/font" Target="fonts/Nunito-regular.fntdata"/><Relationship Id="rId15" Type="http://schemas.openxmlformats.org/officeDocument/2006/relationships/slide" Target="slides/slide9.xml"/><Relationship Id="rId37" Type="http://schemas.openxmlformats.org/officeDocument/2006/relationships/font" Target="fonts/Nunito-boldItalic.fntdata"/><Relationship Id="rId14" Type="http://schemas.openxmlformats.org/officeDocument/2006/relationships/slide" Target="slides/slide8.xml"/><Relationship Id="rId36" Type="http://schemas.openxmlformats.org/officeDocument/2006/relationships/font" Target="fonts/Nunito-italic.fntdata"/><Relationship Id="rId17" Type="http://schemas.openxmlformats.org/officeDocument/2006/relationships/slide" Target="slides/slide11.xml"/><Relationship Id="rId39" Type="http://schemas.openxmlformats.org/officeDocument/2006/relationships/font" Target="fonts/MavenPro-bold.fntdata"/><Relationship Id="rId16" Type="http://schemas.openxmlformats.org/officeDocument/2006/relationships/slide" Target="slides/slide10.xml"/><Relationship Id="rId38" Type="http://schemas.openxmlformats.org/officeDocument/2006/relationships/font" Target="fonts/MavenPr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9531d09ac_0_3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9531d09ac_0_3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9531d09ac_0_3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9531d09ac_0_3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9531d09ac_0_3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9531d09ac_0_3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9531d09ac_0_3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9531d09ac_0_3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9531d09ac_0_3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9531d09ac_0_3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9531d09ac_0_3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e9531d09ac_0_3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9531d09ac_0_3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e9531d09ac_0_3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e9531d09ac_0_3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e9531d09ac_0_3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e9531d09ac_0_3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e9531d09ac_0_3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9531d09ac_0_3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e9531d09ac_0_3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9531d09ac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e9531d09ac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e9531d09ac_0_3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e9531d09ac_0_3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e9531d09ac_0_3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e9531d09ac_0_3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e9531d09ac_0_3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e9531d09ac_0_3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e9531d09ac_0_3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e9531d09ac_0_3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e9531d09ac_0_3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e9531d09ac_0_3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e9531d09ac_0_3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e9531d09ac_0_3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e9531d09ac_0_3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e9531d09ac_0_3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e9531d09ac_0_3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e9531d09ac_0_3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9531d09a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e9531d09a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9531d09ac_0_3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9531d09ac_0_3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9531d09ac_0_3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9531d09ac_0_3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9531d09ac_0_3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9531d09ac_0_3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9531d09ac_0_3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9531d09ac_0_3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9531d09ac_0_3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9531d09ac_0_3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9531d09ac_0_3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e9531d09ac_0_3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73" name="Shape 273"/>
        <p:cNvGrpSpPr/>
        <p:nvPr/>
      </p:nvGrpSpPr>
      <p:grpSpPr>
        <a:xfrm>
          <a:off x="0" y="0"/>
          <a:ext cx="0" cy="0"/>
          <a:chOff x="0" y="0"/>
          <a:chExt cx="0" cy="0"/>
        </a:xfrm>
      </p:grpSpPr>
      <p:grpSp>
        <p:nvGrpSpPr>
          <p:cNvPr id="274" name="Google Shape;274;p13"/>
          <p:cNvGrpSpPr/>
          <p:nvPr/>
        </p:nvGrpSpPr>
        <p:grpSpPr>
          <a:xfrm>
            <a:off x="4406400" y="0"/>
            <a:ext cx="4737600" cy="5143065"/>
            <a:chOff x="4406400" y="0"/>
            <a:chExt cx="4737600" cy="5143065"/>
          </a:xfrm>
        </p:grpSpPr>
        <p:sp>
          <p:nvSpPr>
            <p:cNvPr id="275" name="Google Shape;275;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1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4" name="Google Shape;29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Ailment Divination</a:t>
            </a:r>
            <a:endParaRPr/>
          </a:p>
        </p:txBody>
      </p:sp>
      <p:sp>
        <p:nvSpPr>
          <p:cNvPr id="300" name="Google Shape;300;p14"/>
          <p:cNvSpPr txBox="1"/>
          <p:nvPr>
            <p:ph idx="1" type="subTitle"/>
          </p:nvPr>
        </p:nvSpPr>
        <p:spPr>
          <a:xfrm>
            <a:off x="3424200" y="3795475"/>
            <a:ext cx="5243400" cy="680700"/>
          </a:xfrm>
          <a:prstGeom prst="rect">
            <a:avLst/>
          </a:prstGeom>
        </p:spPr>
        <p:txBody>
          <a:bodyPr anchorCtr="0" anchor="t" bIns="91425" lIns="91425" spcFirstLastPara="1" rIns="91425" wrap="square" tIns="91425">
            <a:normAutofit/>
          </a:bodyPr>
          <a:lstStyle/>
          <a:p>
            <a:pPr indent="0" lvl="0" marL="0" rtl="0" algn="l">
              <a:lnSpc>
                <a:spcPct val="70000"/>
              </a:lnSpc>
              <a:spcBef>
                <a:spcPts val="0"/>
              </a:spcBef>
              <a:spcAft>
                <a:spcPts val="0"/>
              </a:spcAft>
              <a:buSzPts val="935"/>
              <a:buNone/>
            </a:pPr>
            <a:r>
              <a:rPr lang="en" sz="1845"/>
              <a:t>Using Artificial Intelligence and Machine Learning</a:t>
            </a:r>
            <a:endParaRPr sz="184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and Technology </a:t>
            </a:r>
            <a:endParaRPr/>
          </a:p>
        </p:txBody>
      </p:sp>
      <p:sp>
        <p:nvSpPr>
          <p:cNvPr id="352" name="Google Shape;352;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7500" lvl="0" marL="457200" rtl="0" algn="just">
              <a:lnSpc>
                <a:spcPct val="200000"/>
              </a:lnSpc>
              <a:spcBef>
                <a:spcPts val="0"/>
              </a:spcBef>
              <a:spcAft>
                <a:spcPts val="0"/>
              </a:spcAft>
              <a:buSzPts val="1400"/>
              <a:buChar char="➔"/>
            </a:pPr>
            <a:r>
              <a:rPr lang="en" sz="1400"/>
              <a:t>Python is used as Backend Functionalities Which requires some of the python packages  like Scikit-learn, Psycopg2, Joblib.</a:t>
            </a:r>
            <a:endParaRPr sz="1400"/>
          </a:p>
          <a:p>
            <a:pPr indent="-317500" lvl="0" marL="457200" rtl="0" algn="just">
              <a:lnSpc>
                <a:spcPct val="200000"/>
              </a:lnSpc>
              <a:spcBef>
                <a:spcPts val="0"/>
              </a:spcBef>
              <a:spcAft>
                <a:spcPts val="0"/>
              </a:spcAft>
              <a:buSzPts val="1400"/>
              <a:buChar char="➔"/>
            </a:pPr>
            <a:r>
              <a:rPr lang="en" sz="1400"/>
              <a:t>Django Web Environment Using HTML, CSS and Javascript like NodeJS.</a:t>
            </a:r>
            <a:endParaRPr sz="1400"/>
          </a:p>
          <a:p>
            <a:pPr indent="-317500" lvl="0" marL="457200" rtl="0" algn="just">
              <a:lnSpc>
                <a:spcPct val="200000"/>
              </a:lnSpc>
              <a:spcBef>
                <a:spcPts val="0"/>
              </a:spcBef>
              <a:spcAft>
                <a:spcPts val="0"/>
              </a:spcAft>
              <a:buSzPts val="1400"/>
              <a:buChar char="➔"/>
            </a:pPr>
            <a:r>
              <a:rPr lang="en" sz="1400"/>
              <a:t>PostgreSQL (PGAdmin) for Storage of Database.</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4"/>
          <p:cNvSpPr txBox="1"/>
          <p:nvPr>
            <p:ph type="title"/>
          </p:nvPr>
        </p:nvSpPr>
        <p:spPr>
          <a:xfrm>
            <a:off x="130200" y="1997400"/>
            <a:ext cx="67146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Software Requirement Specifications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 Requirement from User</a:t>
            </a:r>
            <a:endParaRPr/>
          </a:p>
        </p:txBody>
      </p:sp>
      <p:sp>
        <p:nvSpPr>
          <p:cNvPr id="363" name="Google Shape;363;p25"/>
          <p:cNvSpPr txBox="1"/>
          <p:nvPr>
            <p:ph idx="1" type="body"/>
          </p:nvPr>
        </p:nvSpPr>
        <p:spPr>
          <a:xfrm>
            <a:off x="1303800" y="1741375"/>
            <a:ext cx="3430500" cy="25416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b="1" lang="en" sz="4900"/>
              <a:t>Admin</a:t>
            </a:r>
            <a:endParaRPr b="1" sz="4900"/>
          </a:p>
          <a:p>
            <a:pPr indent="-284611" lvl="0" marL="457200" rtl="0" algn="just">
              <a:lnSpc>
                <a:spcPct val="200000"/>
              </a:lnSpc>
              <a:spcBef>
                <a:spcPts val="1200"/>
              </a:spcBef>
              <a:spcAft>
                <a:spcPts val="0"/>
              </a:spcAft>
              <a:buClr>
                <a:srgbClr val="000000"/>
              </a:buClr>
              <a:buSzPct val="100000"/>
              <a:buChar char="➢"/>
            </a:pPr>
            <a:r>
              <a:rPr lang="en" sz="3528">
                <a:solidFill>
                  <a:srgbClr val="000000"/>
                </a:solidFill>
              </a:rPr>
              <a:t>Admin can view and modify (delete, update and Insert) all the Users or Patients who had their appointments with their respective doctors.</a:t>
            </a:r>
            <a:endParaRPr sz="3528">
              <a:solidFill>
                <a:srgbClr val="000000"/>
              </a:solidFill>
            </a:endParaRPr>
          </a:p>
          <a:p>
            <a:pPr indent="-284611" lvl="0" marL="457200" rtl="0" algn="just">
              <a:lnSpc>
                <a:spcPct val="200000"/>
              </a:lnSpc>
              <a:spcBef>
                <a:spcPts val="0"/>
              </a:spcBef>
              <a:spcAft>
                <a:spcPts val="0"/>
              </a:spcAft>
              <a:buClr>
                <a:srgbClr val="000000"/>
              </a:buClr>
              <a:buSzPct val="100000"/>
              <a:buChar char="➢"/>
            </a:pPr>
            <a:r>
              <a:rPr lang="en" sz="3528">
                <a:solidFill>
                  <a:srgbClr val="000000"/>
                </a:solidFill>
              </a:rPr>
              <a:t>Admin can view the names of the doctors of their respective fields and can search for the specialists of the particular field.</a:t>
            </a:r>
            <a:endParaRPr sz="3528">
              <a:solidFill>
                <a:srgbClr val="000000"/>
              </a:solidFill>
            </a:endParaRPr>
          </a:p>
          <a:p>
            <a:pPr indent="-284611" lvl="0" marL="457200" rtl="0" algn="just">
              <a:lnSpc>
                <a:spcPct val="200000"/>
              </a:lnSpc>
              <a:spcBef>
                <a:spcPts val="0"/>
              </a:spcBef>
              <a:spcAft>
                <a:spcPts val="0"/>
              </a:spcAft>
              <a:buClr>
                <a:srgbClr val="000000"/>
              </a:buClr>
              <a:buSzPct val="100000"/>
              <a:buChar char="➢"/>
            </a:pPr>
            <a:r>
              <a:rPr lang="en" sz="3528">
                <a:solidFill>
                  <a:srgbClr val="000000"/>
                </a:solidFill>
              </a:rPr>
              <a:t>Admin will approve the registration of the doctors based on their experience and knowledge by conducting the offline/Online Consultations.</a:t>
            </a:r>
            <a:endParaRPr sz="3528">
              <a:solidFill>
                <a:srgbClr val="000000"/>
              </a:solidFill>
            </a:endParaRPr>
          </a:p>
          <a:p>
            <a:pPr indent="-284611" lvl="0" marL="457200" rtl="0" algn="just">
              <a:lnSpc>
                <a:spcPct val="200000"/>
              </a:lnSpc>
              <a:spcBef>
                <a:spcPts val="0"/>
              </a:spcBef>
              <a:spcAft>
                <a:spcPts val="0"/>
              </a:spcAft>
              <a:buClr>
                <a:srgbClr val="000000"/>
              </a:buClr>
              <a:buSzPct val="100000"/>
              <a:buChar char="➢"/>
            </a:pPr>
            <a:r>
              <a:rPr lang="en" sz="3528">
                <a:solidFill>
                  <a:srgbClr val="000000"/>
                </a:solidFill>
              </a:rPr>
              <a:t>Admin can approve/reject or delete the account of doctor request for the registration on the website.</a:t>
            </a:r>
            <a:endParaRPr sz="3528">
              <a:solidFill>
                <a:srgbClr val="000000"/>
              </a:solidFill>
            </a:endParaRPr>
          </a:p>
          <a:p>
            <a:pPr indent="0" lvl="0" marL="0" rtl="0" algn="l">
              <a:lnSpc>
                <a:spcPct val="200000"/>
              </a:lnSpc>
              <a:spcBef>
                <a:spcPts val="1200"/>
              </a:spcBef>
              <a:spcAft>
                <a:spcPts val="1200"/>
              </a:spcAft>
              <a:buNone/>
            </a:pPr>
            <a:r>
              <a:t/>
            </a:r>
            <a:endParaRPr/>
          </a:p>
        </p:txBody>
      </p:sp>
      <p:sp>
        <p:nvSpPr>
          <p:cNvPr id="364" name="Google Shape;364;p25"/>
          <p:cNvSpPr txBox="1"/>
          <p:nvPr>
            <p:ph idx="2" type="body"/>
          </p:nvPr>
        </p:nvSpPr>
        <p:spPr>
          <a:xfrm>
            <a:off x="4903800" y="1741375"/>
            <a:ext cx="3430500" cy="2541600"/>
          </a:xfrm>
          <a:prstGeom prst="rect">
            <a:avLst/>
          </a:prstGeom>
        </p:spPr>
        <p:txBody>
          <a:bodyPr anchorCtr="0" anchor="t" bIns="91425" lIns="91425" spcFirstLastPara="1" rIns="91425" wrap="square" tIns="91425">
            <a:noAutofit/>
          </a:bodyPr>
          <a:lstStyle/>
          <a:p>
            <a:pPr indent="0" lvl="0" marL="0" rtl="0" algn="just">
              <a:lnSpc>
                <a:spcPct val="200000"/>
              </a:lnSpc>
              <a:spcBef>
                <a:spcPts val="1200"/>
              </a:spcBef>
              <a:spcAft>
                <a:spcPts val="0"/>
              </a:spcAft>
              <a:buSzPts val="358"/>
              <a:buNone/>
            </a:pPr>
            <a:r>
              <a:rPr b="1" lang="en" sz="911">
                <a:solidFill>
                  <a:srgbClr val="000000"/>
                </a:solidFill>
              </a:rPr>
              <a:t>Doctor</a:t>
            </a:r>
            <a:endParaRPr b="1" sz="911">
              <a:solidFill>
                <a:srgbClr val="000000"/>
              </a:solidFill>
            </a:endParaRPr>
          </a:p>
          <a:p>
            <a:pPr indent="-285718" lvl="0" marL="457200" rtl="0" algn="just">
              <a:lnSpc>
                <a:spcPct val="200000"/>
              </a:lnSpc>
              <a:spcBef>
                <a:spcPts val="1200"/>
              </a:spcBef>
              <a:spcAft>
                <a:spcPts val="0"/>
              </a:spcAft>
              <a:buClr>
                <a:srgbClr val="000000"/>
              </a:buClr>
              <a:buSzPts val="900"/>
              <a:buChar char="➢"/>
            </a:pPr>
            <a:r>
              <a:rPr lang="en" sz="899">
                <a:solidFill>
                  <a:srgbClr val="000000"/>
                </a:solidFill>
              </a:rPr>
              <a:t>Doctors can view and edit their profile.</a:t>
            </a:r>
            <a:endParaRPr sz="899">
              <a:solidFill>
                <a:srgbClr val="000000"/>
              </a:solidFill>
            </a:endParaRPr>
          </a:p>
          <a:p>
            <a:pPr indent="-285718" lvl="0" marL="457200" rtl="0" algn="just">
              <a:lnSpc>
                <a:spcPct val="200000"/>
              </a:lnSpc>
              <a:spcBef>
                <a:spcPts val="0"/>
              </a:spcBef>
              <a:spcAft>
                <a:spcPts val="0"/>
              </a:spcAft>
              <a:buClr>
                <a:srgbClr val="000000"/>
              </a:buClr>
              <a:buSzPts val="900"/>
              <a:buChar char="➢"/>
            </a:pPr>
            <a:r>
              <a:rPr lang="en" sz="899">
                <a:solidFill>
                  <a:srgbClr val="000000"/>
                </a:solidFill>
              </a:rPr>
              <a:t>Doctors can view and Update the Schedules and Consulting hours to their patients.</a:t>
            </a:r>
            <a:endParaRPr sz="899">
              <a:solidFill>
                <a:srgbClr val="000000"/>
              </a:solidFill>
            </a:endParaRPr>
          </a:p>
          <a:p>
            <a:pPr indent="-285718" lvl="0" marL="457200" rtl="0" algn="just">
              <a:lnSpc>
                <a:spcPct val="200000"/>
              </a:lnSpc>
              <a:spcBef>
                <a:spcPts val="0"/>
              </a:spcBef>
              <a:spcAft>
                <a:spcPts val="0"/>
              </a:spcAft>
              <a:buClr>
                <a:srgbClr val="000000"/>
              </a:buClr>
              <a:buSzPts val="900"/>
              <a:buChar char="➢"/>
            </a:pPr>
            <a:r>
              <a:rPr lang="en" sz="899">
                <a:solidFill>
                  <a:srgbClr val="000000"/>
                </a:solidFill>
              </a:rPr>
              <a:t>Doctors can Approve or cancel the requests of the Booking or appointments.</a:t>
            </a:r>
            <a:endParaRPr sz="899">
              <a:solidFill>
                <a:srgbClr val="000000"/>
              </a:solidFill>
            </a:endParaRPr>
          </a:p>
          <a:p>
            <a:pPr indent="-285718" lvl="0" marL="457200" rtl="0" algn="just">
              <a:lnSpc>
                <a:spcPct val="200000"/>
              </a:lnSpc>
              <a:spcBef>
                <a:spcPts val="0"/>
              </a:spcBef>
              <a:spcAft>
                <a:spcPts val="0"/>
              </a:spcAft>
              <a:buClr>
                <a:srgbClr val="000000"/>
              </a:buClr>
              <a:buSzPts val="900"/>
              <a:buChar char="➢"/>
            </a:pPr>
            <a:r>
              <a:rPr lang="en" sz="899">
                <a:solidFill>
                  <a:srgbClr val="000000"/>
                </a:solidFill>
              </a:rPr>
              <a:t>Doctors will be notified on the arrival of the requests.</a:t>
            </a:r>
            <a:endParaRPr sz="899">
              <a:solidFill>
                <a:srgbClr val="000000"/>
              </a:solidFill>
            </a:endParaRPr>
          </a:p>
          <a:p>
            <a:pPr indent="-285718" lvl="0" marL="457200" rtl="0" algn="just">
              <a:lnSpc>
                <a:spcPct val="200000"/>
              </a:lnSpc>
              <a:spcBef>
                <a:spcPts val="0"/>
              </a:spcBef>
              <a:spcAft>
                <a:spcPts val="0"/>
              </a:spcAft>
              <a:buClr>
                <a:srgbClr val="000000"/>
              </a:buClr>
              <a:buSzPts val="900"/>
              <a:buChar char="➢"/>
            </a:pPr>
            <a:r>
              <a:rPr lang="en" sz="899">
                <a:solidFill>
                  <a:srgbClr val="000000"/>
                </a:solidFill>
              </a:rPr>
              <a:t>Doctors will receive the messages and chats from their patients and admins.</a:t>
            </a:r>
            <a:endParaRPr sz="899">
              <a:solidFill>
                <a:srgbClr val="000000"/>
              </a:solidFill>
            </a:endParaRPr>
          </a:p>
          <a:p>
            <a:pPr indent="0" lvl="0" marL="0" rtl="0" algn="l">
              <a:spcBef>
                <a:spcPts val="1200"/>
              </a:spcBef>
              <a:spcAft>
                <a:spcPts val="1200"/>
              </a:spcAft>
              <a:buSzPts val="358"/>
              <a:buNone/>
            </a:pPr>
            <a:r>
              <a:t/>
            </a:r>
            <a:endParaRPr sz="4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 from User</a:t>
            </a:r>
            <a:endParaRPr/>
          </a:p>
          <a:p>
            <a:pPr indent="0" lvl="0" marL="0" rtl="0" algn="l">
              <a:spcBef>
                <a:spcPts val="0"/>
              </a:spcBef>
              <a:spcAft>
                <a:spcPts val="0"/>
              </a:spcAft>
              <a:buNone/>
            </a:pPr>
            <a:r>
              <a:t/>
            </a:r>
            <a:endParaRPr/>
          </a:p>
        </p:txBody>
      </p:sp>
      <p:sp>
        <p:nvSpPr>
          <p:cNvPr id="370" name="Google Shape;370;p26"/>
          <p:cNvSpPr txBox="1"/>
          <p:nvPr>
            <p:ph idx="1" type="body"/>
          </p:nvPr>
        </p:nvSpPr>
        <p:spPr>
          <a:xfrm>
            <a:off x="1212450" y="1505800"/>
            <a:ext cx="6719100" cy="254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6100"/>
              <a:t>Patients/User</a:t>
            </a:r>
            <a:endParaRPr b="1" sz="6100"/>
          </a:p>
          <a:p>
            <a:pPr indent="-301242" lvl="0" marL="457200" rtl="0" algn="just">
              <a:lnSpc>
                <a:spcPct val="200000"/>
              </a:lnSpc>
              <a:spcBef>
                <a:spcPts val="1200"/>
              </a:spcBef>
              <a:spcAft>
                <a:spcPts val="0"/>
              </a:spcAft>
              <a:buClr>
                <a:srgbClr val="000000"/>
              </a:buClr>
              <a:buSzPct val="100000"/>
              <a:buChar char="➢"/>
            </a:pPr>
            <a:r>
              <a:rPr lang="en" sz="4575">
                <a:solidFill>
                  <a:srgbClr val="000000"/>
                </a:solidFill>
              </a:rPr>
              <a:t>Patients can view and edit their profile.</a:t>
            </a:r>
            <a:endParaRPr sz="4575">
              <a:solidFill>
                <a:srgbClr val="000000"/>
              </a:solidFill>
            </a:endParaRPr>
          </a:p>
          <a:p>
            <a:pPr indent="-301242" lvl="0" marL="457200" rtl="0" algn="just">
              <a:lnSpc>
                <a:spcPct val="200000"/>
              </a:lnSpc>
              <a:spcBef>
                <a:spcPts val="0"/>
              </a:spcBef>
              <a:spcAft>
                <a:spcPts val="0"/>
              </a:spcAft>
              <a:buClr>
                <a:srgbClr val="000000"/>
              </a:buClr>
              <a:buSzPct val="100000"/>
              <a:buChar char="➢"/>
            </a:pPr>
            <a:r>
              <a:rPr lang="en" sz="4575">
                <a:solidFill>
                  <a:srgbClr val="000000"/>
                </a:solidFill>
              </a:rPr>
              <a:t>Patients Or Users can divinate their ailment by inputting their symptoms occurred.</a:t>
            </a:r>
            <a:endParaRPr sz="4575">
              <a:solidFill>
                <a:srgbClr val="000000"/>
              </a:solidFill>
            </a:endParaRPr>
          </a:p>
          <a:p>
            <a:pPr indent="-301242" lvl="0" marL="457200" rtl="0" algn="just">
              <a:lnSpc>
                <a:spcPct val="200000"/>
              </a:lnSpc>
              <a:spcBef>
                <a:spcPts val="0"/>
              </a:spcBef>
              <a:spcAft>
                <a:spcPts val="0"/>
              </a:spcAft>
              <a:buClr>
                <a:srgbClr val="000000"/>
              </a:buClr>
              <a:buSzPct val="100000"/>
              <a:buChar char="➢"/>
            </a:pPr>
            <a:r>
              <a:rPr lang="en" sz="4575">
                <a:solidFill>
                  <a:srgbClr val="000000"/>
                </a:solidFill>
              </a:rPr>
              <a:t>Patients can view the suggested doctors to their respective symptoms like Fever, Cough, Headache, Abdominal pain, Yellow-eye, Vomiting, Constipation, Loose-motion, Burning chest, Itching and so on.</a:t>
            </a:r>
            <a:endParaRPr sz="4575">
              <a:solidFill>
                <a:srgbClr val="000000"/>
              </a:solidFill>
            </a:endParaRPr>
          </a:p>
          <a:p>
            <a:pPr indent="-301242" lvl="0" marL="457200" rtl="0" algn="just">
              <a:lnSpc>
                <a:spcPct val="200000"/>
              </a:lnSpc>
              <a:spcBef>
                <a:spcPts val="0"/>
              </a:spcBef>
              <a:spcAft>
                <a:spcPts val="0"/>
              </a:spcAft>
              <a:buClr>
                <a:srgbClr val="000000"/>
              </a:buClr>
              <a:buSzPct val="100000"/>
              <a:buChar char="➢"/>
            </a:pPr>
            <a:r>
              <a:rPr lang="en" sz="4575">
                <a:solidFill>
                  <a:srgbClr val="000000"/>
                </a:solidFill>
              </a:rPr>
              <a:t>Patients can view the suggested specialists, surgeons and doctors in the respective fields like Cardiologist, Gynocologist. Orthopedic, Dentist and so on.</a:t>
            </a:r>
            <a:endParaRPr sz="4575">
              <a:solidFill>
                <a:srgbClr val="000000"/>
              </a:solidFill>
            </a:endParaRPr>
          </a:p>
          <a:p>
            <a:pPr indent="-301242" lvl="0" marL="457200" rtl="0" algn="just">
              <a:lnSpc>
                <a:spcPct val="200000"/>
              </a:lnSpc>
              <a:spcBef>
                <a:spcPts val="0"/>
              </a:spcBef>
              <a:spcAft>
                <a:spcPts val="0"/>
              </a:spcAft>
              <a:buClr>
                <a:srgbClr val="000000"/>
              </a:buClr>
              <a:buSzPct val="100000"/>
              <a:buChar char="➢"/>
            </a:pPr>
            <a:r>
              <a:rPr lang="en" sz="4575">
                <a:solidFill>
                  <a:srgbClr val="000000"/>
                </a:solidFill>
              </a:rPr>
              <a:t>Patients can book their appointments and view the status of their appointments.</a:t>
            </a:r>
            <a:endParaRPr sz="4575">
              <a:solidFill>
                <a:srgbClr val="000000"/>
              </a:solidFill>
            </a:endParaRPr>
          </a:p>
          <a:p>
            <a:pPr indent="-301242" lvl="0" marL="457200" rtl="0" algn="just">
              <a:lnSpc>
                <a:spcPct val="200000"/>
              </a:lnSpc>
              <a:spcBef>
                <a:spcPts val="0"/>
              </a:spcBef>
              <a:spcAft>
                <a:spcPts val="0"/>
              </a:spcAft>
              <a:buClr>
                <a:srgbClr val="000000"/>
              </a:buClr>
              <a:buSzPct val="100000"/>
              <a:buChar char="➢"/>
            </a:pPr>
            <a:r>
              <a:rPr lang="en" sz="4575">
                <a:solidFill>
                  <a:srgbClr val="000000"/>
                </a:solidFill>
              </a:rPr>
              <a:t>Patients can consult to their doctors via message in the consultation hours.</a:t>
            </a:r>
            <a:endParaRPr sz="4575">
              <a:solidFill>
                <a:srgbClr val="000000"/>
              </a:solidFill>
            </a:endParaRPr>
          </a:p>
          <a:p>
            <a:pPr indent="-301242" lvl="0" marL="457200" rtl="0" algn="just">
              <a:lnSpc>
                <a:spcPct val="200000"/>
              </a:lnSpc>
              <a:spcBef>
                <a:spcPts val="0"/>
              </a:spcBef>
              <a:spcAft>
                <a:spcPts val="0"/>
              </a:spcAft>
              <a:buClr>
                <a:srgbClr val="000000"/>
              </a:buClr>
              <a:buSzPct val="100000"/>
              <a:buChar char="➢"/>
            </a:pPr>
            <a:r>
              <a:rPr lang="en" sz="4575">
                <a:solidFill>
                  <a:srgbClr val="000000"/>
                </a:solidFill>
              </a:rPr>
              <a:t>Patients can view the profile and details of their doctors suggested. </a:t>
            </a:r>
            <a:endParaRPr sz="4575">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7"/>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System Design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 Diagram</a:t>
            </a:r>
            <a:endParaRPr/>
          </a:p>
        </p:txBody>
      </p:sp>
      <p:sp>
        <p:nvSpPr>
          <p:cNvPr id="381" name="Google Shape;381;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2" name="Google Shape;382;p28"/>
          <p:cNvPicPr preferRelativeResize="0"/>
          <p:nvPr/>
        </p:nvPicPr>
        <p:blipFill>
          <a:blip r:embed="rId3">
            <a:alphaModFix/>
          </a:blip>
          <a:stretch>
            <a:fillRect/>
          </a:stretch>
        </p:blipFill>
        <p:spPr>
          <a:xfrm>
            <a:off x="179650" y="1217175"/>
            <a:ext cx="8784700" cy="39263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Dataflow Diagram</a:t>
            </a:r>
            <a:endParaRPr/>
          </a:p>
        </p:txBody>
      </p:sp>
      <p:sp>
        <p:nvSpPr>
          <p:cNvPr id="388" name="Google Shape;388;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9" name="Google Shape;389;p29"/>
          <p:cNvPicPr preferRelativeResize="0"/>
          <p:nvPr/>
        </p:nvPicPr>
        <p:blipFill>
          <a:blip r:embed="rId3">
            <a:alphaModFix/>
          </a:blip>
          <a:stretch>
            <a:fillRect/>
          </a:stretch>
        </p:blipFill>
        <p:spPr>
          <a:xfrm>
            <a:off x="0" y="1324491"/>
            <a:ext cx="9144000" cy="33844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Detailed Design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Diagram</a:t>
            </a:r>
            <a:endParaRPr/>
          </a:p>
        </p:txBody>
      </p:sp>
      <p:sp>
        <p:nvSpPr>
          <p:cNvPr id="400" name="Google Shape;400;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1" name="Google Shape;401;p31"/>
          <p:cNvPicPr preferRelativeResize="0"/>
          <p:nvPr/>
        </p:nvPicPr>
        <p:blipFill>
          <a:blip r:embed="rId3">
            <a:alphaModFix/>
          </a:blip>
          <a:stretch>
            <a:fillRect/>
          </a:stretch>
        </p:blipFill>
        <p:spPr>
          <a:xfrm>
            <a:off x="1387301" y="1351450"/>
            <a:ext cx="6172800" cy="37920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Sequence Diagram</a:t>
            </a:r>
            <a:endParaRPr/>
          </a:p>
        </p:txBody>
      </p:sp>
      <p:sp>
        <p:nvSpPr>
          <p:cNvPr id="407" name="Google Shape;407;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8" name="Google Shape;408;p32"/>
          <p:cNvPicPr preferRelativeResize="0"/>
          <p:nvPr/>
        </p:nvPicPr>
        <p:blipFill>
          <a:blip r:embed="rId3">
            <a:alphaModFix/>
          </a:blip>
          <a:stretch>
            <a:fillRect/>
          </a:stretch>
        </p:blipFill>
        <p:spPr>
          <a:xfrm>
            <a:off x="1073200" y="1534300"/>
            <a:ext cx="7407675" cy="3305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306" name="Google Shape;306;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Introduction</a:t>
            </a:r>
            <a:endParaRPr/>
          </a:p>
          <a:p>
            <a:pPr indent="0" lvl="0" marL="0" rtl="0" algn="l">
              <a:spcBef>
                <a:spcPts val="1200"/>
              </a:spcBef>
              <a:spcAft>
                <a:spcPts val="0"/>
              </a:spcAft>
              <a:buNone/>
            </a:pPr>
            <a:r>
              <a:rPr lang="en"/>
              <a:t>Literature Survey</a:t>
            </a:r>
            <a:endParaRPr/>
          </a:p>
          <a:p>
            <a:pPr indent="0" lvl="0" marL="0" rtl="0" algn="l">
              <a:spcBef>
                <a:spcPts val="1200"/>
              </a:spcBef>
              <a:spcAft>
                <a:spcPts val="0"/>
              </a:spcAft>
              <a:buNone/>
            </a:pPr>
            <a:r>
              <a:rPr lang="en"/>
              <a:t>Software Requirement Specification</a:t>
            </a:r>
            <a:endParaRPr/>
          </a:p>
          <a:p>
            <a:pPr indent="0" lvl="0" marL="0" rtl="0" algn="l">
              <a:spcBef>
                <a:spcPts val="1200"/>
              </a:spcBef>
              <a:spcAft>
                <a:spcPts val="0"/>
              </a:spcAft>
              <a:buNone/>
            </a:pPr>
            <a:r>
              <a:rPr lang="en"/>
              <a:t>System Design</a:t>
            </a:r>
            <a:endParaRPr/>
          </a:p>
          <a:p>
            <a:pPr indent="0" lvl="0" marL="0" rtl="0" algn="l">
              <a:spcBef>
                <a:spcPts val="1200"/>
              </a:spcBef>
              <a:spcAft>
                <a:spcPts val="0"/>
              </a:spcAft>
              <a:buNone/>
            </a:pPr>
            <a:r>
              <a:rPr lang="en"/>
              <a:t>Detailed Design</a:t>
            </a:r>
            <a:endParaRPr/>
          </a:p>
          <a:p>
            <a:pPr indent="0" lvl="0" marL="0" rtl="0" algn="l">
              <a:spcBef>
                <a:spcPts val="1200"/>
              </a:spcBef>
              <a:spcAft>
                <a:spcPts val="0"/>
              </a:spcAft>
              <a:buNone/>
            </a:pPr>
            <a:r>
              <a:rPr lang="en"/>
              <a:t>Testing and Implementation</a:t>
            </a:r>
            <a:endParaRPr/>
          </a:p>
          <a:p>
            <a:pPr indent="0" lvl="0" marL="0" rtl="0" algn="l">
              <a:spcBef>
                <a:spcPts val="1200"/>
              </a:spcBef>
              <a:spcAft>
                <a:spcPts val="1200"/>
              </a:spcAft>
              <a:buNone/>
            </a:pPr>
            <a:r>
              <a:rPr lang="en"/>
              <a:t>Conclusion and Future Enhancements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Activity Diagram</a:t>
            </a:r>
            <a:endParaRPr/>
          </a:p>
        </p:txBody>
      </p:sp>
      <p:sp>
        <p:nvSpPr>
          <p:cNvPr id="414" name="Google Shape;414;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5" name="Google Shape;415;p33"/>
          <p:cNvPicPr preferRelativeResize="0"/>
          <p:nvPr/>
        </p:nvPicPr>
        <p:blipFill>
          <a:blip r:embed="rId3">
            <a:alphaModFix/>
          </a:blip>
          <a:stretch>
            <a:fillRect/>
          </a:stretch>
        </p:blipFill>
        <p:spPr>
          <a:xfrm>
            <a:off x="523500" y="1518175"/>
            <a:ext cx="8179874" cy="3625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4"/>
          <p:cNvSpPr txBox="1"/>
          <p:nvPr>
            <p:ph type="title"/>
          </p:nvPr>
        </p:nvSpPr>
        <p:spPr>
          <a:xfrm>
            <a:off x="823850" y="2053000"/>
            <a:ext cx="56154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Testing and Implementation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Case for Divination of Result</a:t>
            </a:r>
            <a:endParaRPr/>
          </a:p>
        </p:txBody>
      </p:sp>
      <p:sp>
        <p:nvSpPr>
          <p:cNvPr id="426" name="Google Shape;426;p35"/>
          <p:cNvSpPr txBox="1"/>
          <p:nvPr>
            <p:ph idx="1" type="body"/>
          </p:nvPr>
        </p:nvSpPr>
        <p:spPr>
          <a:xfrm>
            <a:off x="116100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427" name="Google Shape;427;p35"/>
          <p:cNvGraphicFramePr/>
          <p:nvPr/>
        </p:nvGraphicFramePr>
        <p:xfrm>
          <a:off x="392538" y="1730875"/>
          <a:ext cx="3000000" cy="3000000"/>
        </p:xfrm>
        <a:graphic>
          <a:graphicData uri="http://schemas.openxmlformats.org/drawingml/2006/table">
            <a:tbl>
              <a:tblPr>
                <a:noFill/>
                <a:tableStyleId>{38677112-2A3B-4CE2-A6C5-1475E0FA49EA}</a:tableStyleId>
              </a:tblPr>
              <a:tblGrid>
                <a:gridCol w="1148850"/>
                <a:gridCol w="1666950"/>
                <a:gridCol w="1339750"/>
                <a:gridCol w="1156525"/>
                <a:gridCol w="1627675"/>
                <a:gridCol w="1627675"/>
              </a:tblGrid>
              <a:tr h="724875">
                <a:tc>
                  <a:txBody>
                    <a:bodyPr/>
                    <a:lstStyle/>
                    <a:p>
                      <a:pPr indent="0" lvl="0" marL="0" rtl="0" algn="l">
                        <a:spcBef>
                          <a:spcPts val="0"/>
                        </a:spcBef>
                        <a:spcAft>
                          <a:spcPts val="0"/>
                        </a:spcAft>
                        <a:buNone/>
                      </a:pPr>
                      <a:r>
                        <a:rPr b="1" lang="en">
                          <a:latin typeface="Nunito"/>
                          <a:ea typeface="Nunito"/>
                          <a:cs typeface="Nunito"/>
                          <a:sym typeface="Nunito"/>
                        </a:rPr>
                        <a:t>Test Case No</a:t>
                      </a:r>
                      <a:endParaRPr b="1">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a:latin typeface="Nunito"/>
                          <a:ea typeface="Nunito"/>
                          <a:cs typeface="Nunito"/>
                          <a:sym typeface="Nunito"/>
                        </a:rPr>
                        <a:t>Module Under Test Case</a:t>
                      </a:r>
                      <a:endParaRPr b="1">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a:latin typeface="Nunito"/>
                          <a:ea typeface="Nunito"/>
                          <a:cs typeface="Nunito"/>
                          <a:sym typeface="Nunito"/>
                        </a:rPr>
                        <a:t>Description</a:t>
                      </a:r>
                      <a:endParaRPr b="1">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a:latin typeface="Nunito"/>
                          <a:ea typeface="Nunito"/>
                          <a:cs typeface="Nunito"/>
                          <a:sym typeface="Nunito"/>
                        </a:rPr>
                        <a:t>Input</a:t>
                      </a:r>
                      <a:endParaRPr b="1">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a:latin typeface="Nunito"/>
                          <a:ea typeface="Nunito"/>
                          <a:cs typeface="Nunito"/>
                          <a:sym typeface="Nunito"/>
                        </a:rPr>
                        <a:t>Output</a:t>
                      </a:r>
                      <a:endParaRPr b="1">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a:latin typeface="Nunito"/>
                          <a:ea typeface="Nunito"/>
                          <a:cs typeface="Nunito"/>
                          <a:sym typeface="Nunito"/>
                        </a:rPr>
                        <a:t>Remarks</a:t>
                      </a:r>
                      <a:endParaRPr b="1">
                        <a:latin typeface="Nunito"/>
                        <a:ea typeface="Nunito"/>
                        <a:cs typeface="Nunito"/>
                        <a:sym typeface="Nunito"/>
                      </a:endParaRPr>
                    </a:p>
                  </a:txBody>
                  <a:tcPr marT="91425" marB="91425" marR="91425" marL="91425"/>
                </a:tc>
              </a:tr>
              <a:tr h="1130775">
                <a:tc>
                  <a:txBody>
                    <a:bodyPr/>
                    <a:lstStyle/>
                    <a:p>
                      <a:pPr indent="0" lvl="0" marL="0" rtl="0" algn="l">
                        <a:spcBef>
                          <a:spcPts val="0"/>
                        </a:spcBef>
                        <a:spcAft>
                          <a:spcPts val="0"/>
                        </a:spcAft>
                        <a:buNone/>
                      </a:pPr>
                      <a:r>
                        <a:rPr lang="en">
                          <a:latin typeface="Nunito"/>
                          <a:ea typeface="Nunito"/>
                          <a:cs typeface="Nunito"/>
                          <a:sym typeface="Nunito"/>
                        </a:rPr>
                        <a:t>1</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Divination Result</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User needs to enter symptoms</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Name and Symptoms</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If User enters all the five symptoms then accuracy will be high</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Test Successful</a:t>
                      </a:r>
                      <a:endParaRPr>
                        <a:latin typeface="Nunito"/>
                        <a:ea typeface="Nunito"/>
                        <a:cs typeface="Nunito"/>
                        <a:sym typeface="Nunito"/>
                      </a:endParaRPr>
                    </a:p>
                  </a:txBody>
                  <a:tcPr marT="91425" marB="91425" marR="91425" marL="91425"/>
                </a:tc>
              </a:tr>
              <a:tr h="1288675">
                <a:tc>
                  <a:txBody>
                    <a:bodyPr/>
                    <a:lstStyle/>
                    <a:p>
                      <a:pPr indent="0" lvl="0" marL="0" rtl="0" algn="l">
                        <a:spcBef>
                          <a:spcPts val="0"/>
                        </a:spcBef>
                        <a:spcAft>
                          <a:spcPts val="0"/>
                        </a:spcAft>
                        <a:buNone/>
                      </a:pPr>
                      <a:r>
                        <a:rPr lang="en">
                          <a:latin typeface="Nunito"/>
                          <a:ea typeface="Nunito"/>
                          <a:cs typeface="Nunito"/>
                          <a:sym typeface="Nunito"/>
                        </a:rPr>
                        <a:t>2</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Divination Result</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User needs to enter symptoms</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Name and Symptoms</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If User enters few symptoms then accuracy will be low</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Test Failure</a:t>
                      </a:r>
                      <a:endParaRPr>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Case for Consultation</a:t>
            </a:r>
            <a:endParaRPr/>
          </a:p>
        </p:txBody>
      </p:sp>
      <p:sp>
        <p:nvSpPr>
          <p:cNvPr id="433" name="Google Shape;433;p36"/>
          <p:cNvSpPr txBox="1"/>
          <p:nvPr>
            <p:ph idx="1" type="body"/>
          </p:nvPr>
        </p:nvSpPr>
        <p:spPr>
          <a:xfrm>
            <a:off x="116100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434" name="Google Shape;434;p36"/>
          <p:cNvGraphicFramePr/>
          <p:nvPr/>
        </p:nvGraphicFramePr>
        <p:xfrm>
          <a:off x="310725" y="1704700"/>
          <a:ext cx="3000000" cy="3000000"/>
        </p:xfrm>
        <a:graphic>
          <a:graphicData uri="http://schemas.openxmlformats.org/drawingml/2006/table">
            <a:tbl>
              <a:tblPr>
                <a:noFill/>
                <a:tableStyleId>{38677112-2A3B-4CE2-A6C5-1475E0FA49EA}</a:tableStyleId>
              </a:tblPr>
              <a:tblGrid>
                <a:gridCol w="961050"/>
                <a:gridCol w="1726825"/>
                <a:gridCol w="1559875"/>
                <a:gridCol w="997100"/>
                <a:gridCol w="2031025"/>
                <a:gridCol w="1455175"/>
              </a:tblGrid>
              <a:tr h="574250">
                <a:tc>
                  <a:txBody>
                    <a:bodyPr/>
                    <a:lstStyle/>
                    <a:p>
                      <a:pPr indent="0" lvl="0" marL="0" rtl="0" algn="l">
                        <a:spcBef>
                          <a:spcPts val="0"/>
                        </a:spcBef>
                        <a:spcAft>
                          <a:spcPts val="0"/>
                        </a:spcAft>
                        <a:buNone/>
                      </a:pPr>
                      <a:r>
                        <a:rPr b="1" lang="en">
                          <a:latin typeface="Nunito"/>
                          <a:ea typeface="Nunito"/>
                          <a:cs typeface="Nunito"/>
                          <a:sym typeface="Nunito"/>
                        </a:rPr>
                        <a:t>Test Case No</a:t>
                      </a:r>
                      <a:endParaRPr b="1">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a:latin typeface="Nunito"/>
                          <a:ea typeface="Nunito"/>
                          <a:cs typeface="Nunito"/>
                          <a:sym typeface="Nunito"/>
                        </a:rPr>
                        <a:t>Module Under Test Case</a:t>
                      </a:r>
                      <a:endParaRPr b="1">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a:latin typeface="Nunito"/>
                          <a:ea typeface="Nunito"/>
                          <a:cs typeface="Nunito"/>
                          <a:sym typeface="Nunito"/>
                        </a:rPr>
                        <a:t>Description</a:t>
                      </a:r>
                      <a:endParaRPr b="1">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a:latin typeface="Nunito"/>
                          <a:ea typeface="Nunito"/>
                          <a:cs typeface="Nunito"/>
                          <a:sym typeface="Nunito"/>
                        </a:rPr>
                        <a:t>Input</a:t>
                      </a:r>
                      <a:endParaRPr b="1">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a:latin typeface="Nunito"/>
                          <a:ea typeface="Nunito"/>
                          <a:cs typeface="Nunito"/>
                          <a:sym typeface="Nunito"/>
                        </a:rPr>
                        <a:t>Output</a:t>
                      </a:r>
                      <a:endParaRPr b="1">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a:latin typeface="Nunito"/>
                          <a:ea typeface="Nunito"/>
                          <a:cs typeface="Nunito"/>
                          <a:sym typeface="Nunito"/>
                        </a:rPr>
                        <a:t>Remarks</a:t>
                      </a:r>
                      <a:endParaRPr b="1">
                        <a:latin typeface="Nunito"/>
                        <a:ea typeface="Nunito"/>
                        <a:cs typeface="Nunito"/>
                        <a:sym typeface="Nunito"/>
                      </a:endParaRPr>
                    </a:p>
                  </a:txBody>
                  <a:tcPr marT="91425" marB="91425" marR="91425" marL="91425"/>
                </a:tc>
              </a:tr>
              <a:tr h="1091375">
                <a:tc>
                  <a:txBody>
                    <a:bodyPr/>
                    <a:lstStyle/>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3</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Consultation</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User must divinate their Ailment and Go for Consultation</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Divination</a:t>
                      </a:r>
                      <a:r>
                        <a:rPr lang="en">
                          <a:latin typeface="Nunito"/>
                          <a:ea typeface="Nunito"/>
                          <a:cs typeface="Nunito"/>
                          <a:sym typeface="Nunito"/>
                        </a:rPr>
                        <a:t> Ailment</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If User Consults the doctor based on Ailment then the accuracy will be high</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Test Successful</a:t>
                      </a:r>
                      <a:endParaRPr>
                        <a:latin typeface="Nunito"/>
                        <a:ea typeface="Nunito"/>
                        <a:cs typeface="Nunito"/>
                        <a:sym typeface="Nunito"/>
                      </a:endParaRPr>
                    </a:p>
                  </a:txBody>
                  <a:tcPr marT="91425" marB="91425" marR="91425" marL="91425"/>
                </a:tc>
              </a:tr>
              <a:tr h="1231375">
                <a:tc>
                  <a:txBody>
                    <a:bodyPr/>
                    <a:lstStyle/>
                    <a:p>
                      <a:pPr indent="0" lvl="0" marL="0" rtl="0" algn="l">
                        <a:spcBef>
                          <a:spcPts val="0"/>
                        </a:spcBef>
                        <a:spcAft>
                          <a:spcPts val="0"/>
                        </a:spcAft>
                        <a:buNone/>
                      </a:pPr>
                      <a:r>
                        <a:rPr lang="en">
                          <a:latin typeface="Nunito"/>
                          <a:ea typeface="Nunito"/>
                          <a:cs typeface="Nunito"/>
                          <a:sym typeface="Nunito"/>
                        </a:rPr>
                        <a:t>4</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Consultation</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User must divinate their Ailment and Go for Consultation</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Divination Ailment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If User Consults the other doctor then the accuracy will be high</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Test Failure</a:t>
                      </a:r>
                      <a:endParaRPr>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7"/>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Future Enhancement &amp; Conclusion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Enhancement</a:t>
            </a:r>
            <a:endParaRPr/>
          </a:p>
        </p:txBody>
      </p:sp>
      <p:sp>
        <p:nvSpPr>
          <p:cNvPr id="445" name="Google Shape;445;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298450" lvl="0" marL="457200" rtl="0" algn="just">
              <a:lnSpc>
                <a:spcPct val="200000"/>
              </a:lnSpc>
              <a:spcBef>
                <a:spcPts val="1200"/>
              </a:spcBef>
              <a:spcAft>
                <a:spcPts val="0"/>
              </a:spcAft>
              <a:buClr>
                <a:srgbClr val="000000"/>
              </a:buClr>
              <a:buSzPts val="1100"/>
              <a:buChar char="➢"/>
            </a:pPr>
            <a:r>
              <a:rPr lang="en" sz="1100">
                <a:solidFill>
                  <a:srgbClr val="000000"/>
                </a:solidFill>
              </a:rPr>
              <a:t>Today, the majority of data in the digital world is disseminated and misused. We can apply the existing data to unknown patterns by studying it. </a:t>
            </a:r>
            <a:endParaRPr sz="1100">
              <a:solidFill>
                <a:srgbClr val="000000"/>
              </a:solidFill>
            </a:endParaRPr>
          </a:p>
          <a:p>
            <a:pPr indent="-298450" lvl="0" marL="457200" rtl="0" algn="just">
              <a:lnSpc>
                <a:spcPct val="200000"/>
              </a:lnSpc>
              <a:spcBef>
                <a:spcPts val="0"/>
              </a:spcBef>
              <a:spcAft>
                <a:spcPts val="0"/>
              </a:spcAft>
              <a:buClr>
                <a:srgbClr val="000000"/>
              </a:buClr>
              <a:buSzPts val="1100"/>
              <a:buChar char="➢"/>
            </a:pPr>
            <a:r>
              <a:rPr lang="en" sz="1100">
                <a:solidFill>
                  <a:srgbClr val="000000"/>
                </a:solidFill>
              </a:rPr>
              <a:t>The primary goal of this research is to develop a method for accurately predicting cardiac disease. </a:t>
            </a:r>
            <a:endParaRPr sz="1100">
              <a:solidFill>
                <a:srgbClr val="000000"/>
              </a:solidFill>
            </a:endParaRPr>
          </a:p>
          <a:p>
            <a:pPr indent="-298450" lvl="0" marL="457200" rtl="0" algn="just">
              <a:lnSpc>
                <a:spcPct val="200000"/>
              </a:lnSpc>
              <a:spcBef>
                <a:spcPts val="0"/>
              </a:spcBef>
              <a:spcAft>
                <a:spcPts val="0"/>
              </a:spcAft>
              <a:buClr>
                <a:srgbClr val="000000"/>
              </a:buClr>
              <a:buSzPts val="1100"/>
              <a:buChar char="➢"/>
            </a:pPr>
            <a:r>
              <a:rPr lang="en" sz="1100">
                <a:solidFill>
                  <a:srgbClr val="000000"/>
                </a:solidFill>
              </a:rPr>
              <a:t>A logistic regression technique, Navie-bayes, and sklearn in machine learning can be used to predict cardiac disease. Paperwork for the detection of heart disease utilising improved procedures and algorithms for short-term difficulties is the scope of the future.</a:t>
            </a:r>
            <a:endParaRPr sz="1100">
              <a:solidFill>
                <a:srgbClr val="000000"/>
              </a:solidFill>
            </a:endParaRPr>
          </a:p>
          <a:p>
            <a:pPr indent="0" lvl="0" marL="0" rtl="0" algn="l">
              <a:lnSpc>
                <a:spcPct val="200000"/>
              </a:lnSpc>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451" name="Google Shape;451;p39"/>
          <p:cNvSpPr txBox="1"/>
          <p:nvPr>
            <p:ph idx="1" type="body"/>
          </p:nvPr>
        </p:nvSpPr>
        <p:spPr>
          <a:xfrm>
            <a:off x="1382350" y="1740675"/>
            <a:ext cx="7030500" cy="3013500"/>
          </a:xfrm>
          <a:prstGeom prst="rect">
            <a:avLst/>
          </a:prstGeom>
        </p:spPr>
        <p:txBody>
          <a:bodyPr anchorCtr="0" anchor="t" bIns="91425" lIns="91425" spcFirstLastPara="1" rIns="91425" wrap="square" tIns="91425">
            <a:noAutofit/>
          </a:bodyPr>
          <a:lstStyle/>
          <a:p>
            <a:pPr indent="-289083" lvl="0" marL="457200" rtl="0" algn="just">
              <a:lnSpc>
                <a:spcPct val="190000"/>
              </a:lnSpc>
              <a:spcBef>
                <a:spcPts val="1200"/>
              </a:spcBef>
              <a:spcAft>
                <a:spcPts val="0"/>
              </a:spcAft>
              <a:buClr>
                <a:srgbClr val="000000"/>
              </a:buClr>
              <a:buSzPts val="952"/>
              <a:buChar char="➔"/>
            </a:pPr>
            <a:r>
              <a:rPr lang="en" sz="952">
                <a:solidFill>
                  <a:srgbClr val="000000"/>
                </a:solidFill>
              </a:rPr>
              <a:t>Nowadays, the healthcare industry plays an important role in treating patients' illnesses, so this is also a form of assistance in the healthcare industry to inform the user and also useful to the user in case he does not want to go to the hospital or other clinics, so by adding signs and other useful information, they are already in control, and the healthcare industry can benefit from the programme by simply implementing it. </a:t>
            </a:r>
            <a:endParaRPr sz="952">
              <a:solidFill>
                <a:srgbClr val="000000"/>
              </a:solidFill>
            </a:endParaRPr>
          </a:p>
          <a:p>
            <a:pPr indent="-289083" lvl="0" marL="457200" rtl="0" algn="just">
              <a:lnSpc>
                <a:spcPct val="190000"/>
              </a:lnSpc>
              <a:spcBef>
                <a:spcPts val="0"/>
              </a:spcBef>
              <a:spcAft>
                <a:spcPts val="0"/>
              </a:spcAft>
              <a:buClr>
                <a:srgbClr val="000000"/>
              </a:buClr>
              <a:buSzPts val="952"/>
              <a:buChar char="➔"/>
            </a:pPr>
            <a:r>
              <a:rPr lang="en" sz="952">
                <a:solidFill>
                  <a:srgbClr val="000000"/>
                </a:solidFill>
              </a:rPr>
              <a:t>By just asking the user for symptoms and entering into the system, they may determine directly and to a degree accurately what diseases they have in just a few seconds. </a:t>
            </a:r>
            <a:endParaRPr sz="952">
              <a:solidFill>
                <a:srgbClr val="000000"/>
              </a:solidFill>
            </a:endParaRPr>
          </a:p>
          <a:p>
            <a:pPr indent="-289083" lvl="0" marL="457200" rtl="0" algn="just">
              <a:lnSpc>
                <a:spcPct val="190000"/>
              </a:lnSpc>
              <a:spcBef>
                <a:spcPts val="0"/>
              </a:spcBef>
              <a:spcAft>
                <a:spcPts val="0"/>
              </a:spcAft>
              <a:buClr>
                <a:srgbClr val="000000"/>
              </a:buClr>
              <a:buSzPts val="952"/>
              <a:buChar char="➔"/>
            </a:pPr>
            <a:r>
              <a:rPr lang="en" sz="952">
                <a:solidFill>
                  <a:srgbClr val="000000"/>
                </a:solidFill>
              </a:rPr>
              <a:t>If the healthcare sector adopts this initiative, doctors will have less work to perform and will be able to anticipate a patient's condition more readily. </a:t>
            </a:r>
            <a:endParaRPr sz="952">
              <a:solidFill>
                <a:srgbClr val="000000"/>
              </a:solidFill>
            </a:endParaRPr>
          </a:p>
          <a:p>
            <a:pPr indent="-289083" lvl="0" marL="457200" rtl="0" algn="just">
              <a:lnSpc>
                <a:spcPct val="190000"/>
              </a:lnSpc>
              <a:spcBef>
                <a:spcPts val="0"/>
              </a:spcBef>
              <a:spcAft>
                <a:spcPts val="0"/>
              </a:spcAft>
              <a:buClr>
                <a:srgbClr val="000000"/>
              </a:buClr>
              <a:buSzPts val="952"/>
              <a:buChar char="➔"/>
            </a:pPr>
            <a:r>
              <a:rPr lang="en" sz="952">
                <a:solidFill>
                  <a:srgbClr val="000000"/>
                </a:solidFill>
              </a:rPr>
              <a:t>Divination is used to treat a variety of common diseases that, if left untreated, can develop into a fatal condition that can affect the sufferer and his or her family.</a:t>
            </a:r>
            <a:endParaRPr sz="952">
              <a:solidFill>
                <a:srgbClr val="000000"/>
              </a:solidFill>
            </a:endParaRPr>
          </a:p>
          <a:p>
            <a:pPr indent="0" lvl="0" marL="0" rtl="0" algn="l">
              <a:lnSpc>
                <a:spcPct val="105000"/>
              </a:lnSpc>
              <a:spcBef>
                <a:spcPts val="1200"/>
              </a:spcBef>
              <a:spcAft>
                <a:spcPts val="1200"/>
              </a:spcAft>
              <a:buSzPts val="852"/>
              <a:buNone/>
            </a:pPr>
            <a:r>
              <a:t/>
            </a:r>
            <a:endParaRPr sz="1107"/>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0"/>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Nunito"/>
                <a:ea typeface="Nunito"/>
                <a:cs typeface="Nunito"/>
                <a:sym typeface="Nunito"/>
              </a:rPr>
              <a:t>Thank You</a:t>
            </a:r>
            <a:endParaRPr>
              <a:latin typeface="Nunito"/>
              <a:ea typeface="Nunito"/>
              <a:cs typeface="Nunito"/>
              <a:sym typeface="Nunito"/>
            </a:endParaRPr>
          </a:p>
        </p:txBody>
      </p:sp>
      <p:sp>
        <p:nvSpPr>
          <p:cNvPr id="457" name="Google Shape;457;p40"/>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MCA Department KLEIT, Hubballi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317" name="Google Shape;317;p17"/>
          <p:cNvSpPr txBox="1"/>
          <p:nvPr>
            <p:ph idx="1" type="body"/>
          </p:nvPr>
        </p:nvSpPr>
        <p:spPr>
          <a:xfrm>
            <a:off x="898075" y="1819900"/>
            <a:ext cx="7030500" cy="2541600"/>
          </a:xfrm>
          <a:prstGeom prst="rect">
            <a:avLst/>
          </a:prstGeom>
        </p:spPr>
        <p:txBody>
          <a:bodyPr anchorCtr="0" anchor="t" bIns="91425" lIns="91425" spcFirstLastPara="1" rIns="91425" wrap="square" tIns="91425">
            <a:normAutofit lnSpcReduction="10000"/>
          </a:bodyPr>
          <a:lstStyle/>
          <a:p>
            <a:pPr indent="-304800" lvl="0" marL="457200" rtl="0" algn="just">
              <a:lnSpc>
                <a:spcPct val="200000"/>
              </a:lnSpc>
              <a:spcBef>
                <a:spcPts val="1200"/>
              </a:spcBef>
              <a:spcAft>
                <a:spcPts val="0"/>
              </a:spcAft>
              <a:buClr>
                <a:srgbClr val="000000"/>
              </a:buClr>
              <a:buSzPts val="1200"/>
              <a:buChar char="➔"/>
            </a:pPr>
            <a:r>
              <a:rPr lang="en" sz="1200">
                <a:solidFill>
                  <a:srgbClr val="000000"/>
                </a:solidFill>
              </a:rPr>
              <a:t>AI &amp; ML Based Ailment Divination is a system that uses user information at the time of registration to forecast sickness. </a:t>
            </a:r>
            <a:endParaRPr sz="1200">
              <a:solidFill>
                <a:srgbClr val="000000"/>
              </a:solidFill>
            </a:endParaRPr>
          </a:p>
          <a:p>
            <a:pPr indent="-304800" lvl="0" marL="457200" rtl="0" algn="just">
              <a:lnSpc>
                <a:spcPct val="200000"/>
              </a:lnSpc>
              <a:spcBef>
                <a:spcPts val="0"/>
              </a:spcBef>
              <a:spcAft>
                <a:spcPts val="0"/>
              </a:spcAft>
              <a:buClr>
                <a:srgbClr val="000000"/>
              </a:buClr>
              <a:buSzPts val="1200"/>
              <a:buChar char="➔"/>
            </a:pPr>
            <a:r>
              <a:rPr lang="en" sz="1200">
                <a:solidFill>
                  <a:srgbClr val="000000"/>
                </a:solidFill>
              </a:rPr>
              <a:t>It also anticipates a patient's or user's disease based on the information or symptoms entered into the system and returns suitable findings. </a:t>
            </a:r>
            <a:endParaRPr sz="1200">
              <a:solidFill>
                <a:srgbClr val="000000"/>
              </a:solidFill>
            </a:endParaRPr>
          </a:p>
          <a:p>
            <a:pPr indent="-304800" lvl="0" marL="457200" rtl="0" algn="just">
              <a:lnSpc>
                <a:spcPct val="200000"/>
              </a:lnSpc>
              <a:spcBef>
                <a:spcPts val="0"/>
              </a:spcBef>
              <a:spcAft>
                <a:spcPts val="0"/>
              </a:spcAft>
              <a:buClr>
                <a:srgbClr val="000000"/>
              </a:buClr>
              <a:buSzPts val="1200"/>
              <a:buChar char="➔"/>
            </a:pPr>
            <a:r>
              <a:rPr lang="en" sz="1200">
                <a:solidFill>
                  <a:srgbClr val="000000"/>
                </a:solidFill>
              </a:rPr>
              <a:t>It was over if the patient was not very ill and the user only needed to know the illness kind. </a:t>
            </a:r>
            <a:endParaRPr sz="1200">
              <a:solidFill>
                <a:srgbClr val="000000"/>
              </a:solidFill>
            </a:endParaRPr>
          </a:p>
          <a:p>
            <a:pPr indent="-304800" lvl="0" marL="457200" rtl="0" algn="just">
              <a:lnSpc>
                <a:spcPct val="200000"/>
              </a:lnSpc>
              <a:spcBef>
                <a:spcPts val="0"/>
              </a:spcBef>
              <a:spcAft>
                <a:spcPts val="0"/>
              </a:spcAft>
              <a:buClr>
                <a:srgbClr val="000000"/>
              </a:buClr>
              <a:buSzPts val="1200"/>
              <a:buChar char="➔"/>
            </a:pPr>
            <a:r>
              <a:rPr lang="en" sz="1200">
                <a:solidFill>
                  <a:srgbClr val="000000"/>
                </a:solidFill>
              </a:rPr>
              <a:t>It's a tool that gives users advice and methods for keeping their health plan in check, as well as a means to get sick utilizing Divination.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Purpose</a:t>
            </a:r>
            <a:endParaRPr/>
          </a:p>
        </p:txBody>
      </p:sp>
      <p:sp>
        <p:nvSpPr>
          <p:cNvPr id="323" name="Google Shape;323;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04800" lvl="0" marL="457200" rtl="0" algn="just">
              <a:lnSpc>
                <a:spcPct val="200000"/>
              </a:lnSpc>
              <a:spcBef>
                <a:spcPts val="0"/>
              </a:spcBef>
              <a:spcAft>
                <a:spcPts val="0"/>
              </a:spcAft>
              <a:buClr>
                <a:srgbClr val="000000"/>
              </a:buClr>
              <a:buSzPts val="1200"/>
              <a:buChar char="➢"/>
            </a:pPr>
            <a:r>
              <a:rPr lang="en" sz="1200">
                <a:solidFill>
                  <a:srgbClr val="000000"/>
                </a:solidFill>
              </a:rPr>
              <a:t>The purpose of making this project called “AI &amp; ML Based Ailment Divination” is to predict the accurate Ailment of the patient using all their general informations and also the symptoms. </a:t>
            </a:r>
            <a:endParaRPr sz="1200">
              <a:solidFill>
                <a:srgbClr val="000000"/>
              </a:solidFill>
            </a:endParaRPr>
          </a:p>
          <a:p>
            <a:pPr indent="-304800" lvl="0" marL="457200" rtl="0" algn="just">
              <a:lnSpc>
                <a:spcPct val="200000"/>
              </a:lnSpc>
              <a:spcBef>
                <a:spcPts val="0"/>
              </a:spcBef>
              <a:spcAft>
                <a:spcPts val="0"/>
              </a:spcAft>
              <a:buClr>
                <a:srgbClr val="000000"/>
              </a:buClr>
              <a:buSzPts val="1200"/>
              <a:buChar char="➢"/>
            </a:pPr>
            <a:r>
              <a:rPr lang="en" sz="1200">
                <a:solidFill>
                  <a:srgbClr val="000000"/>
                </a:solidFill>
              </a:rPr>
              <a:t>The basic goal of this illness categorization is to offer diagnosis for numerous and recurrent disorders that, if left untreated or neglected, can develop into a lethal condition that causes tremendous harm to the patient and their family members. </a:t>
            </a:r>
            <a:endParaRPr sz="1200">
              <a:solidFill>
                <a:srgbClr val="000000"/>
              </a:solidFill>
            </a:endParaRPr>
          </a:p>
          <a:p>
            <a:pPr indent="-304800" lvl="0" marL="457200" rtl="0" algn="just">
              <a:lnSpc>
                <a:spcPct val="200000"/>
              </a:lnSpc>
              <a:spcBef>
                <a:spcPts val="0"/>
              </a:spcBef>
              <a:spcAft>
                <a:spcPts val="0"/>
              </a:spcAft>
              <a:buClr>
                <a:srgbClr val="000000"/>
              </a:buClr>
              <a:buSzPts val="1200"/>
              <a:buChar char="➢"/>
            </a:pPr>
            <a:r>
              <a:rPr lang="en" sz="1200">
                <a:solidFill>
                  <a:srgbClr val="000000"/>
                </a:solidFill>
              </a:rPr>
              <a:t>This system will predict the most possible Ailment based on the symptoms</a:t>
            </a:r>
            <a:endParaRPr sz="12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Features</a:t>
            </a:r>
            <a:endParaRPr/>
          </a:p>
        </p:txBody>
      </p:sp>
      <p:sp>
        <p:nvSpPr>
          <p:cNvPr id="329" name="Google Shape;329;p19"/>
          <p:cNvSpPr txBox="1"/>
          <p:nvPr>
            <p:ph idx="1" type="body"/>
          </p:nvPr>
        </p:nvSpPr>
        <p:spPr>
          <a:xfrm>
            <a:off x="882600" y="1963175"/>
            <a:ext cx="7378800" cy="2957700"/>
          </a:xfrm>
          <a:prstGeom prst="rect">
            <a:avLst/>
          </a:prstGeom>
        </p:spPr>
        <p:txBody>
          <a:bodyPr anchorCtr="0" anchor="t" bIns="91425" lIns="91425" spcFirstLastPara="1" rIns="91425" wrap="square" tIns="91425">
            <a:noAutofit/>
          </a:bodyPr>
          <a:lstStyle/>
          <a:p>
            <a:pPr indent="-303530" lvl="0" marL="457200" rtl="0" algn="just">
              <a:lnSpc>
                <a:spcPct val="200000"/>
              </a:lnSpc>
              <a:spcBef>
                <a:spcPts val="1200"/>
              </a:spcBef>
              <a:spcAft>
                <a:spcPts val="0"/>
              </a:spcAft>
              <a:buClr>
                <a:srgbClr val="000000"/>
              </a:buClr>
              <a:buSzPts val="1180"/>
              <a:buChar char="❖"/>
            </a:pPr>
            <a:r>
              <a:rPr lang="en" sz="1180">
                <a:solidFill>
                  <a:srgbClr val="000000"/>
                </a:solidFill>
              </a:rPr>
              <a:t>This is done based on the previous datasets of the hospitals so after comparing it can provide up to       80% of accurate results, and the project is still developing further to get the 100% accurate results.</a:t>
            </a:r>
            <a:endParaRPr sz="1180">
              <a:solidFill>
                <a:srgbClr val="000000"/>
              </a:solidFill>
            </a:endParaRPr>
          </a:p>
          <a:p>
            <a:pPr indent="-303530" lvl="0" marL="457200" rtl="0" algn="just">
              <a:lnSpc>
                <a:spcPct val="200000"/>
              </a:lnSpc>
              <a:spcBef>
                <a:spcPts val="0"/>
              </a:spcBef>
              <a:spcAft>
                <a:spcPts val="0"/>
              </a:spcAft>
              <a:buClr>
                <a:srgbClr val="000000"/>
              </a:buClr>
              <a:buSzPts val="1180"/>
              <a:buChar char="❖"/>
            </a:pPr>
            <a:r>
              <a:rPr lang="en" sz="1180">
                <a:solidFill>
                  <a:srgbClr val="000000"/>
                </a:solidFill>
              </a:rPr>
              <a:t>With the help of Ailment Divination, it can predict the Ailment of the patient and can solve various problems and</a:t>
            </a:r>
            <a:r>
              <a:rPr lang="en" sz="1180">
                <a:solidFill>
                  <a:srgbClr val="000000"/>
                </a:solidFill>
              </a:rPr>
              <a:t> </a:t>
            </a:r>
            <a:r>
              <a:rPr lang="en" sz="1180">
                <a:solidFill>
                  <a:srgbClr val="000000"/>
                </a:solidFill>
              </a:rPr>
              <a:t>prevents from various aspects.</a:t>
            </a:r>
            <a:endParaRPr sz="1180">
              <a:solidFill>
                <a:srgbClr val="000000"/>
              </a:solidFill>
            </a:endParaRPr>
          </a:p>
          <a:p>
            <a:pPr indent="-303530" lvl="0" marL="457200" rtl="0" algn="just">
              <a:lnSpc>
                <a:spcPct val="200000"/>
              </a:lnSpc>
              <a:spcBef>
                <a:spcPts val="0"/>
              </a:spcBef>
              <a:spcAft>
                <a:spcPts val="0"/>
              </a:spcAft>
              <a:buClr>
                <a:srgbClr val="000000"/>
              </a:buClr>
              <a:buSzPts val="1180"/>
              <a:buChar char="❖"/>
            </a:pPr>
            <a:r>
              <a:rPr lang="en" sz="1180">
                <a:solidFill>
                  <a:srgbClr val="000000"/>
                </a:solidFill>
              </a:rPr>
              <a:t>It provides security for the system so that no one can break into that and no one can make any changes in the system.</a:t>
            </a:r>
            <a:endParaRPr sz="1180">
              <a:solidFill>
                <a:srgbClr val="000000"/>
              </a:solidFill>
            </a:endParaRPr>
          </a:p>
          <a:p>
            <a:pPr indent="-303530" lvl="0" marL="457200" rtl="0" algn="just">
              <a:lnSpc>
                <a:spcPct val="200000"/>
              </a:lnSpc>
              <a:spcBef>
                <a:spcPts val="0"/>
              </a:spcBef>
              <a:spcAft>
                <a:spcPts val="0"/>
              </a:spcAft>
              <a:buClr>
                <a:srgbClr val="000000"/>
              </a:buClr>
              <a:buSzPts val="1180"/>
              <a:buChar char="❖"/>
            </a:pPr>
            <a:r>
              <a:rPr lang="en" sz="1180">
                <a:solidFill>
                  <a:srgbClr val="000000"/>
                </a:solidFill>
              </a:rPr>
              <a:t>The Ailment is predicted using the algorithms and the user has to enter the symptoms from the given drop-down menu, in order to get correct accuracy, the user has to enter all the symptoms.</a:t>
            </a:r>
            <a:endParaRPr sz="12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Existing</a:t>
            </a:r>
            <a:r>
              <a:rPr lang="en"/>
              <a:t> System</a:t>
            </a:r>
            <a:endParaRPr/>
          </a:p>
        </p:txBody>
      </p:sp>
      <p:sp>
        <p:nvSpPr>
          <p:cNvPr id="340" name="Google Shape;340;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04800" lvl="0" marL="457200" rtl="0" algn="just">
              <a:lnSpc>
                <a:spcPct val="200000"/>
              </a:lnSpc>
              <a:spcBef>
                <a:spcPts val="1200"/>
              </a:spcBef>
              <a:spcAft>
                <a:spcPts val="0"/>
              </a:spcAft>
              <a:buClr>
                <a:srgbClr val="000000"/>
              </a:buClr>
              <a:buSzPts val="1200"/>
              <a:buChar char="❖"/>
            </a:pPr>
            <a:r>
              <a:rPr lang="en" sz="1200">
                <a:solidFill>
                  <a:srgbClr val="000000"/>
                </a:solidFill>
              </a:rPr>
              <a:t>Traditional divination methods and models incorporate a number of risk variables, as well as a number of algorithms, such as databases, programmes, and many more. </a:t>
            </a:r>
            <a:endParaRPr sz="1200">
              <a:solidFill>
                <a:srgbClr val="000000"/>
              </a:solidFill>
            </a:endParaRPr>
          </a:p>
          <a:p>
            <a:pPr indent="-304800" lvl="0" marL="457200" rtl="0" algn="just">
              <a:lnSpc>
                <a:spcPct val="200000"/>
              </a:lnSpc>
              <a:spcBef>
                <a:spcPts val="0"/>
              </a:spcBef>
              <a:spcAft>
                <a:spcPts val="0"/>
              </a:spcAft>
              <a:buClr>
                <a:srgbClr val="000000"/>
              </a:buClr>
              <a:buSzPts val="1200"/>
              <a:buChar char="❖"/>
            </a:pPr>
            <a:r>
              <a:rPr lang="en" sz="1200">
                <a:solidFill>
                  <a:srgbClr val="000000"/>
                </a:solidFill>
              </a:rPr>
              <a:t>High-risk and Low-risk patient classification is done on the basis of the tests that are done in group. But these models are only valuable in clinical situations and not in big industry sector. </a:t>
            </a:r>
            <a:endParaRPr sz="1200">
              <a:solidFill>
                <a:srgbClr val="000000"/>
              </a:solidFill>
            </a:endParaRPr>
          </a:p>
          <a:p>
            <a:pPr indent="-304800" lvl="0" marL="457200" rtl="0" algn="just">
              <a:lnSpc>
                <a:spcPct val="200000"/>
              </a:lnSpc>
              <a:spcBef>
                <a:spcPts val="0"/>
              </a:spcBef>
              <a:spcAft>
                <a:spcPts val="0"/>
              </a:spcAft>
              <a:buClr>
                <a:srgbClr val="000000"/>
              </a:buClr>
              <a:buSzPts val="1200"/>
              <a:buChar char="❖"/>
            </a:pPr>
            <a:r>
              <a:rPr lang="en" sz="1200">
                <a:solidFill>
                  <a:srgbClr val="000000"/>
                </a:solidFill>
              </a:rPr>
              <a:t>Patients can’t take consultancy and appointments with doctors in-time</a:t>
            </a:r>
            <a:endParaRPr sz="1200">
              <a:solidFill>
                <a:srgbClr val="000000"/>
              </a:solidFill>
            </a:endParaRPr>
          </a:p>
          <a:p>
            <a:pPr indent="-304800" lvl="0" marL="457200" rtl="0" algn="just">
              <a:lnSpc>
                <a:spcPct val="200000"/>
              </a:lnSpc>
              <a:spcBef>
                <a:spcPts val="0"/>
              </a:spcBef>
              <a:spcAft>
                <a:spcPts val="0"/>
              </a:spcAft>
              <a:buClr>
                <a:srgbClr val="000000"/>
              </a:buClr>
              <a:buSzPts val="1200"/>
              <a:buChar char="❖"/>
            </a:pPr>
            <a:r>
              <a:rPr lang="en" sz="1200">
                <a:solidFill>
                  <a:srgbClr val="000000"/>
                </a:solidFill>
              </a:rPr>
              <a:t>Patients can’t have suggestion for proper medication</a:t>
            </a:r>
            <a:endParaRPr sz="12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System</a:t>
            </a:r>
            <a:endParaRPr/>
          </a:p>
        </p:txBody>
      </p:sp>
      <p:sp>
        <p:nvSpPr>
          <p:cNvPr id="346" name="Google Shape;346;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32500"/>
          </a:bodyPr>
          <a:lstStyle/>
          <a:p>
            <a:pPr indent="-290512" lvl="0" marL="457200" rtl="0" algn="just">
              <a:lnSpc>
                <a:spcPct val="200000"/>
              </a:lnSpc>
              <a:spcBef>
                <a:spcPts val="0"/>
              </a:spcBef>
              <a:spcAft>
                <a:spcPts val="0"/>
              </a:spcAft>
              <a:buClr>
                <a:srgbClr val="000000"/>
              </a:buClr>
              <a:buSzPct val="100000"/>
              <a:buChar char="❖"/>
            </a:pPr>
            <a:r>
              <a:rPr lang="en" sz="3000">
                <a:solidFill>
                  <a:srgbClr val="000000"/>
                </a:solidFill>
              </a:rPr>
              <a:t>The proposed AI &amp; ML Based Ailment Divination system would employ a variety of methodologies, algorithms, and other tools to develop a patient-centered diagnostic system based on symptoms and comparing those symptoms to previously existing system data. We can estimate the correct percentage of the patient's sickness by combining those data sets and comparing them to the patient's condition</a:t>
            </a:r>
            <a:endParaRPr sz="3000">
              <a:solidFill>
                <a:srgbClr val="000000"/>
              </a:solidFill>
            </a:endParaRPr>
          </a:p>
          <a:p>
            <a:pPr indent="-290512" lvl="0" marL="457200" rtl="0" algn="just">
              <a:lnSpc>
                <a:spcPct val="200000"/>
              </a:lnSpc>
              <a:spcBef>
                <a:spcPts val="0"/>
              </a:spcBef>
              <a:spcAft>
                <a:spcPts val="0"/>
              </a:spcAft>
              <a:buClr>
                <a:srgbClr val="000000"/>
              </a:buClr>
              <a:buSzPct val="100000"/>
              <a:buChar char="❖"/>
            </a:pPr>
            <a:r>
              <a:rPr lang="en" sz="3000">
                <a:solidFill>
                  <a:srgbClr val="000000"/>
                </a:solidFill>
              </a:rPr>
              <a:t>This system recognises the user's symptoms and predicts the disease based on the symptoms and previous databases, assisting in ongoing diagnostic tests for viral infections, heart rate, blood pressure, diabetes, and a variety of other internal and external symptoms, predicting appropriate and specific illnesses.</a:t>
            </a:r>
            <a:endParaRPr sz="3000">
              <a:solidFill>
                <a:srgbClr val="000000"/>
              </a:solidFill>
            </a:endParaRPr>
          </a:p>
          <a:p>
            <a:pPr indent="0" lvl="0" marL="0" rtl="0" algn="l">
              <a:spcBef>
                <a:spcPts val="1200"/>
              </a:spcBef>
              <a:spcAft>
                <a:spcPts val="12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