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notesMasterIdLst>
    <p:notesMasterId r:id="rId14"/>
  </p:notesMasterIdLst>
  <p:sldIdLst>
    <p:sldId id="256" r:id="rId2"/>
    <p:sldId id="260" r:id="rId3"/>
    <p:sldId id="257" r:id="rId4"/>
    <p:sldId id="258"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84" y="400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AA1AA3-A13A-4853-B0A8-1F5244564F0B}" type="datetimeFigureOut">
              <a:rPr lang="en-GB" smtClean="0"/>
              <a:t>04/03/2021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00828C-BB3A-423D-92B7-F5943234A2D3}" type="slidenum">
              <a:rPr lang="en-GB" smtClean="0"/>
              <a:t>‹#›</a:t>
            </a:fld>
            <a:endParaRPr lang="en-GB"/>
          </a:p>
        </p:txBody>
      </p:sp>
    </p:spTree>
    <p:extLst>
      <p:ext uri="{BB962C8B-B14F-4D97-AF65-F5344CB8AC3E}">
        <p14:creationId xmlns:p14="http://schemas.microsoft.com/office/powerpoint/2010/main" val="2987085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A00828C-BB3A-423D-92B7-F5943234A2D3}" type="slidenum">
              <a:rPr lang="en-GB" smtClean="0"/>
              <a:t>5</a:t>
            </a:fld>
            <a:endParaRPr lang="en-GB"/>
          </a:p>
        </p:txBody>
      </p:sp>
    </p:spTree>
    <p:extLst>
      <p:ext uri="{BB962C8B-B14F-4D97-AF65-F5344CB8AC3E}">
        <p14:creationId xmlns:p14="http://schemas.microsoft.com/office/powerpoint/2010/main" val="87579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A00828C-BB3A-423D-92B7-F5943234A2D3}" type="slidenum">
              <a:rPr lang="en-GB" smtClean="0"/>
              <a:t>6</a:t>
            </a:fld>
            <a:endParaRPr lang="en-GB"/>
          </a:p>
        </p:txBody>
      </p:sp>
    </p:spTree>
    <p:extLst>
      <p:ext uri="{BB962C8B-B14F-4D97-AF65-F5344CB8AC3E}">
        <p14:creationId xmlns:p14="http://schemas.microsoft.com/office/powerpoint/2010/main" val="517915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D8BD707-D9CF-40AE-B4C6-C98DA3205C09}" type="datetimeFigureOut">
              <a:rPr lang="en-US" smtClean="0"/>
              <a:pPr/>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9665518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B7DF53E-C869-444E-A15C-1B376D4A8C92}" type="datetimeFigureOut">
              <a:rPr lang="en-GB" smtClean="0"/>
              <a:t>04/03/2021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2721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B7DF53E-C869-444E-A15C-1B376D4A8C92}" type="datetimeFigureOut">
              <a:rPr lang="en-GB" smtClean="0"/>
              <a:t>04/03/2021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22264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D8BD707-D9CF-40AE-B4C6-C98DA3205C09}" type="datetimeFigureOut">
              <a:rPr lang="en-US" smtClean="0"/>
              <a:pPr/>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612200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7DF53E-C869-444E-A15C-1B376D4A8C92}" type="datetimeFigureOut">
              <a:rPr lang="en-GB" smtClean="0"/>
              <a:t>04/03/2021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27220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B7DF53E-C869-444E-A15C-1B376D4A8C92}" type="datetimeFigureOut">
              <a:rPr lang="en-GB" smtClean="0"/>
              <a:t>04/03/2021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68002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B7DF53E-C869-444E-A15C-1B376D4A8C92}" type="datetimeFigureOut">
              <a:rPr lang="en-GB" smtClean="0"/>
              <a:t>04/03/2021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94210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B7DF53E-C869-444E-A15C-1B376D4A8C92}" type="datetimeFigureOut">
              <a:rPr lang="en-GB" smtClean="0"/>
              <a:t>04/03/2021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24881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7DF53E-C869-444E-A15C-1B376D4A8C92}" type="datetimeFigureOut">
              <a:rPr lang="en-GB" smtClean="0"/>
              <a:t>04/03/2021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7442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7DF53E-C869-444E-A15C-1B376D4A8C92}" type="datetimeFigureOut">
              <a:rPr lang="en-GB" smtClean="0"/>
              <a:t>04/03/2021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23415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7DF53E-C869-444E-A15C-1B376D4A8C92}" type="datetimeFigureOut">
              <a:rPr lang="en-GB" smtClean="0"/>
              <a:t>04/03/2021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4180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7DF53E-C869-444E-A15C-1B376D4A8C92}" type="datetimeFigureOut">
              <a:rPr lang="en-GB" smtClean="0"/>
              <a:t>04/03/2021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74020565"/>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ransition>
    <p:fade thruBlk="1"/>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b="1" dirty="0">
                <a:latin typeface="Times New Roman" pitchFamily="18" charset="0"/>
                <a:cs typeface="Times New Roman" pitchFamily="18" charset="0"/>
              </a:rPr>
              <a:t/>
            </a:r>
            <a:br>
              <a:rPr lang="en-GB" b="1" dirty="0">
                <a:latin typeface="Times New Roman" pitchFamily="18" charset="0"/>
                <a:cs typeface="Times New Roman" pitchFamily="18" charset="0"/>
              </a:rPr>
            </a:br>
            <a:r>
              <a:rPr lang="en-GB" b="1" dirty="0" smtClean="0">
                <a:latin typeface="Times New Roman" pitchFamily="18" charset="0"/>
                <a:cs typeface="Times New Roman" pitchFamily="18" charset="0"/>
              </a:rPr>
              <a:t/>
            </a:r>
            <a:br>
              <a:rPr lang="en-GB" b="1" dirty="0" smtClean="0">
                <a:latin typeface="Times New Roman" pitchFamily="18" charset="0"/>
                <a:cs typeface="Times New Roman" pitchFamily="18" charset="0"/>
              </a:rPr>
            </a:br>
            <a:r>
              <a:rPr lang="en-GB" b="1" dirty="0">
                <a:latin typeface="Times New Roman" pitchFamily="18" charset="0"/>
                <a:cs typeface="Times New Roman" pitchFamily="18" charset="0"/>
              </a:rPr>
              <a:t/>
            </a:r>
            <a:br>
              <a:rPr lang="en-GB" b="1" dirty="0">
                <a:latin typeface="Times New Roman" pitchFamily="18" charset="0"/>
                <a:cs typeface="Times New Roman" pitchFamily="18" charset="0"/>
              </a:rPr>
            </a:br>
            <a:r>
              <a:rPr lang="en-IN" b="1" dirty="0" smtClean="0">
                <a:latin typeface="Times New Roman" pitchFamily="18" charset="0"/>
                <a:cs typeface="Times New Roman" pitchFamily="18" charset="0"/>
              </a:rPr>
              <a:t>EXIT POLL ANALYSIS</a:t>
            </a:r>
            <a:r>
              <a:rPr lang="en-GB" b="1" dirty="0">
                <a:latin typeface="Times New Roman" pitchFamily="18" charset="0"/>
                <a:cs typeface="Times New Roman" pitchFamily="18" charset="0"/>
              </a:rPr>
              <a:t/>
            </a:r>
            <a:br>
              <a:rPr lang="en-GB" b="1" dirty="0">
                <a:latin typeface="Times New Roman" pitchFamily="18" charset="0"/>
                <a:cs typeface="Times New Roman" pitchFamily="18" charset="0"/>
              </a:rPr>
            </a:br>
            <a:r>
              <a:rPr lang="en-GB" b="1" dirty="0" smtClean="0">
                <a:latin typeface="Times New Roman" pitchFamily="18" charset="0"/>
                <a:cs typeface="Times New Roman" pitchFamily="18" charset="0"/>
              </a:rPr>
              <a:t/>
            </a:r>
            <a:br>
              <a:rPr lang="en-GB"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By</a:t>
            </a:r>
            <a:r>
              <a:rPr lang="en-IN" b="1" dirty="0">
                <a:latin typeface="Times New Roman" pitchFamily="18" charset="0"/>
                <a:cs typeface="Times New Roman" pitchFamily="18" charset="0"/>
              </a:rPr>
              <a:t/>
            </a:r>
            <a:br>
              <a:rPr lang="en-IN" b="1" dirty="0">
                <a:latin typeface="Times New Roman" pitchFamily="18" charset="0"/>
                <a:cs typeface="Times New Roman" pitchFamily="18" charset="0"/>
              </a:rPr>
            </a:br>
            <a:r>
              <a:rPr lang="en-IN" b="1" dirty="0">
                <a:latin typeface="Times New Roman" pitchFamily="18" charset="0"/>
                <a:cs typeface="Times New Roman" pitchFamily="18" charset="0"/>
              </a:rPr>
              <a:t>     </a:t>
            </a:r>
            <a:r>
              <a:rPr lang="en-IN" b="1" dirty="0" smtClean="0">
                <a:latin typeface="Times New Roman" pitchFamily="18" charset="0"/>
                <a:cs typeface="Times New Roman" pitchFamily="18" charset="0"/>
              </a:rPr>
              <a:t> Ajay Meti  </a:t>
            </a:r>
            <a:r>
              <a:rPr lang="en-IN" b="1" dirty="0">
                <a:latin typeface="Times New Roman" pitchFamily="18" charset="0"/>
                <a:cs typeface="Times New Roman" pitchFamily="18" charset="0"/>
              </a:rPr>
              <a:t>	                               </a:t>
            </a:r>
            <a:r>
              <a:rPr lang="en-IN" b="1" dirty="0" smtClean="0">
                <a:latin typeface="Times New Roman" pitchFamily="18" charset="0"/>
                <a:cs typeface="Times New Roman" pitchFamily="18" charset="0"/>
              </a:rPr>
              <a:t>Manish M Maller                      </a:t>
            </a:r>
            <a:r>
              <a:rPr lang="en-GB" dirty="0">
                <a:latin typeface="Times New Roman" pitchFamily="18" charset="0"/>
                <a:cs typeface="Times New Roman" pitchFamily="18" charset="0"/>
              </a:rPr>
              <a:t/>
            </a:r>
            <a:br>
              <a:rPr lang="en-GB" dirty="0">
                <a:latin typeface="Times New Roman" pitchFamily="18" charset="0"/>
                <a:cs typeface="Times New Roman" pitchFamily="18" charset="0"/>
              </a:rPr>
            </a:br>
            <a:r>
              <a:rPr lang="en-IN" b="1" dirty="0">
                <a:latin typeface="Times New Roman" pitchFamily="18" charset="0"/>
                <a:cs typeface="Times New Roman" pitchFamily="18" charset="0"/>
              </a:rPr>
              <a:t>      </a:t>
            </a:r>
            <a:r>
              <a:rPr lang="en-GB" dirty="0">
                <a:latin typeface="Times New Roman" pitchFamily="18" charset="0"/>
                <a:cs typeface="Times New Roman" pitchFamily="18" charset="0"/>
              </a:rPr>
              <a:t/>
            </a:r>
            <a:br>
              <a:rPr lang="en-GB" dirty="0">
                <a:latin typeface="Times New Roman" pitchFamily="18" charset="0"/>
                <a:cs typeface="Times New Roman" pitchFamily="18" charset="0"/>
              </a:rPr>
            </a:br>
            <a:r>
              <a:rPr lang="en-IN" b="1" dirty="0">
                <a:latin typeface="Times New Roman" pitchFamily="18" charset="0"/>
                <a:cs typeface="Times New Roman" pitchFamily="18" charset="0"/>
              </a:rPr>
              <a:t>Under the Guidance </a:t>
            </a:r>
            <a:r>
              <a:rPr lang="en-IN" b="1" dirty="0" smtClean="0">
                <a:latin typeface="Times New Roman" pitchFamily="18" charset="0"/>
                <a:cs typeface="Times New Roman" pitchFamily="18" charset="0"/>
              </a:rPr>
              <a:t>of</a:t>
            </a:r>
            <a:r>
              <a:rPr lang="en-GB" dirty="0">
                <a:latin typeface="Times New Roman" pitchFamily="18" charset="0"/>
                <a:cs typeface="Times New Roman" pitchFamily="18" charset="0"/>
              </a:rPr>
              <a:t/>
            </a:r>
            <a:br>
              <a:rPr lang="en-GB" dirty="0">
                <a:latin typeface="Times New Roman" pitchFamily="18" charset="0"/>
                <a:cs typeface="Times New Roman" pitchFamily="18" charset="0"/>
              </a:rPr>
            </a:br>
            <a:r>
              <a:rPr lang="en-IN" b="1" dirty="0">
                <a:latin typeface="Times New Roman" pitchFamily="18" charset="0"/>
                <a:cs typeface="Times New Roman" pitchFamily="18" charset="0"/>
              </a:rPr>
              <a:t>Prof. Prasanna H Bammigatti</a:t>
            </a:r>
            <a:r>
              <a:rPr lang="en-GB" dirty="0">
                <a:latin typeface="Times New Roman" pitchFamily="18" charset="0"/>
                <a:cs typeface="Times New Roman" pitchFamily="18" charset="0"/>
              </a:rPr>
              <a:t/>
            </a:r>
            <a:br>
              <a:rPr lang="en-GB" dirty="0">
                <a:latin typeface="Times New Roman" pitchFamily="18" charset="0"/>
                <a:cs typeface="Times New Roman" pitchFamily="18" charset="0"/>
              </a:rPr>
            </a:br>
            <a:r>
              <a:rPr lang="en-US" b="1" dirty="0">
                <a:latin typeface="Times New Roman" pitchFamily="18" charset="0"/>
                <a:cs typeface="Times New Roman" pitchFamily="18" charset="0"/>
              </a:rPr>
              <a:t> </a:t>
            </a:r>
            <a:r>
              <a:rPr lang="en-GB" dirty="0">
                <a:latin typeface="Times New Roman" pitchFamily="18" charset="0"/>
                <a:cs typeface="Times New Roman" pitchFamily="18" charset="0"/>
              </a:rPr>
              <a:t/>
            </a:r>
            <a:br>
              <a:rPr lang="en-GB" dirty="0">
                <a:latin typeface="Times New Roman" pitchFamily="18" charset="0"/>
                <a:cs typeface="Times New Roman" pitchFamily="18" charset="0"/>
              </a:rPr>
            </a:br>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40957439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57200" y="304800"/>
            <a:ext cx="8229600" cy="5821363"/>
          </a:xfrm>
        </p:spPr>
        <p:txBody>
          <a:bodyPr>
            <a:noAutofit/>
          </a:bodyPr>
          <a:lstStyle/>
          <a:p>
            <a:pPr lvl="0"/>
            <a:r>
              <a:rPr lang="en-IN" sz="2400" dirty="0">
                <a:latin typeface="Times New Roman" pitchFamily="18" charset="0"/>
                <a:cs typeface="Times New Roman" pitchFamily="18" charset="0"/>
              </a:rPr>
              <a:t>Accuracy: The tally server records all Polls to a file correctly. It has been verified that all Polls are saved to a file and counted at the end of the voting process. It is assumed that there will not be any hardware, communication, and system failure during the voting process. </a:t>
            </a:r>
            <a:endParaRPr lang="en-IN" sz="2400" dirty="0" smtClean="0">
              <a:latin typeface="Times New Roman" pitchFamily="18" charset="0"/>
              <a:cs typeface="Times New Roman" pitchFamily="18" charset="0"/>
            </a:endParaRPr>
          </a:p>
          <a:p>
            <a:r>
              <a:rPr lang="en-IN" sz="2400" dirty="0">
                <a:latin typeface="Times New Roman" pitchFamily="18" charset="0"/>
                <a:cs typeface="Times New Roman" pitchFamily="18" charset="0"/>
              </a:rPr>
              <a:t>Integrity: If a Polled has Polled, the Polled will be saved in a file and cannot be modified without being detected. Basically, Polls are coded, encrypted, and saved under Big Integers arithmetic. The system allows the Polled to Polled one time only and this Polled cannot be changed purposefully because the administrator does not know how Big Integers are used for encoding and encrypting Polls that hide which Polls have Polled for 29 which candidates. </a:t>
            </a:r>
            <a:endParaRPr lang="en-IN" sz="2400" dirty="0" smtClean="0">
              <a:latin typeface="Times New Roman" pitchFamily="18" charset="0"/>
              <a:cs typeface="Times New Roman" pitchFamily="18" charset="0"/>
            </a:endParaRPr>
          </a:p>
          <a:p>
            <a:r>
              <a:rPr lang="en-IN" sz="2400" dirty="0">
                <a:latin typeface="Times New Roman" pitchFamily="18" charset="0"/>
                <a:cs typeface="Times New Roman" pitchFamily="18" charset="0"/>
              </a:rPr>
              <a:t>Polled Confirmation: The voting system sends an email to the Polled to confirm that he or she has already finished voting. The result of the voting is also sent to Polls so that they will know which candidate is a winner via an email.</a:t>
            </a:r>
            <a:endParaRPr lang="en-GB" sz="2400" dirty="0">
              <a:latin typeface="Times New Roman" pitchFamily="18" charset="0"/>
              <a:cs typeface="Times New Roman" pitchFamily="18" charset="0"/>
            </a:endParaRPr>
          </a:p>
          <a:p>
            <a:pPr lvl="0"/>
            <a:endParaRPr lang="en-GB" sz="2400" dirty="0">
              <a:latin typeface="Times New Roman" pitchFamily="18" charset="0"/>
              <a:cs typeface="Times New Roman" pitchFamily="18" charset="0"/>
            </a:endParaRPr>
          </a:p>
          <a:p>
            <a:endParaRPr lang="en-GB" sz="2400" dirty="0">
              <a:latin typeface="Times New Roman" pitchFamily="18" charset="0"/>
              <a:cs typeface="Times New Roman" pitchFamily="18" charset="0"/>
            </a:endParaRPr>
          </a:p>
        </p:txBody>
      </p:sp>
    </p:spTree>
    <p:extLst>
      <p:ext uri="{BB962C8B-B14F-4D97-AF65-F5344CB8AC3E}">
        <p14:creationId xmlns:p14="http://schemas.microsoft.com/office/powerpoint/2010/main" val="5110379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Times New Roman" pitchFamily="18" charset="0"/>
                <a:cs typeface="Times New Roman" pitchFamily="18" charset="0"/>
              </a:rPr>
              <a:t>Conclusion</a:t>
            </a:r>
            <a:endParaRPr lang="en-GB" sz="5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GB" sz="2400" dirty="0">
                <a:latin typeface="Times New Roman" pitchFamily="18" charset="0"/>
                <a:cs typeface="Times New Roman" pitchFamily="18" charset="0"/>
              </a:rPr>
              <a:t>Now a days a good Online Portal for Survey and Polling System is a gateway to the Poll management and its works. People get influenced by look and easy to access features. So it is imperative that  be it a small scale, medium scale or a large scale will always look for a good computerised survey taking system. With technologies on the go touching people’s lives anywhere and everywhere, a good Online Portal for Survey and Polling system acts as a bonus to these modern world institutions. </a:t>
            </a:r>
          </a:p>
          <a:p>
            <a:r>
              <a:rPr lang="en-GB" sz="2400" dirty="0">
                <a:latin typeface="Times New Roman" pitchFamily="18" charset="0"/>
                <a:cs typeface="Times New Roman" pitchFamily="18" charset="0"/>
              </a:rPr>
              <a:t>This project has been developed for the survey and polling systems.</a:t>
            </a:r>
          </a:p>
        </p:txBody>
      </p:sp>
    </p:spTree>
    <p:extLst>
      <p:ext uri="{BB962C8B-B14F-4D97-AF65-F5344CB8AC3E}">
        <p14:creationId xmlns:p14="http://schemas.microsoft.com/office/powerpoint/2010/main" val="13282632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US" sz="4800" dirty="0">
              <a:latin typeface="Times New Roman" pitchFamily="18" charset="0"/>
              <a:cs typeface="Times New Roman" pitchFamily="18" charset="0"/>
            </a:endParaRPr>
          </a:p>
          <a:p>
            <a:pPr marL="0" indent="0" algn="ctr">
              <a:buNone/>
            </a:pPr>
            <a:r>
              <a:rPr lang="en-US" sz="4800" dirty="0" err="1" smtClean="0">
                <a:latin typeface="Times New Roman" pitchFamily="18" charset="0"/>
                <a:cs typeface="Times New Roman" pitchFamily="18" charset="0"/>
              </a:rPr>
              <a:t>Tha</a:t>
            </a:r>
            <a:r>
              <a:rPr lang="en-IN" sz="4800" dirty="0">
                <a:latin typeface="Times New Roman" pitchFamily="18" charset="0"/>
                <a:cs typeface="Times New Roman" pitchFamily="18" charset="0"/>
              </a:rPr>
              <a:t>n</a:t>
            </a:r>
            <a:r>
              <a:rPr lang="en-US" sz="4800" dirty="0" smtClean="0">
                <a:latin typeface="Times New Roman" pitchFamily="18" charset="0"/>
                <a:cs typeface="Times New Roman" pitchFamily="18" charset="0"/>
              </a:rPr>
              <a:t>k You</a:t>
            </a:r>
            <a:endParaRPr lang="en-GB" sz="4800" dirty="0">
              <a:latin typeface="Times New Roman" pitchFamily="18" charset="0"/>
              <a:cs typeface="Times New Roman" pitchFamily="18" charset="0"/>
            </a:endParaRPr>
          </a:p>
        </p:txBody>
      </p:sp>
    </p:spTree>
    <p:extLst>
      <p:ext uri="{BB962C8B-B14F-4D97-AF65-F5344CB8AC3E}">
        <p14:creationId xmlns:p14="http://schemas.microsoft.com/office/powerpoint/2010/main" val="1444994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Contents</a:t>
            </a:r>
            <a:endParaRPr lang="en-GB"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rmAutofit/>
          </a:bodyPr>
          <a:lstStyle/>
          <a:p>
            <a:r>
              <a:rPr lang="en-US" dirty="0" smtClean="0">
                <a:latin typeface="Times New Roman" pitchFamily="18" charset="0"/>
                <a:cs typeface="Times New Roman" pitchFamily="18" charset="0"/>
              </a:rPr>
              <a:t>Introduction</a:t>
            </a:r>
          </a:p>
          <a:p>
            <a:r>
              <a:rPr lang="en-US" dirty="0">
                <a:latin typeface="Times New Roman" pitchFamily="18" charset="0"/>
                <a:cs typeface="Times New Roman" pitchFamily="18" charset="0"/>
              </a:rPr>
              <a:t>Functional </a:t>
            </a:r>
            <a:r>
              <a:rPr lang="en-US" dirty="0" smtClean="0">
                <a:latin typeface="Times New Roman" pitchFamily="18" charset="0"/>
                <a:cs typeface="Times New Roman" pitchFamily="18" charset="0"/>
              </a:rPr>
              <a:t>Requirements </a:t>
            </a:r>
            <a:r>
              <a:rPr lang="en-US" dirty="0">
                <a:latin typeface="Times New Roman" pitchFamily="18" charset="0"/>
                <a:cs typeface="Times New Roman" pitchFamily="18" charset="0"/>
              </a:rPr>
              <a:t>from </a:t>
            </a:r>
            <a:r>
              <a:rPr lang="en-US" dirty="0" smtClean="0">
                <a:latin typeface="Times New Roman" pitchFamily="18" charset="0"/>
                <a:cs typeface="Times New Roman" pitchFamily="18" charset="0"/>
              </a:rPr>
              <a:t>Stake </a:t>
            </a:r>
            <a:r>
              <a:rPr lang="en-US" dirty="0">
                <a:latin typeface="Times New Roman" pitchFamily="18" charset="0"/>
                <a:cs typeface="Times New Roman" pitchFamily="18" charset="0"/>
              </a:rPr>
              <a:t>holder P</a:t>
            </a:r>
            <a:r>
              <a:rPr lang="en-US" dirty="0" smtClean="0">
                <a:latin typeface="Times New Roman" pitchFamily="18" charset="0"/>
                <a:cs typeface="Times New Roman" pitchFamily="18" charset="0"/>
              </a:rPr>
              <a:t>erspective</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Architecture Design</a:t>
            </a:r>
          </a:p>
          <a:p>
            <a:r>
              <a:rPr lang="en-US" dirty="0" smtClean="0">
                <a:latin typeface="Times New Roman" pitchFamily="18" charset="0"/>
                <a:cs typeface="Times New Roman" pitchFamily="18" charset="0"/>
              </a:rPr>
              <a:t>Data Flow Diagram</a:t>
            </a:r>
          </a:p>
          <a:p>
            <a:r>
              <a:rPr lang="en-US" dirty="0" smtClean="0">
                <a:latin typeface="Times New Roman" pitchFamily="18" charset="0"/>
                <a:cs typeface="Times New Roman" pitchFamily="18" charset="0"/>
              </a:rPr>
              <a:t>Test Cases of Core Functionality of Project</a:t>
            </a:r>
          </a:p>
          <a:p>
            <a:r>
              <a:rPr lang="en-US" dirty="0" smtClean="0">
                <a:latin typeface="Times New Roman" pitchFamily="18" charset="0"/>
                <a:cs typeface="Times New Roman" pitchFamily="18" charset="0"/>
              </a:rPr>
              <a:t>Conclusion</a:t>
            </a:r>
          </a:p>
          <a:p>
            <a:r>
              <a:rPr lang="en-US" dirty="0" smtClean="0">
                <a:latin typeface="Times New Roman" pitchFamily="18" charset="0"/>
                <a:cs typeface="Times New Roman" pitchFamily="18" charset="0"/>
              </a:rPr>
              <a:t>Questions and Thanks</a:t>
            </a:r>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16857907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Introduction</a:t>
            </a:r>
            <a:endParaRPr lang="en-GB" dirty="0"/>
          </a:p>
        </p:txBody>
      </p:sp>
      <p:sp>
        <p:nvSpPr>
          <p:cNvPr id="3" name="Content Placeholder 2"/>
          <p:cNvSpPr>
            <a:spLocks noGrp="1"/>
          </p:cNvSpPr>
          <p:nvPr>
            <p:ph idx="1"/>
          </p:nvPr>
        </p:nvSpPr>
        <p:spPr>
          <a:xfrm>
            <a:off x="457200" y="1295400"/>
            <a:ext cx="8229600" cy="4525963"/>
          </a:xfrm>
        </p:spPr>
        <p:txBody>
          <a:bodyPr>
            <a:noAutofit/>
          </a:bodyPr>
          <a:lstStyle/>
          <a:p>
            <a:r>
              <a:rPr lang="en-IN" sz="2800" dirty="0">
                <a:latin typeface="Times New Roman" pitchFamily="18" charset="0"/>
                <a:cs typeface="Times New Roman" pitchFamily="18" charset="0"/>
              </a:rPr>
              <a:t>Exit Polling Analysis is a project that provides an easy way of maintaining the whole decision making and survey system in an easy manner. It overcomes the problems of unnecessary time consuming tasks. Hence this project offers a web based system where admin can view various instances and control them. If the event is available then the allowed members who can participate in that specific polling or survey can give their decision in that specific time given by the </a:t>
            </a:r>
            <a:r>
              <a:rPr lang="en-IN" sz="2800" dirty="0" smtClean="0">
                <a:latin typeface="Times New Roman" pitchFamily="18" charset="0"/>
                <a:cs typeface="Times New Roman" pitchFamily="18" charset="0"/>
              </a:rPr>
              <a:t>admin. Admin </a:t>
            </a:r>
            <a:r>
              <a:rPr lang="en-IN" sz="2800" dirty="0">
                <a:latin typeface="Times New Roman" pitchFamily="18" charset="0"/>
                <a:cs typeface="Times New Roman" pitchFamily="18" charset="0"/>
              </a:rPr>
              <a:t>can update or delete events </a:t>
            </a:r>
            <a:r>
              <a:rPr lang="en-IN" sz="2800" dirty="0" smtClean="0">
                <a:latin typeface="Times New Roman" pitchFamily="18" charset="0"/>
                <a:cs typeface="Times New Roman" pitchFamily="18" charset="0"/>
              </a:rPr>
              <a:t> anytime.</a:t>
            </a:r>
            <a:endParaRPr lang="en-GB" sz="2800" dirty="0">
              <a:latin typeface="Times New Roman" pitchFamily="18" charset="0"/>
              <a:cs typeface="Times New Roman" pitchFamily="18" charset="0"/>
            </a:endParaRPr>
          </a:p>
        </p:txBody>
      </p:sp>
    </p:spTree>
    <p:extLst>
      <p:ext uri="{BB962C8B-B14F-4D97-AF65-F5344CB8AC3E}">
        <p14:creationId xmlns:p14="http://schemas.microsoft.com/office/powerpoint/2010/main" val="10207149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162800" cy="457200"/>
          </a:xfrm>
        </p:spPr>
        <p:txBody>
          <a:bodyPr>
            <a:normAutofit fontScale="90000"/>
          </a:bodyPr>
          <a:lstStyle/>
          <a:p>
            <a:endParaRPr lang="en-GB" dirty="0"/>
          </a:p>
        </p:txBody>
      </p:sp>
      <p:sp>
        <p:nvSpPr>
          <p:cNvPr id="3" name="Content Placeholder 2"/>
          <p:cNvSpPr>
            <a:spLocks noGrp="1"/>
          </p:cNvSpPr>
          <p:nvPr>
            <p:ph idx="1"/>
          </p:nvPr>
        </p:nvSpPr>
        <p:spPr>
          <a:xfrm>
            <a:off x="457200" y="609600"/>
            <a:ext cx="8229600" cy="5516563"/>
          </a:xfrm>
        </p:spPr>
        <p:txBody>
          <a:bodyPr>
            <a:normAutofit/>
          </a:bodyPr>
          <a:lstStyle/>
          <a:p>
            <a:r>
              <a:rPr lang="en-IN" sz="2400" dirty="0">
                <a:latin typeface="Times New Roman" pitchFamily="18" charset="0"/>
                <a:cs typeface="Times New Roman" pitchFamily="18" charset="0"/>
              </a:rPr>
              <a:t>Exit </a:t>
            </a:r>
            <a:r>
              <a:rPr lang="en-GB" sz="2400" dirty="0">
                <a:latin typeface="Times New Roman" pitchFamily="18" charset="0"/>
                <a:cs typeface="Times New Roman" pitchFamily="18" charset="0"/>
              </a:rPr>
              <a:t>Polling System is </a:t>
            </a:r>
            <a:r>
              <a:rPr lang="en-GB" sz="2400" dirty="0" smtClean="0">
                <a:latin typeface="Times New Roman" pitchFamily="18" charset="0"/>
                <a:cs typeface="Times New Roman" pitchFamily="18" charset="0"/>
              </a:rPr>
              <a:t>a project which </a:t>
            </a:r>
            <a:r>
              <a:rPr lang="en-GB" sz="2400" dirty="0">
                <a:latin typeface="Times New Roman" pitchFamily="18" charset="0"/>
                <a:cs typeface="Times New Roman" pitchFamily="18" charset="0"/>
              </a:rPr>
              <a:t>aims in developing a computerized system to maintain all the decision making processes taken inside a </a:t>
            </a:r>
            <a:r>
              <a:rPr lang="en-IN" sz="2400" dirty="0">
                <a:latin typeface="Times New Roman" pitchFamily="18" charset="0"/>
                <a:cs typeface="Times New Roman" pitchFamily="18" charset="0"/>
              </a:rPr>
              <a:t>Election Commission of India</a:t>
            </a:r>
            <a:r>
              <a:rPr lang="en-GB" sz="2400" dirty="0">
                <a:latin typeface="Times New Roman" pitchFamily="18" charset="0"/>
                <a:cs typeface="Times New Roman" pitchFamily="18" charset="0"/>
              </a:rPr>
              <a:t> .This project has many features which are generally not available in normal systems like facility of admin login through which the admin can monitor the whole system . It has also a facility where admin after logging in the account can monitor the whole system and also the members can request the admin to create a new polling event if needed by filling event request section. The admin after logging into his account i.e. admin account can generate reports regarding the polling results such as winner declaration as well as percentages of candidates results. </a:t>
            </a:r>
          </a:p>
          <a:p>
            <a:endParaRPr lang="en-GB" sz="2400" dirty="0">
              <a:latin typeface="Times New Roman" pitchFamily="18" charset="0"/>
              <a:cs typeface="Times New Roman" pitchFamily="18" charset="0"/>
            </a:endParaRPr>
          </a:p>
        </p:txBody>
      </p:sp>
    </p:spTree>
    <p:extLst>
      <p:ext uri="{BB962C8B-B14F-4D97-AF65-F5344CB8AC3E}">
        <p14:creationId xmlns:p14="http://schemas.microsoft.com/office/powerpoint/2010/main" val="31938600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b="1" dirty="0">
                <a:latin typeface="Times New Roman" pitchFamily="18" charset="0"/>
                <a:cs typeface="Times New Roman" pitchFamily="18" charset="0"/>
              </a:rPr>
              <a:t>Functional Requirements from stakeholders </a:t>
            </a:r>
            <a:r>
              <a:rPr lang="en-IN" sz="2800" b="1" dirty="0" smtClean="0">
                <a:latin typeface="Times New Roman" pitchFamily="18" charset="0"/>
                <a:cs typeface="Times New Roman" pitchFamily="18" charset="0"/>
              </a:rPr>
              <a:t>perspective</a:t>
            </a:r>
            <a:endParaRPr lang="en-GB"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830763"/>
          </a:xfrm>
        </p:spPr>
        <p:txBody>
          <a:bodyPr>
            <a:noAutofit/>
          </a:bodyPr>
          <a:lstStyle/>
          <a:p>
            <a:r>
              <a:rPr lang="en-IN" sz="2400" dirty="0">
                <a:latin typeface="Times New Roman" pitchFamily="18" charset="0"/>
                <a:cs typeface="Times New Roman" pitchFamily="18" charset="0"/>
              </a:rPr>
              <a:t>The stakeholders of the system are identified and their requirements are listed in the following section. </a:t>
            </a:r>
            <a:endParaRPr lang="en-US" sz="2400" dirty="0" smtClean="0">
              <a:latin typeface="Times New Roman" pitchFamily="18" charset="0"/>
              <a:cs typeface="Times New Roman" pitchFamily="18" charset="0"/>
            </a:endParaRPr>
          </a:p>
          <a:p>
            <a:r>
              <a:rPr lang="en-IN" sz="2400" b="1" dirty="0">
                <a:latin typeface="Times New Roman" pitchFamily="18" charset="0"/>
                <a:cs typeface="Times New Roman" pitchFamily="18" charset="0"/>
              </a:rPr>
              <a:t>Poll Participants </a:t>
            </a:r>
            <a:r>
              <a:rPr lang="en-GB" sz="2400" b="1" dirty="0" smtClean="0">
                <a:latin typeface="Times New Roman" pitchFamily="18" charset="0"/>
                <a:cs typeface="Times New Roman" pitchFamily="18" charset="0"/>
              </a:rPr>
              <a:t>Module</a:t>
            </a:r>
            <a:endParaRPr lang="en-GB" sz="2400" dirty="0">
              <a:latin typeface="Times New Roman" pitchFamily="18" charset="0"/>
              <a:cs typeface="Times New Roman" pitchFamily="18" charset="0"/>
            </a:endParaRPr>
          </a:p>
          <a:p>
            <a:pPr lvl="0"/>
            <a:r>
              <a:rPr lang="en-GB" sz="2400" dirty="0">
                <a:latin typeface="Times New Roman" pitchFamily="18" charset="0"/>
                <a:cs typeface="Times New Roman" pitchFamily="18" charset="0"/>
              </a:rPr>
              <a:t>Poll Participants can register their Information. </a:t>
            </a:r>
          </a:p>
          <a:p>
            <a:pPr lvl="0"/>
            <a:r>
              <a:rPr lang="en-GB" sz="2400" dirty="0">
                <a:latin typeface="Times New Roman" pitchFamily="18" charset="0"/>
                <a:cs typeface="Times New Roman" pitchFamily="18" charset="0"/>
              </a:rPr>
              <a:t>Poll Participants Must Enter the Valid Information’s such as Name, Email ID, Age, Voter ID, Selection of their Interest among the Parties or Candidate of the Party.</a:t>
            </a:r>
          </a:p>
          <a:p>
            <a:pPr lvl="0"/>
            <a:r>
              <a:rPr lang="en-GB" sz="2400" dirty="0">
                <a:latin typeface="Times New Roman" pitchFamily="18" charset="0"/>
                <a:cs typeface="Times New Roman" pitchFamily="18" charset="0"/>
              </a:rPr>
              <a:t>Voter ID and Name are the Key Interface and Identification for the User or Poll Participants</a:t>
            </a:r>
            <a:r>
              <a:rPr lang="en-GB" sz="2400" dirty="0" smtClean="0">
                <a:latin typeface="Times New Roman" pitchFamily="18" charset="0"/>
                <a:cs typeface="Times New Roman" pitchFamily="18" charset="0"/>
              </a:rPr>
              <a:t>.</a:t>
            </a:r>
          </a:p>
          <a:p>
            <a:r>
              <a:rPr lang="en-GB" sz="2400" dirty="0">
                <a:latin typeface="Times New Roman" pitchFamily="18" charset="0"/>
                <a:cs typeface="Times New Roman" pitchFamily="18" charset="0"/>
              </a:rPr>
              <a:t>Age is the Conditional Input for the Analysis. It Analysis the Number of Interests or Review belonging to Particular party. Age is specified into 4 type such as Above 18-30, Above 30-45, Above 45-75, Above 75</a:t>
            </a:r>
          </a:p>
          <a:p>
            <a:pPr lvl="0"/>
            <a:endParaRPr lang="en-GB"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GB" sz="2400" dirty="0">
              <a:latin typeface="Times New Roman" pitchFamily="18" charset="0"/>
              <a:cs typeface="Times New Roman" pitchFamily="18" charset="0"/>
            </a:endParaRPr>
          </a:p>
        </p:txBody>
      </p:sp>
    </p:spTree>
    <p:extLst>
      <p:ext uri="{BB962C8B-B14F-4D97-AF65-F5344CB8AC3E}">
        <p14:creationId xmlns:p14="http://schemas.microsoft.com/office/powerpoint/2010/main" val="3351510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a:xfrm>
            <a:off x="457200" y="304800"/>
            <a:ext cx="8229600" cy="5821363"/>
          </a:xfrm>
        </p:spPr>
        <p:txBody>
          <a:bodyPr>
            <a:normAutofit fontScale="92500" lnSpcReduction="20000"/>
          </a:bodyPr>
          <a:lstStyle/>
          <a:p>
            <a:pPr marL="0" indent="0">
              <a:buNone/>
            </a:pPr>
            <a:endParaRPr lang="en-IN" b="1" dirty="0" smtClean="0">
              <a:latin typeface="Times New Roman" pitchFamily="18" charset="0"/>
              <a:cs typeface="Times New Roman" pitchFamily="18" charset="0"/>
            </a:endParaRPr>
          </a:p>
          <a:p>
            <a:pPr marL="0" indent="0">
              <a:buNone/>
            </a:pPr>
            <a:r>
              <a:rPr lang="en-IN" sz="3000" b="1" dirty="0" smtClean="0">
                <a:latin typeface="Times New Roman" pitchFamily="18" charset="0"/>
                <a:cs typeface="Times New Roman" pitchFamily="18" charset="0"/>
              </a:rPr>
              <a:t>Admin </a:t>
            </a:r>
            <a:r>
              <a:rPr lang="en-GB" sz="3000" b="1" dirty="0" smtClean="0">
                <a:latin typeface="Times New Roman" pitchFamily="18" charset="0"/>
                <a:cs typeface="Times New Roman" pitchFamily="18" charset="0"/>
              </a:rPr>
              <a:t>Module</a:t>
            </a:r>
            <a:endParaRPr lang="en-GB" b="1" dirty="0" smtClean="0">
              <a:latin typeface="Times New Roman" pitchFamily="18" charset="0"/>
              <a:cs typeface="Times New Roman" pitchFamily="18" charset="0"/>
            </a:endParaRPr>
          </a:p>
          <a:p>
            <a:pPr marL="0" indent="0">
              <a:buNone/>
            </a:pPr>
            <a:endParaRPr lang="en-GB" b="1" dirty="0" smtClean="0">
              <a:latin typeface="Times New Roman" pitchFamily="18" charset="0"/>
              <a:cs typeface="Times New Roman" pitchFamily="18" charset="0"/>
            </a:endParaRPr>
          </a:p>
          <a:p>
            <a:pPr lvl="0"/>
            <a:r>
              <a:rPr lang="en-GB" dirty="0">
                <a:latin typeface="Times New Roman" pitchFamily="18" charset="0"/>
                <a:cs typeface="Times New Roman" pitchFamily="18" charset="0"/>
              </a:rPr>
              <a:t>Admin can view the Review submitted by the Poll Participants</a:t>
            </a:r>
          </a:p>
          <a:p>
            <a:pPr lvl="0"/>
            <a:r>
              <a:rPr lang="en-GB" dirty="0">
                <a:latin typeface="Times New Roman" pitchFamily="18" charset="0"/>
                <a:cs typeface="Times New Roman" pitchFamily="18" charset="0"/>
              </a:rPr>
              <a:t>Admin has the Rights to Control the User Inputs and Providing Security to the System.</a:t>
            </a:r>
          </a:p>
          <a:p>
            <a:pPr lvl="0"/>
            <a:r>
              <a:rPr lang="en-GB" dirty="0">
                <a:latin typeface="Times New Roman" pitchFamily="18" charset="0"/>
                <a:cs typeface="Times New Roman" pitchFamily="18" charset="0"/>
              </a:rPr>
              <a:t>Admin can Store and Maintain the Database.</a:t>
            </a:r>
          </a:p>
          <a:p>
            <a:pPr lvl="0"/>
            <a:r>
              <a:rPr lang="en-GB" dirty="0">
                <a:latin typeface="Times New Roman" pitchFamily="18" charset="0"/>
                <a:cs typeface="Times New Roman" pitchFamily="18" charset="0"/>
              </a:rPr>
              <a:t>Admin is Responsible for the Result Presentation for the Participants.</a:t>
            </a:r>
          </a:p>
          <a:p>
            <a:pPr lvl="0"/>
            <a:r>
              <a:rPr lang="en-GB" dirty="0">
                <a:latin typeface="Times New Roman" pitchFamily="18" charset="0"/>
                <a:cs typeface="Times New Roman" pitchFamily="18" charset="0"/>
              </a:rPr>
              <a:t>Admin Restricts the Participants or Acts as Evaluator on Invalid or Mis-conceptional Information or Data Entered by the User</a:t>
            </a:r>
            <a:r>
              <a:rPr lang="en-GB" dirty="0" smtClean="0">
                <a:latin typeface="Times New Roman" pitchFamily="18" charset="0"/>
                <a:cs typeface="Times New Roman" pitchFamily="18" charset="0"/>
              </a:rPr>
              <a:t>.</a:t>
            </a:r>
            <a:r>
              <a:rPr lang="en-GB" b="1" dirty="0">
                <a:latin typeface="Times New Roman" pitchFamily="18" charset="0"/>
                <a:cs typeface="Times New Roman" pitchFamily="18" charset="0"/>
              </a:rPr>
              <a:t> </a:t>
            </a:r>
            <a:endParaRPr lang="en-GB" dirty="0">
              <a:latin typeface="Times New Roman" pitchFamily="18" charset="0"/>
              <a:cs typeface="Times New Roman" pitchFamily="18" charset="0"/>
            </a:endParaRPr>
          </a:p>
          <a:p>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11066046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Times New Roman" pitchFamily="18" charset="0"/>
                <a:cs typeface="Times New Roman" pitchFamily="18" charset="0"/>
              </a:rPr>
              <a:t>System Architecture</a:t>
            </a:r>
            <a:endParaRPr lang="en-GB" sz="4000" dirty="0">
              <a:latin typeface="Times New Roman" pitchFamily="18" charset="0"/>
              <a:cs typeface="Times New Roman" pitchFamily="18" charset="0"/>
            </a:endParaRPr>
          </a:p>
        </p:txBody>
      </p:sp>
      <p:pic>
        <p:nvPicPr>
          <p:cNvPr id="2050" name="Picture 2" descr="Cap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219200"/>
            <a:ext cx="7021603" cy="532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03842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Diagram</a:t>
            </a:r>
            <a:endParaRPr lang="en-GB"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05333" y="2386991"/>
            <a:ext cx="5733333" cy="2952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0102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Test case of </a:t>
            </a:r>
            <a:r>
              <a:rPr lang="en-US" sz="3600" b="1" dirty="0" smtClean="0">
                <a:latin typeface="Times New Roman" pitchFamily="18" charset="0"/>
                <a:cs typeface="Times New Roman" pitchFamily="18" charset="0"/>
              </a:rPr>
              <a:t>Core </a:t>
            </a:r>
            <a:r>
              <a:rPr lang="en-US" sz="3600" b="1" dirty="0">
                <a:latin typeface="Times New Roman" pitchFamily="18" charset="0"/>
                <a:cs typeface="Times New Roman" pitchFamily="18" charset="0"/>
              </a:rPr>
              <a:t>functionality of </a:t>
            </a:r>
            <a:r>
              <a:rPr lang="en-US" sz="3600" b="1" dirty="0" smtClean="0">
                <a:latin typeface="Times New Roman" pitchFamily="18" charset="0"/>
                <a:cs typeface="Times New Roman" pitchFamily="18" charset="0"/>
              </a:rPr>
              <a:t>Project</a:t>
            </a:r>
            <a:endParaRPr lang="en-GB"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r>
              <a:rPr lang="en-IN" sz="2400" dirty="0">
                <a:latin typeface="Times New Roman" pitchFamily="18" charset="0"/>
                <a:cs typeface="Times New Roman" pitchFamily="18" charset="0"/>
              </a:rPr>
              <a:t>Authentication: The voting server warranties only authorized Polls to see the list of candidates they should be able to Polled for</a:t>
            </a:r>
            <a:r>
              <a:rPr lang="en-IN" sz="2400" dirty="0" smtClean="0">
                <a:latin typeface="Times New Roman" pitchFamily="18" charset="0"/>
                <a:cs typeface="Times New Roman" pitchFamily="18" charset="0"/>
              </a:rPr>
              <a:t>.</a:t>
            </a:r>
          </a:p>
          <a:p>
            <a:pPr lvl="0"/>
            <a:r>
              <a:rPr lang="en-IN" sz="2400" dirty="0">
                <a:latin typeface="Times New Roman" pitchFamily="18" charset="0"/>
                <a:cs typeface="Times New Roman" pitchFamily="18" charset="0"/>
              </a:rPr>
              <a:t>Uniqueness: The tally server checks whether a Polled has already Polled or not. If the Polled has already Polled, he or she will not be able to Polled again. Both the Polled ID and the Polled will be sent to the tally server. The tally server checks the ID first. If the ID is on the list of IDs that already Polled, the Polled will get the message: “You already Polled and can not Polled again. This Polled will not be counted. Please wait for the final result. Thank you!” If the ID is not on the list of IDs who already Polled, the Polled will be counted and the Polled will get the message: “You just Polled successfully. Thank you for your Polled!” </a:t>
            </a:r>
            <a:endParaRPr lang="en-GB" sz="2400" dirty="0">
              <a:latin typeface="Times New Roman" pitchFamily="18" charset="0"/>
              <a:cs typeface="Times New Roman" pitchFamily="18" charset="0"/>
            </a:endParaRPr>
          </a:p>
          <a:p>
            <a:endParaRPr lang="en-GB" sz="2400" dirty="0">
              <a:latin typeface="Times New Roman" pitchFamily="18" charset="0"/>
              <a:cs typeface="Times New Roman" pitchFamily="18" charset="0"/>
            </a:endParaRPr>
          </a:p>
        </p:txBody>
      </p:sp>
    </p:spTree>
    <p:extLst>
      <p:ext uri="{BB962C8B-B14F-4D97-AF65-F5344CB8AC3E}">
        <p14:creationId xmlns:p14="http://schemas.microsoft.com/office/powerpoint/2010/main" val="41812722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194</TotalTime>
  <Words>906</Words>
  <Application>Microsoft Office PowerPoint</Application>
  <PresentationFormat>On-screen Show (4:3)</PresentationFormat>
  <Paragraphs>44</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   EXIT POLL ANALYSIS  By       Ajay Meti                                  Manish M Maller                              Under the Guidance of Prof. Prasanna H Bammigatti   </vt:lpstr>
      <vt:lpstr>Contents</vt:lpstr>
      <vt:lpstr>Introduction</vt:lpstr>
      <vt:lpstr>PowerPoint Presentation</vt:lpstr>
      <vt:lpstr>Functional Requirements from stakeholders perspective</vt:lpstr>
      <vt:lpstr>PowerPoint Presentation</vt:lpstr>
      <vt:lpstr>System Architecture</vt:lpstr>
      <vt:lpstr>Data Flow Diagram</vt:lpstr>
      <vt:lpstr>Test case of Core functionality of Project</vt:lpstr>
      <vt:lpstr>PowerPoint Presentation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EXIT POLL ANALYSIS  By       Ajay Meti 2KE19MCA50                                 Manish M M 2KE19MCA68                              Under the Guidance of Prof. Prasanna H Bammigatti</dc:title>
  <dc:creator>Manish Maller</dc:creator>
  <cp:lastModifiedBy>Admin</cp:lastModifiedBy>
  <cp:revision>15</cp:revision>
  <dcterms:created xsi:type="dcterms:W3CDTF">2006-08-16T00:00:00Z</dcterms:created>
  <dcterms:modified xsi:type="dcterms:W3CDTF">2021-03-04T11:03:57Z</dcterms:modified>
</cp:coreProperties>
</file>