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406A2-E702-4DF7-B9FD-5A4079858830}" v="2233" dt="2020-09-26T05:26:25.790"/>
    <p1510:client id="{EF34FB79-0411-4335-9D45-DED2564B93B9}" v="842" dt="2020-09-25T14:46:17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4660"/>
  </p:normalViewPr>
  <p:slideViewPr>
    <p:cSldViewPr>
      <p:cViewPr varScale="1">
        <p:scale>
          <a:sx n="50" d="100"/>
          <a:sy n="50" d="100"/>
        </p:scale>
        <p:origin x="-5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8" /><Relationship Type="http://schemas.openxmlformats.org/officeDocument/2006/relationships/slide" Target="slides/slide2.xml" Id="rId3" /><Relationship Type="http://schemas.openxmlformats.org/officeDocument/2006/relationships/presProps" Target="presProps.xml" Id="rId7" /><Relationship Type="http://schemas.microsoft.com/office/2015/10/relationships/revisionInfo" Target="revisionInfo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4.xml" Id="rId5" /><Relationship Type="http://schemas.openxmlformats.org/officeDocument/2006/relationships/tableStyles" Target="tableStyles.xml" Id="rId10" /><Relationship Type="http://schemas.openxmlformats.org/officeDocument/2006/relationships/slide" Target="slides/slide3.xml" Id="rId4" /><Relationship Type="http://schemas.openxmlformats.org/officeDocument/2006/relationships/theme" Target="theme/theme1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0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1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56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85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36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76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45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9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0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6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4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8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2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7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51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/>
          <a:lstStyle/>
          <a:p>
            <a:r>
              <a:rPr lang="en-US" b="1" err="1">
                <a:solidFill>
                  <a:srgbClr val="00B0F0"/>
                </a:solidFill>
              </a:rPr>
              <a:t>HackSprint</a:t>
            </a:r>
            <a:r>
              <a:rPr lang="en-US" b="1" dirty="0">
                <a:solidFill>
                  <a:srgbClr val="00B0F0"/>
                </a:solidFill>
              </a:rPr>
              <a:t> V2.0</a:t>
            </a:r>
            <a:endParaRPr lang="en-US" b="1">
              <a:solidFill>
                <a:srgbClr val="00B0F0"/>
              </a:solidFill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62200"/>
            <a:ext cx="7315200" cy="2971800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sz="2500" dirty="0">
                <a:solidFill>
                  <a:schemeClr val="tx1"/>
                </a:solidFill>
                <a:latin typeface="Arial Rounded MT Bold"/>
              </a:rPr>
              <a:t>Problem Statement</a:t>
            </a:r>
            <a:r>
              <a:rPr lang="en-US" dirty="0">
                <a:solidFill>
                  <a:schemeClr val="tx1"/>
                </a:solidFill>
                <a:latin typeface="Arial Rounded MT Bold"/>
              </a:rPr>
              <a:t> :</a:t>
            </a:r>
            <a:r>
              <a:rPr lang="en-US" sz="2000" b="1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Web scrapper to scrape data and store in excel (2 sites) (</a:t>
            </a:r>
            <a:r>
              <a:rPr lang="en-US" sz="2000" b="1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zauba</a:t>
            </a:r>
            <a:r>
              <a:rPr lang="en-US" sz="2000" b="1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corp</a:t>
            </a:r>
            <a:r>
              <a:rPr lang="en-US" sz="2000" b="1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 and </a:t>
            </a:r>
            <a:r>
              <a:rPr lang="en-US" sz="2000" b="1" dirty="0" err="1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cibil</a:t>
            </a:r>
            <a:r>
              <a:rPr lang="en-US" sz="2000" b="1" dirty="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).</a:t>
            </a:r>
            <a:endParaRPr lang="en-US" sz="2000" b="1">
              <a:solidFill>
                <a:schemeClr val="tx1"/>
              </a:solidFill>
              <a:latin typeface="Consolas"/>
            </a:endParaRPr>
          </a:p>
          <a:p>
            <a:pPr algn="l"/>
            <a:r>
              <a:rPr lang="en-US" sz="2500" dirty="0">
                <a:solidFill>
                  <a:schemeClr val="tx1"/>
                </a:solidFill>
                <a:latin typeface="Arial Rounded MT Bold"/>
              </a:rPr>
              <a:t>Problem Statement Number: </a:t>
            </a:r>
            <a:r>
              <a:rPr lang="en-US" sz="2000" dirty="0">
                <a:solidFill>
                  <a:schemeClr val="tx1"/>
                </a:solidFill>
                <a:latin typeface="Arial Rounded MT Bold"/>
              </a:rPr>
              <a:t>PS11</a:t>
            </a:r>
            <a:br>
              <a:rPr lang="en-US" sz="2500" dirty="0">
                <a:latin typeface="Arial Rounded MT Bold" pitchFamily="34" charset="0"/>
              </a:rPr>
            </a:br>
            <a:r>
              <a:rPr lang="en-US" sz="2500" dirty="0">
                <a:solidFill>
                  <a:schemeClr val="tx1"/>
                </a:solidFill>
                <a:latin typeface="Arial Rounded MT Bold"/>
              </a:rPr>
              <a:t>Team Name : </a:t>
            </a:r>
            <a:r>
              <a:rPr lang="en-US" sz="2000" dirty="0">
                <a:solidFill>
                  <a:schemeClr val="tx1"/>
                </a:solidFill>
                <a:latin typeface="Arial Rounded MT Bold"/>
              </a:rPr>
              <a:t>Speed</a:t>
            </a:r>
            <a:br>
              <a:rPr lang="en-US" sz="2500" dirty="0">
                <a:latin typeface="Arial Rounded MT Bold" pitchFamily="34" charset="0"/>
              </a:rPr>
            </a:br>
            <a:r>
              <a:rPr lang="en-US" sz="2500" dirty="0">
                <a:solidFill>
                  <a:schemeClr val="tx1"/>
                </a:solidFill>
                <a:latin typeface="Arial Rounded MT Bold"/>
              </a:rPr>
              <a:t>Team Leader Name : </a:t>
            </a:r>
            <a:r>
              <a:rPr lang="en-US" sz="2000" dirty="0">
                <a:solidFill>
                  <a:schemeClr val="tx1"/>
                </a:solidFill>
                <a:latin typeface="Arial Rounded MT Bold"/>
              </a:rPr>
              <a:t>Sreekant</a:t>
            </a:r>
            <a:endParaRPr lang="en-US" sz="2000" dirty="0">
              <a:solidFill>
                <a:schemeClr val="tx1"/>
              </a:solidFill>
              <a:latin typeface="Arial Rounded MT Bold" pitchFamily="34" charset="0"/>
            </a:endParaRPr>
          </a:p>
          <a:p>
            <a:pPr algn="l"/>
            <a:r>
              <a:rPr lang="en-US" sz="2500" dirty="0">
                <a:solidFill>
                  <a:schemeClr val="tx1"/>
                </a:solidFill>
                <a:latin typeface="Arial Rounded MT Bold"/>
              </a:rPr>
              <a:t>College Name: </a:t>
            </a:r>
            <a:r>
              <a:rPr lang="en-US" sz="2000" dirty="0">
                <a:solidFill>
                  <a:schemeClr val="tx1"/>
                </a:solidFill>
                <a:latin typeface="Arial Rounded MT Bold"/>
              </a:rPr>
              <a:t>SRM Institute of Science and Technology</a:t>
            </a:r>
            <a:endParaRPr lang="en-US" sz="20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55873-7408-4D3D-9FF3-1CF4A3E530E7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F1099F-79BE-4956-80C6-449D3C7E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Basic Idea and Approach</a:t>
            </a:r>
            <a:endParaRPr lang="en-US" b="1">
              <a:solidFill>
                <a:srgbClr val="00B0F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We are using Python to code for our problem statement.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We are using BeautifulSoup4 for </a:t>
            </a:r>
            <a:r>
              <a:rPr lang="en-US" sz="2000">
                <a:ea typeface="+mn-lt"/>
                <a:cs typeface="+mn-lt"/>
              </a:rPr>
              <a:t>parsing </a:t>
            </a:r>
            <a:r>
              <a:rPr lang="en-US" sz="2000">
                <a:cs typeface="Calibri"/>
              </a:rPr>
              <a:t>HTML data in a</a:t>
            </a:r>
            <a:r>
              <a:rPr lang="en-US" sz="2000" dirty="0">
                <a:cs typeface="Calibri"/>
              </a:rPr>
              <a:t> </a:t>
            </a:r>
            <a:r>
              <a:rPr lang="en-US" sz="2000">
                <a:cs typeface="Calibri"/>
              </a:rPr>
              <a:t>ordered manner.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The idea of our project is to create a Code with the goal to use it as an API in the future.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We are focused on modular coding with relevent comments so it can be</a:t>
            </a:r>
            <a:r>
              <a:rPr lang="en-US" sz="2000" dirty="0">
                <a:cs typeface="Calibri"/>
              </a:rPr>
              <a:t> </a:t>
            </a:r>
            <a:r>
              <a:rPr lang="en-US" sz="2000">
                <a:cs typeface="Calibri"/>
              </a:rPr>
              <a:t>reused in the future for further development on a larger scale.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Libraries</a:t>
            </a:r>
            <a:r>
              <a:rPr lang="en-US" sz="2000"/>
              <a:t> used are:</a:t>
            </a:r>
            <a:endParaRPr lang="en-US" sz="2000">
              <a:cs typeface="Calibri"/>
            </a:endParaRPr>
          </a:p>
          <a:p>
            <a:pPr lvl="1">
              <a:buFont typeface="Wingdings" pitchFamily="34" charset="0"/>
              <a:buChar char="Ø"/>
            </a:pPr>
            <a:r>
              <a:rPr lang="en-US" sz="1600">
                <a:cs typeface="Calibri"/>
              </a:rPr>
              <a:t>Pandas</a:t>
            </a:r>
          </a:p>
          <a:p>
            <a:pPr lvl="1">
              <a:buFont typeface="Wingdings" pitchFamily="34" charset="0"/>
              <a:buChar char="Ø"/>
            </a:pPr>
            <a:r>
              <a:rPr lang="en-US" sz="1600">
                <a:cs typeface="Calibri"/>
              </a:rPr>
              <a:t>Json</a:t>
            </a:r>
          </a:p>
          <a:p>
            <a:pPr lvl="1">
              <a:buFont typeface="Wingdings" pitchFamily="34" charset="0"/>
              <a:buChar char="Ø"/>
            </a:pPr>
            <a:r>
              <a:rPr lang="en-US" sz="1600">
                <a:cs typeface="Calibri"/>
              </a:rPr>
              <a:t>Requests</a:t>
            </a:r>
          </a:p>
          <a:p>
            <a:pPr lvl="1">
              <a:buFont typeface="Wingdings" pitchFamily="34" charset="0"/>
              <a:buChar char="Ø"/>
            </a:pPr>
            <a:r>
              <a:rPr lang="en-US" sz="1600">
                <a:cs typeface="Calibri"/>
              </a:rPr>
              <a:t>XLSX writer</a:t>
            </a:r>
            <a:endParaRPr lang="en-US" sz="1600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lvl="1">
              <a:buFont typeface="Arial" pitchFamily="34" charset="0"/>
              <a:buChar char="•"/>
            </a:pPr>
            <a:endParaRPr lang="en-US" sz="1600" dirty="0">
              <a:cs typeface="Calibri"/>
            </a:endParaRPr>
          </a:p>
          <a:p>
            <a:pPr>
              <a:buFont typeface="Wingdings" pitchFamily="34" charset="0"/>
              <a:buChar char="Ø"/>
            </a:pPr>
            <a:endParaRPr lang="en-US" sz="2000" dirty="0">
              <a:cs typeface="Calibri"/>
            </a:endParaRPr>
          </a:p>
          <a:p>
            <a:pPr>
              <a:buFont typeface="Wingdings" pitchFamily="34" charset="0"/>
              <a:buChar char="Ø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Application of Web Scraping</a:t>
            </a:r>
            <a:endParaRPr lang="en-US" b="1">
              <a:solidFill>
                <a:srgbClr val="00B0F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00EEE-9370-48AB-9924-8B074F9EC144}"/>
              </a:ext>
            </a:extLst>
          </p:cNvPr>
          <p:cNvSpPr txBox="1"/>
          <p:nvPr/>
        </p:nvSpPr>
        <p:spPr>
          <a:xfrm>
            <a:off x="1207699" y="1716656"/>
            <a:ext cx="701327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Web scraping typically extracts large amounts of data from websites for a variety of uses such as price monitoring, enriching machine learning models, financial data aggregation, monitoring consumer sentiment, news tracking, etc. Browsers show data from a website. However, manually copy data from multiple sources for retrieval in a central place can be very tedious and time-consuming. Web scraping tools essentially automate this manual process.</a:t>
            </a: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Output formats</a:t>
            </a:r>
          </a:p>
          <a:p>
            <a:r>
              <a:rPr lang="en-US">
                <a:ea typeface="+mn-lt"/>
                <a:cs typeface="+mn-lt"/>
              </a:rPr>
              <a:t>Depending on the tool end-users can access the data from web scraping in several formats:</a:t>
            </a:r>
          </a:p>
          <a:p>
            <a:r>
              <a:rPr lang="en-US">
                <a:ea typeface="+mn-lt"/>
                <a:cs typeface="+mn-lt"/>
              </a:rPr>
              <a:t>JSON</a:t>
            </a:r>
          </a:p>
          <a:p>
            <a:r>
              <a:rPr lang="en-US">
                <a:ea typeface="+mn-lt"/>
                <a:cs typeface="+mn-lt"/>
              </a:rPr>
              <a:t>Excel</a:t>
            </a:r>
          </a:p>
          <a:p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Day 2 additions</a:t>
            </a:r>
            <a:endParaRPr lang="en-US" b="1" dirty="0">
              <a:solidFill>
                <a:srgbClr val="00B0F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For the day 1, we had already completed the task of getting the scraped details of different company’s and associations from </a:t>
            </a:r>
            <a:r>
              <a:rPr lang="en-US" dirty="0" err="1"/>
              <a:t>Zauba</a:t>
            </a:r>
            <a:r>
              <a:rPr lang="en-US" dirty="0"/>
              <a:t>. But we were having some problems with Cibil.</a:t>
            </a:r>
          </a:p>
          <a:p>
            <a:r>
              <a:rPr lang="en-US" dirty="0">
                <a:cs typeface="Calibri"/>
              </a:rPr>
              <a:t>For the day 2, we tried to get as much information as we from our mentors on Cibil. To the conclusion we were able to add the </a:t>
            </a:r>
            <a:r>
              <a:rPr lang="en-US" dirty="0" err="1">
                <a:cs typeface="Calibri"/>
              </a:rPr>
              <a:t>urls</a:t>
            </a:r>
            <a:r>
              <a:rPr lang="en-US" dirty="0">
                <a:cs typeface="Calibri"/>
              </a:rPr>
              <a:t> related to the Cibil to our code to with it completing our project.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Day 3 additions and Journey</a:t>
            </a:r>
            <a:endParaRPr lang="en-US">
              <a:solidFill>
                <a:srgbClr val="00B0F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On day 1, we had a very energetic start and we were well ahead on schedule to finish our problem statement.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But at 6:00 pm, sadly, we got  information that one of our team</a:t>
            </a:r>
            <a:r>
              <a:rPr lang="en-US" sz="2000" dirty="0">
                <a:cs typeface="Calibri"/>
              </a:rPr>
              <a:t> </a:t>
            </a:r>
            <a:r>
              <a:rPr lang="en-US" sz="2000">
                <a:cs typeface="Calibri"/>
              </a:rPr>
              <a:t>member's homw was made a containment zone and he was forced to relocate.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On day 2,  successfully our teammate relocated and joined us again and we started to work on our program full fledged as our work was overdue from day 1.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On day 2, we scrapped the first website successfully and faced difficulty with the second website where our coordinators and mentors helped us a lot. By the end of day 2, our problem statement was almost complete.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On day 3, we cleaned our codes and made it modular.</a:t>
            </a:r>
            <a:endParaRPr lang="en-US" sz="2000" dirty="0">
              <a:cs typeface="Calibri"/>
            </a:endParaRPr>
          </a:p>
          <a:p>
            <a:r>
              <a:rPr lang="en-US" sz="2000">
                <a:cs typeface="Calibri"/>
              </a:rPr>
              <a:t>Lastly we completd this presentation and thus our journey of three days work.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78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Mesh</vt:lpstr>
      <vt:lpstr>HackSprint V2.0</vt:lpstr>
      <vt:lpstr>Basic Idea and Approach</vt:lpstr>
      <vt:lpstr>Application of Web Scraping</vt:lpstr>
      <vt:lpstr>Day 2 additions</vt:lpstr>
      <vt:lpstr>Day 3 additions and Journey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 Lalwani</dc:creator>
  <cp:lastModifiedBy>Dell</cp:lastModifiedBy>
  <cp:revision>363</cp:revision>
  <dcterms:created xsi:type="dcterms:W3CDTF">2006-08-16T00:00:00Z</dcterms:created>
  <dcterms:modified xsi:type="dcterms:W3CDTF">2020-09-26T05:26:26Z</dcterms:modified>
</cp:coreProperties>
</file>