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Montserrat" panose="020B0604020202020204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4c9f802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14c9f802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4c9f80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e14c9f80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4c9f80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e14c9f80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4c9f80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14c9f80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14c9f80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e14c9f80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4c9f802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e14c9f802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4c9f80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e14c9f80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4c9f802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e14c9f802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4c9f8026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4c9f8026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4c9f80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e14c9f80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4c9f80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e14c9f80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4c9f802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e14c9f802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4c9f802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e14c9f802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4c9f802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e14c9f802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4c9f802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e14c9f802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5ebb8e1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e25ebb8e1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5ebb8e1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e25ebb8e1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5ebb8e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e25ebb8e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14c9f80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e14c9f80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4c9f802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e14c9f802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4c9f80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14c9f80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4c9f802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14c9f802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4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 – 1</a:t>
            </a:r>
            <a:b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sz="36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  <a:br>
              <a:rPr lang="en-US" sz="3200" b="1" u="sng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Manish Kumar</a:t>
            </a:r>
            <a:b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Prashant Bhatt</a:t>
            </a:r>
            <a:endParaRPr sz="2000" b="1" dirty="0">
              <a:solidFill>
                <a:schemeClr val="accent3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776"/>
            <a:ext cx="9144002" cy="338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315750" y="5095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E"/>
                </a:highlight>
              </a:rPr>
              <a:t>Statistics of lead time</a:t>
            </a:r>
            <a:endParaRPr sz="1600" b="1">
              <a:solidFill>
                <a:schemeClr val="dk1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315750" y="371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Cancellation statistics</a:t>
            </a:r>
            <a:endParaRPr sz="1600" b="1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8980"/>
            <a:ext cx="9144000" cy="174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7543"/>
            <a:ext cx="9144000" cy="1741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654188"/>
            <a:ext cx="84867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328625" y="2231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for weekend nights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63" y="743138"/>
            <a:ext cx="84867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15750" y="2107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for weekday nights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500"/>
            <a:ext cx="8566749" cy="44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15750" y="1611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Adr vs. length of stay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248"/>
            <a:ext cx="9144002" cy="3089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315750" y="3222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Variation of adr with time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72675"/>
            <a:ext cx="5141427" cy="48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315750" y="272675"/>
            <a:ext cx="7138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Choice of hotel from people of different countries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2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315750" y="3842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Bookings from different countries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7550"/>
            <a:ext cx="8839199" cy="17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75" y="3037675"/>
            <a:ext cx="8839112" cy="1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4625"/>
            <a:ext cx="8839199" cy="168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2278"/>
            <a:ext cx="8839199" cy="168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152400" y="492625"/>
            <a:ext cx="71388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highlight>
                  <a:srgbClr val="FFFFFE"/>
                </a:highlight>
              </a:rPr>
              <a:t>Demand of different Room type</a:t>
            </a:r>
            <a:endParaRPr sz="1700" b="1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449"/>
            <a:ext cx="9143999" cy="268860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315750" y="4586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Percentage of confirmed booking for various room types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12025"/>
            <a:ext cx="73065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94400" y="1288950"/>
            <a:ext cx="8155200" cy="3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Businesses around the world are waking up to the importance of data analytics. Getting the right insights gives you an advantage in a competitive business environment.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Why…..?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Introduce better hotel pricing strategies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Managing Hotel Booking Channels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Demand Forecasting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Enhancing productivity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GB" sz="1700" dirty="0">
                <a:solidFill>
                  <a:srgbClr val="07376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Marketing strategy</a:t>
            </a:r>
            <a:endParaRPr sz="1700" dirty="0">
              <a:solidFill>
                <a:srgbClr val="07376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l="32804" r="31681"/>
          <a:stretch/>
        </p:blipFill>
        <p:spPr>
          <a:xfrm>
            <a:off x="1842074" y="695236"/>
            <a:ext cx="5459851" cy="43615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15750" y="509500"/>
            <a:ext cx="7138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Food preferences of customers</a:t>
            </a:r>
            <a:endParaRPr sz="1600" b="1">
              <a:solidFill>
                <a:srgbClr val="A31515"/>
              </a:solidFill>
              <a:highlight>
                <a:srgbClr val="FFFFF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1600" b="1">
                <a:latin typeface="Montserrat"/>
                <a:ea typeface="Montserrat"/>
                <a:cs typeface="Montserrat"/>
                <a:sym typeface="Montserrat"/>
              </a:rPr>
              <a:t>Parking space demand analysis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3725"/>
            <a:ext cx="4435676" cy="243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0" y="1773725"/>
            <a:ext cx="4435737" cy="2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32450" y="1208650"/>
            <a:ext cx="4885500" cy="2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Data Cleaning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More Data or Better Data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Understanding the business problem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Team coordination</a:t>
            </a:r>
            <a:endParaRPr sz="1900">
              <a:solidFill>
                <a:srgbClr val="1C4587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900"/>
              <a:buChar char="●"/>
            </a:pPr>
            <a:r>
              <a:rPr lang="en-GB" sz="1900">
                <a:solidFill>
                  <a:srgbClr val="1C4587"/>
                </a:solidFill>
              </a:rPr>
              <a:t>Lack of clarity in data</a:t>
            </a:r>
            <a:endParaRPr sz="1900">
              <a:solidFill>
                <a:srgbClr val="1C458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71825" y="1239400"/>
            <a:ext cx="8403000" cy="3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Comparing the magnitude of booking we see that city hotel has always scored higher booking counts.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Number of booking start increasing from spring to summer season and then decrease till winter season.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TA(travel agents) are the major contributors of booking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The most number of cancelled booking is in the month of August.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Adr starts decreasing from month of september and it gets its minimum value in between november and january, after that adr starts increasing and it gets its peak in august.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BB is most preferred and FB is the least preferred meal.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Demand of</a:t>
            </a:r>
            <a:r>
              <a:rPr lang="en-GB" b="1">
                <a:solidFill>
                  <a:srgbClr val="1C4587"/>
                </a:solidFill>
                <a:highlight>
                  <a:srgbClr val="FFFFFF"/>
                </a:highlight>
              </a:rPr>
              <a:t> type A</a:t>
            </a: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 room is highest followed by</a:t>
            </a:r>
            <a:r>
              <a:rPr lang="en-GB" b="1">
                <a:solidFill>
                  <a:srgbClr val="1C4587"/>
                </a:solidFill>
                <a:highlight>
                  <a:srgbClr val="FFFFFF"/>
                </a:highlight>
              </a:rPr>
              <a:t> type D</a:t>
            </a:r>
            <a:r>
              <a:rPr lang="en-GB">
                <a:solidFill>
                  <a:srgbClr val="1C4587"/>
                </a:solidFill>
                <a:highlight>
                  <a:srgbClr val="FFFFFF"/>
                </a:highlight>
              </a:rPr>
              <a:t> room.</a:t>
            </a:r>
            <a:endParaRPr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r="1390" b="7783"/>
          <a:stretch/>
        </p:blipFill>
        <p:spPr>
          <a:xfrm>
            <a:off x="152400" y="152400"/>
            <a:ext cx="8387051" cy="47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5750" y="261600"/>
            <a:ext cx="85125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09000" y="855175"/>
            <a:ext cx="7523100" cy="3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hotel</a:t>
            </a:r>
            <a:r>
              <a:rPr lang="en-GB" b="1" dirty="0">
                <a:solidFill>
                  <a:schemeClr val="dk1"/>
                </a:solidFill>
              </a:rPr>
              <a:t>:</a:t>
            </a:r>
            <a:r>
              <a:rPr lang="en-GB" sz="1300" dirty="0">
                <a:solidFill>
                  <a:srgbClr val="1C4587"/>
                </a:solidFill>
              </a:rPr>
              <a:t>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only two types of hotels Resort hotel and City hotel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market_segment</a:t>
            </a: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eight unique market segments from where customers are coming          i.e.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</a:rPr>
              <a:t>'Direct', 'Corporate', 'Online TA', 'Offline TA/TO', 'Complementary', 'Groups', 'Undefined', 'Aviation'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meal:</a:t>
            </a:r>
            <a:r>
              <a:rPr lang="en-GB" sz="1300" dirty="0">
                <a:solidFill>
                  <a:srgbClr val="1C458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These are the four types of meal in the given data :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SC: self-catering (no meals are included).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BB: bed and breakfast.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HB: half board.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Roboto"/>
              <a:buChar char="●"/>
            </a:pP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FB: full board.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00" dirty="0">
              <a:solidFill>
                <a:srgbClr val="1C458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country: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have data of 177 countries coded in short form.</a:t>
            </a:r>
            <a:endParaRPr sz="1300" dirty="0">
              <a:solidFill>
                <a:srgbClr val="1C4587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Lead_time</a:t>
            </a:r>
            <a:r>
              <a:rPr lang="en-GB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00" dirty="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a hotel, the time taken between when a customer makes a reservation and their actual arrival is called the Lead Time.</a:t>
            </a:r>
            <a:endParaRPr sz="1300" dirty="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5750" y="1053450"/>
            <a:ext cx="8512500" cy="3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is_canceled:</a:t>
            </a: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It contains only two values 1 and 0.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18288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1: booking has cancelled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1828800" lvl="0" indent="-3111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lang="en-GB" sz="1300">
                <a:solidFill>
                  <a:srgbClr val="1C4587"/>
                </a:solidFill>
                <a:highlight>
                  <a:srgbClr val="FFFFFE"/>
                </a:highlight>
              </a:rPr>
              <a:t>0: booking is currently active</a:t>
            </a:r>
            <a:endParaRPr sz="1300">
              <a:solidFill>
                <a:srgbClr val="1C4587"/>
              </a:solidFill>
              <a:highlight>
                <a:srgbClr val="FFFFFE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Stays_in_weekend_nights: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getting two unique values for column 'stays_in_weekend_nights' i.e. 1 and 2 , that means someone booked for one weekend night(saturday or sunday) and some booked for two weekend nights(saturday and sunday). 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Stays_in_week_nights: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are getting five unique values for column 'stays_in_weekend_nights' i.e. 1 to 5 , that means someone booked for at least one week night  to maximum five week nights.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Adr: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daily rate for individual order.</a:t>
            </a: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1C458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required_car_parking_spaces: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this column contains number of car parking spaces</a:t>
            </a:r>
            <a:r>
              <a:rPr lang="en-GB" sz="13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required</a:t>
            </a:r>
            <a:r>
              <a:rPr lang="en-GB" sz="130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en-GB" sz="1300">
                <a:solidFill>
                  <a:srgbClr val="1C4587"/>
                </a:solidFill>
                <a:highlight>
                  <a:srgbClr val="FFFFFF"/>
                </a:highlight>
              </a:rPr>
              <a:t>as per customer demand.              </a:t>
            </a:r>
            <a:endParaRPr sz="1300">
              <a:solidFill>
                <a:srgbClr val="1C4587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5750" y="173500"/>
            <a:ext cx="713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r>
              <a:rPr lang="en-GB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(continued)</a:t>
            </a:r>
            <a:endParaRPr sz="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67025" y="137700"/>
            <a:ext cx="8512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000" b="1" dirty="0" err="1">
                <a:latin typeface="Montserrat"/>
                <a:ea typeface="Montserrat"/>
                <a:cs typeface="Montserrat"/>
                <a:sym typeface="Montserrat"/>
              </a:rPr>
              <a:t>NaN</a:t>
            </a:r>
            <a:r>
              <a:rPr lang="en-GB" sz="3000" b="1" dirty="0">
                <a:latin typeface="Montserrat"/>
                <a:ea typeface="Montserrat"/>
                <a:cs typeface="Montserrat"/>
                <a:sym typeface="Montserrat"/>
              </a:rPr>
              <a:t> value Handling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975" y="493200"/>
            <a:ext cx="3643725" cy="45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67025" y="731250"/>
            <a:ext cx="50136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no. of rows / data = 119390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observe that four columns have some null values: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Children 119390 - 119386 = 4 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Country: 119390 - 118902 = 488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Agent: 119390 - 103050 = 16340 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Company : 119390 - 6797 = 112593 null values.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we can observe that in 'company' column 94.3% values are null.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67025" y="3928875"/>
            <a:ext cx="50136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rows which has null values = 16496</a:t>
            </a:r>
            <a:endParaRPr sz="12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-GB" sz="12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Total percentage of rows which has null values = 13.6 %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25" y="3238500"/>
            <a:ext cx="45815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5750" y="416325"/>
            <a:ext cx="7607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Monthly booking analysis</a:t>
            </a: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5" y="1003900"/>
            <a:ext cx="8680075" cy="4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55125" y="2559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</a:rPr>
              <a:t>Total number of bookings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814"/>
            <a:ext cx="9144002" cy="38278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15750" y="78400"/>
            <a:ext cx="4849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A31515"/>
                </a:solidFill>
                <a:highlight>
                  <a:srgbClr val="FFFFFE"/>
                </a:highlight>
              </a:rPr>
              <a:t>Bookings from different market segments</a:t>
            </a:r>
            <a:endParaRPr sz="1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082"/>
            <a:ext cx="9144002" cy="357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15750" y="1611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number of booking of couples, families and single for resort hotel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732"/>
            <a:ext cx="9144002" cy="357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586425" y="4338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15750" y="433800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Average number of booking of couples, families and single for city hotel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693</Words>
  <Application>Microsoft Office PowerPoint</Application>
  <PresentationFormat>On-screen Show (16:9)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Montserrat</vt:lpstr>
      <vt:lpstr>Courier New</vt:lpstr>
      <vt:lpstr>Roboto</vt:lpstr>
      <vt:lpstr>Simple Light</vt:lpstr>
      <vt:lpstr>           Capstone Project – 1            Hotel Booking Analysis  Team Members Manish Kumar Prashant Bhatt   </vt:lpstr>
      <vt:lpstr>   Introduction</vt:lpstr>
      <vt:lpstr>  Data Summary </vt:lpstr>
      <vt:lpstr>is_canceled: It contains only two values 1 and 0. 1: booking has cancelled 0: booking is currently active  Stays_in_weekend_nights: We are getting two unique values for column 'stays_in_weekend_nights' i.e. 1 and 2 , that means someone booked for one weekend night(saturday or sunday) and some booked for two weekend nights(saturday and sunday).    Stays_in_week_nights: We are getting five unique values for column 'stays_in_weekend_nights' i.e. 1 to 5 , that means someone booked for at least one week night  to maximum five week nights.   Adr: Average daily rate for individual order.   required_car_parking_spaces:  this column contains number of car parking spaces required as per customer demand.              </vt:lpstr>
      <vt:lpstr>   NaN value Handling</vt:lpstr>
      <vt:lpstr> Monthly booking analysis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Parking space demand analysis</vt:lpstr>
      <vt:lpstr>  Challenges </vt:lpstr>
      <vt:lpstr> 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           Hotel Booking Analysis  Team Members Prashant Bhatt Manish Kumar</dc:title>
  <dc:creator>lenov</dc:creator>
  <cp:lastModifiedBy>Manish Kumar Maurya</cp:lastModifiedBy>
  <cp:revision>3</cp:revision>
  <dcterms:modified xsi:type="dcterms:W3CDTF">2022-11-17T14:51:04Z</dcterms:modified>
</cp:coreProperties>
</file>