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78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106917A-B268-4FF3-880F-F0F4BE200F25}" type="datetimeFigureOut">
              <a:rPr lang="en-US" smtClean="0"/>
              <a:t>4/6/2023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8173F52-15B9-4194-91E0-B16C715322F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106917A-B268-4FF3-880F-F0F4BE200F25}" type="datetimeFigureOut">
              <a:rPr lang="en-US" smtClean="0"/>
              <a:t>4/6/2023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8173F52-15B9-4194-91E0-B16C715322F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106917A-B268-4FF3-880F-F0F4BE200F25}" type="datetimeFigureOut">
              <a:rPr lang="en-US" smtClean="0"/>
              <a:t>4/6/2023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8173F52-15B9-4194-91E0-B16C715322F7}"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106917A-B268-4FF3-880F-F0F4BE200F25}" type="datetimeFigureOut">
              <a:rPr lang="en-US" smtClean="0"/>
              <a:t>4/6/2023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8173F52-15B9-4194-91E0-B16C715322F7}"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106917A-B268-4FF3-880F-F0F4BE200F25}" type="datetimeFigureOut">
              <a:rPr lang="en-US" smtClean="0"/>
              <a:t>4/6/2023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06917A-B268-4FF3-880F-F0F4BE200F25}" type="datetimeFigureOut">
              <a:rPr lang="en-US" smtClean="0"/>
              <a:t>4/6/2023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106917A-B268-4FF3-880F-F0F4BE200F25}" type="datetimeFigureOut">
              <a:rPr lang="en-US" smtClean="0"/>
              <a:t>4/6/2023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8173F52-15B9-4194-91E0-B16C715322F7}"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06917A-B268-4FF3-880F-F0F4BE200F25}" type="datetimeFigureOut">
              <a:rPr lang="en-US" smtClean="0"/>
              <a:t>4/6/2023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8173F52-15B9-4194-91E0-B16C715322F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8173F52-15B9-4194-91E0-B16C715322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06917A-B268-4FF3-880F-F0F4BE200F25}"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73F52-15B9-4194-91E0-B16C715322F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06917A-B268-4FF3-880F-F0F4BE200F25}"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6917A-B268-4FF3-880F-F0F4BE200F25}"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8173F52-15B9-4194-91E0-B16C715322F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8173F52-15B9-4194-91E0-B16C715322F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173F52-15B9-4194-91E0-B16C715322F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8173F52-15B9-4194-91E0-B16C715322F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173F52-15B9-4194-91E0-B16C715322F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06917A-B268-4FF3-880F-F0F4BE200F25}" type="datetimeFigureOut">
              <a:rPr lang="en-US" smtClean="0"/>
              <a:t>4/6/2023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173F52-15B9-4194-91E0-B16C715322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6917A-B268-4FF3-880F-F0F4BE200F25}"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06917A-B268-4FF3-880F-F0F4BE200F25}"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6917A-B268-4FF3-880F-F0F4BE200F25}"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6917A-B268-4FF3-880F-F0F4BE200F25}"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73F52-15B9-4194-91E0-B16C715322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6917A-B268-4FF3-880F-F0F4BE200F25}" type="datetimeFigureOut">
              <a:rPr lang="en-US" smtClean="0"/>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73F52-15B9-4194-91E0-B16C715322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106917A-B268-4FF3-880F-F0F4BE200F25}" type="datetimeFigureOut">
              <a:rPr lang="en-US" smtClean="0"/>
              <a:t>4/6/2023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8173F52-15B9-4194-91E0-B16C715322F7}"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06917A-B268-4FF3-880F-F0F4BE200F25}" type="datetimeFigureOut">
              <a:rPr lang="en-US" smtClean="0"/>
              <a:t>4/6/2023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8173F52-15B9-4194-91E0-B16C715322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106917A-B268-4FF3-880F-F0F4BE200F25}" type="datetimeFigureOut">
              <a:rPr lang="en-US" smtClean="0"/>
              <a:t>4/6/2023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173F52-15B9-4194-91E0-B16C715322F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7429" y="13522"/>
            <a:ext cx="8078569" cy="1345708"/>
          </a:xfrm>
        </p:spPr>
        <p:txBody>
          <a:bodyPr>
            <a:noAutofit/>
            <a:scene3d>
              <a:camera prst="orthographicFront"/>
              <a:lightRig rig="threePt" dir="t"/>
            </a:scene3d>
            <a:sp3d extrusionH="57150">
              <a:bevelT w="38100" h="38100" prst="angle"/>
              <a:bevelB w="82550" h="38100" prst="coolSlant"/>
            </a:sp3d>
          </a:bodyPr>
          <a:lstStyle/>
          <a:p>
            <a:pPr algn="r"/>
            <a:r>
              <a:rPr lang="en-US" sz="3200" dirty="0" smtClean="0">
                <a:latin typeface="Arial Narrow" pitchFamily="34" charset="0"/>
              </a:rPr>
              <a:t>PRESENTATION BY </a:t>
            </a:r>
            <a:br>
              <a:rPr lang="en-US" sz="3200" dirty="0" smtClean="0">
                <a:latin typeface="Arial Narrow" pitchFamily="34" charset="0"/>
              </a:rPr>
            </a:br>
            <a:r>
              <a:rPr lang="en-US" sz="6000" dirty="0" smtClean="0">
                <a:latin typeface="Eras Bold ITC" pitchFamily="34" charset="0"/>
              </a:rPr>
              <a:t>DATABUFFS</a:t>
            </a:r>
            <a:endParaRPr lang="en-US" sz="6000" dirty="0">
              <a:latin typeface="Eras Bold ITC" pitchFamily="34" charset="0"/>
            </a:endParaRPr>
          </a:p>
        </p:txBody>
      </p:sp>
      <p:sp>
        <p:nvSpPr>
          <p:cNvPr id="3" name="Subtitle 2"/>
          <p:cNvSpPr>
            <a:spLocks noGrp="1"/>
          </p:cNvSpPr>
          <p:nvPr>
            <p:ph type="subTitle" idx="1"/>
          </p:nvPr>
        </p:nvSpPr>
        <p:spPr>
          <a:xfrm>
            <a:off x="357158" y="4714884"/>
            <a:ext cx="6400800" cy="1752600"/>
          </a:xfrm>
        </p:spPr>
        <p:txBody>
          <a:bodyPr/>
          <a:lstStyle/>
          <a:p>
            <a:pPr algn="l"/>
            <a:r>
              <a:rPr lang="en-IN" b="1" dirty="0" smtClean="0">
                <a:solidFill>
                  <a:schemeClr val="tx1">
                    <a:lumMod val="95000"/>
                    <a:lumOff val="5000"/>
                  </a:schemeClr>
                </a:solidFill>
                <a:latin typeface="Comic Sans MS" pitchFamily="66" charset="0"/>
              </a:rPr>
              <a:t>Team members:</a:t>
            </a:r>
          </a:p>
          <a:p>
            <a:pPr algn="l"/>
            <a:r>
              <a:rPr lang="en-IN" b="1" dirty="0" smtClean="0">
                <a:solidFill>
                  <a:schemeClr val="tx1">
                    <a:lumMod val="95000"/>
                    <a:lumOff val="5000"/>
                  </a:schemeClr>
                </a:solidFill>
                <a:latin typeface="Comic Sans MS" pitchFamily="66" charset="0"/>
              </a:rPr>
              <a:t>1.Koushik Chakraborty</a:t>
            </a:r>
          </a:p>
          <a:p>
            <a:pPr algn="l"/>
            <a:r>
              <a:rPr lang="en-IN" b="1" dirty="0" smtClean="0">
                <a:solidFill>
                  <a:schemeClr val="tx1">
                    <a:lumMod val="95000"/>
                    <a:lumOff val="5000"/>
                  </a:schemeClr>
                </a:solidFill>
                <a:latin typeface="Comic Sans MS" pitchFamily="66" charset="0"/>
              </a:rPr>
              <a:t>2.Manish Kumar</a:t>
            </a:r>
            <a:endParaRPr lang="en-US" b="1" dirty="0">
              <a:solidFill>
                <a:schemeClr val="tx1">
                  <a:lumMod val="95000"/>
                  <a:lumOff val="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285992"/>
            <a:ext cx="1928826" cy="1938992"/>
          </a:xfrm>
          <a:prstGeom prst="rect">
            <a:avLst/>
          </a:prstGeom>
          <a:noFill/>
        </p:spPr>
        <p:txBody>
          <a:bodyPr wrap="square" rtlCol="0">
            <a:spAutoFit/>
          </a:bodyPr>
          <a:lstStyle/>
          <a:p>
            <a:r>
              <a:rPr lang="en-IN" sz="2000" dirty="0" smtClean="0">
                <a:latin typeface="Eras Bold ITC" pitchFamily="34" charset="0"/>
              </a:rPr>
              <a:t>Now, let us look at the sales by the individual shops of Walmart…….</a:t>
            </a:r>
            <a:endParaRPr lang="en-US" sz="2000" dirty="0">
              <a:latin typeface="Eras Bold ITC" pitchFamily="34" charset="0"/>
            </a:endParaRPr>
          </a:p>
        </p:txBody>
      </p:sp>
      <p:pic>
        <p:nvPicPr>
          <p:cNvPr id="3" name="Picture 2" descr="pic4.png"/>
          <p:cNvPicPr>
            <a:picLocks noChangeAspect="1"/>
          </p:cNvPicPr>
          <p:nvPr/>
        </p:nvPicPr>
        <p:blipFill>
          <a:blip r:embed="rId2"/>
          <a:stretch>
            <a:fillRect/>
          </a:stretch>
        </p:blipFill>
        <p:spPr>
          <a:xfrm>
            <a:off x="2357422" y="1071546"/>
            <a:ext cx="6000792" cy="45720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500174"/>
            <a:ext cx="3500462" cy="3970318"/>
          </a:xfrm>
          <a:prstGeom prst="rect">
            <a:avLst/>
          </a:prstGeom>
          <a:noFill/>
        </p:spPr>
        <p:txBody>
          <a:bodyPr wrap="square" rtlCol="0">
            <a:spAutoFit/>
          </a:bodyPr>
          <a:lstStyle/>
          <a:p>
            <a:r>
              <a:rPr lang="en-IN" sz="3600" b="1" i="1" dirty="0" smtClean="0"/>
              <a:t>SO WHAT ARE THE THINGS THAT WE OBSERVE FROM THE PLOT IN THE PREVIOUS SLIDE ????</a:t>
            </a:r>
            <a:endParaRPr lang="en-US" sz="3600" b="1" i="1" dirty="0"/>
          </a:p>
        </p:txBody>
      </p:sp>
      <p:sp>
        <p:nvSpPr>
          <p:cNvPr id="3" name="TextBox 2"/>
          <p:cNvSpPr txBox="1"/>
          <p:nvPr/>
        </p:nvSpPr>
        <p:spPr>
          <a:xfrm>
            <a:off x="4786314" y="1643050"/>
            <a:ext cx="3571900" cy="3170099"/>
          </a:xfrm>
          <a:prstGeom prst="rect">
            <a:avLst/>
          </a:prstGeom>
          <a:noFill/>
        </p:spPr>
        <p:txBody>
          <a:bodyPr wrap="square" rtlCol="0">
            <a:spAutoFit/>
          </a:bodyPr>
          <a:lstStyle/>
          <a:p>
            <a:r>
              <a:rPr lang="en-IN" sz="2000" b="1" i="1" dirty="0" smtClean="0"/>
              <a:t>From the data set we see that shop number 4 and 20 are the highest selling shops from Walmart.</a:t>
            </a:r>
          </a:p>
          <a:p>
            <a:endParaRPr lang="en-IN" sz="2000" b="1" i="1" dirty="0"/>
          </a:p>
          <a:p>
            <a:r>
              <a:rPr lang="en-IN" sz="2000" b="1" i="1" dirty="0" smtClean="0"/>
              <a:t>There are some other shops as well which are high selling shops as well ( like the shop number 2 , 10, 13, 14, 19 and 26 )</a:t>
            </a:r>
            <a:endParaRPr lang="en-US" sz="2000"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4643470" cy="5632311"/>
          </a:xfrm>
          <a:prstGeom prst="rect">
            <a:avLst/>
          </a:prstGeom>
          <a:noFill/>
        </p:spPr>
        <p:txBody>
          <a:bodyPr wrap="square" rtlCol="0">
            <a:spAutoFit/>
          </a:bodyPr>
          <a:lstStyle/>
          <a:p>
            <a:r>
              <a:rPr lang="en-IN" sz="7200" dirty="0" smtClean="0">
                <a:latin typeface="Impact" pitchFamily="34" charset="0"/>
              </a:rPr>
              <a:t>Now, let us look into the trends in weekly sales!!!!!</a:t>
            </a:r>
            <a:endParaRPr lang="en-US" sz="7200" dirty="0">
              <a:latin typeface="Impact" pitchFamily="34" charset="0"/>
            </a:endParaRPr>
          </a:p>
        </p:txBody>
      </p:sp>
      <p:sp>
        <p:nvSpPr>
          <p:cNvPr id="3" name="TextBox 2"/>
          <p:cNvSpPr txBox="1"/>
          <p:nvPr/>
        </p:nvSpPr>
        <p:spPr>
          <a:xfrm>
            <a:off x="5214942" y="1214422"/>
            <a:ext cx="2786082" cy="5016758"/>
          </a:xfrm>
          <a:prstGeom prst="rect">
            <a:avLst/>
          </a:prstGeom>
          <a:noFill/>
        </p:spPr>
        <p:txBody>
          <a:bodyPr wrap="square" rtlCol="0">
            <a:spAutoFit/>
          </a:bodyPr>
          <a:lstStyle/>
          <a:p>
            <a:r>
              <a:rPr lang="en-IN" sz="4000" i="1" dirty="0" smtClean="0">
                <a:latin typeface="Comic Sans MS" pitchFamily="66" charset="0"/>
              </a:rPr>
              <a:t>Firstly the trend change from 2010 ( January) to 2012( December).</a:t>
            </a:r>
            <a:endParaRPr lang="en-US" sz="4000" i="1" dirty="0">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6.png"/>
          <p:cNvPicPr>
            <a:picLocks noChangeAspect="1"/>
          </p:cNvPicPr>
          <p:nvPr/>
        </p:nvPicPr>
        <p:blipFill>
          <a:blip r:embed="rId2"/>
          <a:stretch>
            <a:fillRect/>
          </a:stretch>
        </p:blipFill>
        <p:spPr>
          <a:xfrm>
            <a:off x="0" y="2071678"/>
            <a:ext cx="9144000" cy="3662061"/>
          </a:xfrm>
          <a:prstGeom prst="rect">
            <a:avLst/>
          </a:prstGeom>
        </p:spPr>
      </p:pic>
      <p:sp>
        <p:nvSpPr>
          <p:cNvPr id="3" name="TextBox 2"/>
          <p:cNvSpPr txBox="1"/>
          <p:nvPr/>
        </p:nvSpPr>
        <p:spPr>
          <a:xfrm>
            <a:off x="714348" y="857232"/>
            <a:ext cx="7929618" cy="1077218"/>
          </a:xfrm>
          <a:prstGeom prst="rect">
            <a:avLst/>
          </a:prstGeom>
          <a:noFill/>
        </p:spPr>
        <p:txBody>
          <a:bodyPr wrap="square" rtlCol="0">
            <a:spAutoFit/>
          </a:bodyPr>
          <a:lstStyle/>
          <a:p>
            <a:pPr algn="ctr"/>
            <a:r>
              <a:rPr lang="en-IN" sz="3200" b="1" dirty="0" smtClean="0">
                <a:latin typeface="Eras Bold ITC" pitchFamily="34" charset="0"/>
              </a:rPr>
              <a:t>The trend in weekly sales from </a:t>
            </a:r>
          </a:p>
          <a:p>
            <a:pPr algn="ctr"/>
            <a:r>
              <a:rPr lang="en-IN" sz="3200" b="1" dirty="0" smtClean="0">
                <a:latin typeface="Eras Bold ITC" pitchFamily="34" charset="0"/>
              </a:rPr>
              <a:t>January 2010 to December 2012</a:t>
            </a:r>
            <a:endParaRPr lang="en-US" sz="3200" b="1" dirty="0">
              <a:latin typeface="Eras Bold ITC" pitchFamily="34" charset="0"/>
            </a:endParaRPr>
          </a:p>
        </p:txBody>
      </p:sp>
      <p:sp>
        <p:nvSpPr>
          <p:cNvPr id="4" name="Up Arrow 3"/>
          <p:cNvSpPr/>
          <p:nvPr/>
        </p:nvSpPr>
        <p:spPr>
          <a:xfrm>
            <a:off x="3000364" y="4929198"/>
            <a:ext cx="500066" cy="11430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5786446" y="4929198"/>
            <a:ext cx="500066" cy="11430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71736" y="6143644"/>
            <a:ext cx="1285884" cy="400110"/>
          </a:xfrm>
          <a:prstGeom prst="rect">
            <a:avLst/>
          </a:prstGeom>
          <a:noFill/>
        </p:spPr>
        <p:txBody>
          <a:bodyPr wrap="square" rtlCol="0">
            <a:spAutoFit/>
          </a:bodyPr>
          <a:lstStyle/>
          <a:p>
            <a:r>
              <a:rPr lang="en-IN" sz="2000" b="1" dirty="0" smtClean="0">
                <a:latin typeface="Algerian" pitchFamily="82" charset="0"/>
              </a:rPr>
              <a:t>BOOM</a:t>
            </a:r>
            <a:r>
              <a:rPr lang="en-IN" dirty="0" smtClean="0">
                <a:latin typeface="Algerian" pitchFamily="82" charset="0"/>
              </a:rPr>
              <a:t>!!!!</a:t>
            </a:r>
            <a:endParaRPr lang="en-US" dirty="0">
              <a:latin typeface="Algerian" pitchFamily="82" charset="0"/>
            </a:endParaRPr>
          </a:p>
        </p:txBody>
      </p:sp>
      <p:sp>
        <p:nvSpPr>
          <p:cNvPr id="7" name="TextBox 6"/>
          <p:cNvSpPr txBox="1"/>
          <p:nvPr/>
        </p:nvSpPr>
        <p:spPr>
          <a:xfrm>
            <a:off x="5572132" y="6143644"/>
            <a:ext cx="1214446" cy="400110"/>
          </a:xfrm>
          <a:prstGeom prst="rect">
            <a:avLst/>
          </a:prstGeom>
          <a:noFill/>
        </p:spPr>
        <p:txBody>
          <a:bodyPr wrap="square" rtlCol="0">
            <a:spAutoFit/>
          </a:bodyPr>
          <a:lstStyle/>
          <a:p>
            <a:r>
              <a:rPr lang="en-IN" sz="2000" b="1" dirty="0" smtClean="0">
                <a:latin typeface="Algerian" pitchFamily="82" charset="0"/>
              </a:rPr>
              <a:t>BOOM</a:t>
            </a:r>
            <a:r>
              <a:rPr lang="en-IN" sz="2000" dirty="0" smtClean="0">
                <a:latin typeface="Algerian" pitchFamily="82" charset="0"/>
              </a:rPr>
              <a:t>!!!!</a:t>
            </a:r>
            <a:endParaRPr lang="en-US" sz="2000" dirty="0">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7.png"/>
          <p:cNvPicPr>
            <a:picLocks noChangeAspect="1"/>
          </p:cNvPicPr>
          <p:nvPr/>
        </p:nvPicPr>
        <p:blipFill>
          <a:blip r:embed="rId2"/>
          <a:stretch>
            <a:fillRect/>
          </a:stretch>
        </p:blipFill>
        <p:spPr>
          <a:xfrm>
            <a:off x="0" y="2071678"/>
            <a:ext cx="9001156" cy="3580111"/>
          </a:xfrm>
          <a:prstGeom prst="rect">
            <a:avLst/>
          </a:prstGeom>
        </p:spPr>
      </p:pic>
      <p:sp>
        <p:nvSpPr>
          <p:cNvPr id="3" name="TextBox 2"/>
          <p:cNvSpPr txBox="1"/>
          <p:nvPr/>
        </p:nvSpPr>
        <p:spPr>
          <a:xfrm>
            <a:off x="1643042" y="500042"/>
            <a:ext cx="5500726" cy="1384995"/>
          </a:xfrm>
          <a:prstGeom prst="rect">
            <a:avLst/>
          </a:prstGeom>
          <a:noFill/>
        </p:spPr>
        <p:txBody>
          <a:bodyPr wrap="square" rtlCol="0">
            <a:spAutoFit/>
          </a:bodyPr>
          <a:lstStyle/>
          <a:p>
            <a:pPr algn="ctr"/>
            <a:r>
              <a:rPr lang="en-IN" sz="2800" dirty="0" smtClean="0">
                <a:latin typeface="Eras Bold ITC" pitchFamily="34" charset="0"/>
              </a:rPr>
              <a:t>Average sales trends for 2010, 2011 and 2012</a:t>
            </a:r>
          </a:p>
          <a:p>
            <a:pPr algn="ctr"/>
            <a:r>
              <a:rPr lang="en-IN" sz="2800" dirty="0" smtClean="0">
                <a:latin typeface="Eras Bold ITC" pitchFamily="34" charset="0"/>
              </a:rPr>
              <a:t>( month wise distribution)</a:t>
            </a:r>
            <a:endParaRPr lang="en-US" sz="2800" dirty="0">
              <a:latin typeface="Eras Bold ITC" pitchFamily="34" charset="0"/>
            </a:endParaRPr>
          </a:p>
        </p:txBody>
      </p:sp>
      <p:sp>
        <p:nvSpPr>
          <p:cNvPr id="4" name="Up Arrow 3"/>
          <p:cNvSpPr/>
          <p:nvPr/>
        </p:nvSpPr>
        <p:spPr>
          <a:xfrm rot="5400000">
            <a:off x="5929322" y="1714488"/>
            <a:ext cx="714380" cy="2571768"/>
          </a:xfrm>
          <a:prstGeom prst="up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43174" y="2714620"/>
            <a:ext cx="2428892" cy="523220"/>
          </a:xfrm>
          <a:prstGeom prst="rect">
            <a:avLst/>
          </a:prstGeom>
          <a:noFill/>
        </p:spPr>
        <p:txBody>
          <a:bodyPr wrap="square" rtlCol="0">
            <a:spAutoFit/>
          </a:bodyPr>
          <a:lstStyle/>
          <a:p>
            <a:r>
              <a:rPr lang="en-IN" sz="2800" b="1" dirty="0" smtClean="0"/>
              <a:t>BOOOOM!!!!!!</a:t>
            </a:r>
            <a:endParaRPr lang="en-US" sz="2800" b="1" dirty="0"/>
          </a:p>
        </p:txBody>
      </p:sp>
      <p:sp>
        <p:nvSpPr>
          <p:cNvPr id="6" name="TextBox 5"/>
          <p:cNvSpPr txBox="1"/>
          <p:nvPr/>
        </p:nvSpPr>
        <p:spPr>
          <a:xfrm>
            <a:off x="1000100" y="5857892"/>
            <a:ext cx="3857652" cy="369332"/>
          </a:xfrm>
          <a:prstGeom prst="rect">
            <a:avLst/>
          </a:prstGeom>
          <a:noFill/>
        </p:spPr>
        <p:txBody>
          <a:bodyPr wrap="square" rtlCol="0">
            <a:spAutoFit/>
          </a:bodyPr>
          <a:lstStyle/>
          <a:p>
            <a:r>
              <a:rPr lang="en-IN" b="1" i="1" dirty="0" smtClean="0"/>
              <a:t>DO YOU SEE ANYTHING COMMON!!!!</a:t>
            </a:r>
            <a:endParaRPr lang="en-US"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3042" y="642918"/>
            <a:ext cx="5786478" cy="707886"/>
          </a:xfrm>
          <a:prstGeom prst="rect">
            <a:avLst/>
          </a:prstGeom>
          <a:noFill/>
        </p:spPr>
        <p:txBody>
          <a:bodyPr wrap="square" rtlCol="0">
            <a:spAutoFit/>
          </a:bodyPr>
          <a:lstStyle/>
          <a:p>
            <a:pPr algn="ctr"/>
            <a:r>
              <a:rPr lang="en-IN" sz="2000" b="1" dirty="0" smtClean="0">
                <a:latin typeface="Eras Bold ITC" pitchFamily="34" charset="0"/>
              </a:rPr>
              <a:t>THE RELATION OF WEEKLY SALES WITH THE HOLIDAYS </a:t>
            </a:r>
            <a:r>
              <a:rPr lang="en-IN" b="1" dirty="0" smtClean="0"/>
              <a:t> </a:t>
            </a:r>
            <a:endParaRPr lang="en-US" b="1" dirty="0"/>
          </a:p>
        </p:txBody>
      </p:sp>
      <p:pic>
        <p:nvPicPr>
          <p:cNvPr id="4" name="Picture 3" descr="pic8.png"/>
          <p:cNvPicPr>
            <a:picLocks noChangeAspect="1"/>
          </p:cNvPicPr>
          <p:nvPr/>
        </p:nvPicPr>
        <p:blipFill>
          <a:blip r:embed="rId2"/>
          <a:stretch>
            <a:fillRect/>
          </a:stretch>
        </p:blipFill>
        <p:spPr>
          <a:xfrm>
            <a:off x="857224" y="1714488"/>
            <a:ext cx="7098413" cy="3929090"/>
          </a:xfrm>
          <a:prstGeom prst="rect">
            <a:avLst/>
          </a:prstGeom>
        </p:spPr>
      </p:pic>
      <p:sp>
        <p:nvSpPr>
          <p:cNvPr id="5" name="TextBox 4"/>
          <p:cNvSpPr txBox="1"/>
          <p:nvPr/>
        </p:nvSpPr>
        <p:spPr>
          <a:xfrm>
            <a:off x="5429256" y="5643578"/>
            <a:ext cx="2857520" cy="369332"/>
          </a:xfrm>
          <a:prstGeom prst="rect">
            <a:avLst/>
          </a:prstGeom>
          <a:noFill/>
        </p:spPr>
        <p:txBody>
          <a:bodyPr wrap="square" rtlCol="0">
            <a:spAutoFit/>
          </a:bodyPr>
          <a:lstStyle/>
          <a:p>
            <a:r>
              <a:rPr lang="en-IN" b="1" dirty="0" smtClean="0"/>
              <a:t>HOLIDAYS === TARGET!!!!!</a:t>
            </a:r>
            <a:endParaRPr lang="en-US" b="1" dirty="0"/>
          </a:p>
        </p:txBody>
      </p:sp>
      <p:sp>
        <p:nvSpPr>
          <p:cNvPr id="6" name="Up Arrow 5"/>
          <p:cNvSpPr/>
          <p:nvPr/>
        </p:nvSpPr>
        <p:spPr>
          <a:xfrm>
            <a:off x="6715140" y="4714884"/>
            <a:ext cx="500066" cy="7858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p:nvSpPr>
        <p:spPr>
          <a:xfrm>
            <a:off x="500034" y="857232"/>
            <a:ext cx="3357586" cy="4708981"/>
          </a:xfrm>
          <a:prstGeom prst="rect">
            <a:avLst/>
          </a:prstGeom>
          <a:noFill/>
        </p:spPr>
        <p:txBody>
          <a:bodyPr wrap="square" rtlCol="0">
            <a:spAutoFit/>
          </a:bodyPr>
          <a:lstStyle/>
          <a:p>
            <a:r>
              <a:rPr lang="en-IN" sz="6000" b="1" i="1" dirty="0" smtClean="0"/>
              <a:t>DO YOU REALISE ONE THING?????</a:t>
            </a:r>
            <a:endParaRPr lang="en-US" sz="6000" b="1" i="1" dirty="0"/>
          </a:p>
        </p:txBody>
      </p:sp>
      <p:sp>
        <p:nvSpPr>
          <p:cNvPr id="3" name="TextBox 2"/>
          <p:cNvSpPr txBox="1"/>
          <p:nvPr/>
        </p:nvSpPr>
        <p:spPr>
          <a:xfrm>
            <a:off x="4500562" y="1142984"/>
            <a:ext cx="4143404" cy="3785652"/>
          </a:xfrm>
          <a:prstGeom prst="rect">
            <a:avLst/>
          </a:prstGeom>
          <a:noFill/>
        </p:spPr>
        <p:txBody>
          <a:bodyPr wrap="square" rtlCol="0">
            <a:spAutoFit/>
          </a:bodyPr>
          <a:lstStyle/>
          <a:p>
            <a:r>
              <a:rPr lang="en-IN" sz="2000" dirty="0" smtClean="0"/>
              <a:t>In the month of late November, December, January and early February we have the </a:t>
            </a:r>
            <a:r>
              <a:rPr lang="en-IN" sz="2000" b="1" dirty="0" smtClean="0"/>
              <a:t>FESTIVAL</a:t>
            </a:r>
            <a:r>
              <a:rPr lang="en-IN" sz="2000" dirty="0" smtClean="0"/>
              <a:t> season in the United States and the other countries where Walmart has its sales. So, the </a:t>
            </a:r>
            <a:r>
              <a:rPr lang="en-IN" sz="2000" b="1" dirty="0" smtClean="0"/>
              <a:t>HOLIDAY SEASON </a:t>
            </a:r>
            <a:r>
              <a:rPr lang="en-IN" sz="2000" dirty="0" smtClean="0"/>
              <a:t>has been the most productive for the company. </a:t>
            </a:r>
          </a:p>
          <a:p>
            <a:endParaRPr lang="en-IN" sz="2000" dirty="0"/>
          </a:p>
          <a:p>
            <a:r>
              <a:rPr lang="en-IN" sz="2000" dirty="0" smtClean="0"/>
              <a:t>So, obviously it needs to make the </a:t>
            </a:r>
            <a:r>
              <a:rPr lang="en-IN" sz="2000" b="1" dirty="0" smtClean="0"/>
              <a:t>HOLIDAY SEASON </a:t>
            </a:r>
            <a:r>
              <a:rPr lang="en-IN" sz="2000" dirty="0" smtClean="0"/>
              <a:t>as its target season In order to increase its sales. </a:t>
            </a:r>
            <a:endParaRPr lang="en-US" sz="2000" dirty="0"/>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4143404" cy="923330"/>
          </a:xfrm>
          <a:prstGeom prst="rect">
            <a:avLst/>
          </a:prstGeom>
          <a:noFill/>
        </p:spPr>
        <p:txBody>
          <a:bodyPr wrap="square" rtlCol="0">
            <a:spAutoFit/>
          </a:bodyPr>
          <a:lstStyle/>
          <a:p>
            <a:r>
              <a:rPr lang="en-IN" b="1" dirty="0" smtClean="0"/>
              <a:t>THE  CORRELATION  MATRIX BETWEEN THE VARIOUS FEATURES  OF THE DATA SET</a:t>
            </a:r>
            <a:endParaRPr lang="en-US" b="1" dirty="0"/>
          </a:p>
        </p:txBody>
      </p:sp>
      <p:pic>
        <p:nvPicPr>
          <p:cNvPr id="5" name="Picture 4" descr="pic9.png"/>
          <p:cNvPicPr>
            <a:picLocks noChangeAspect="1"/>
          </p:cNvPicPr>
          <p:nvPr/>
        </p:nvPicPr>
        <p:blipFill>
          <a:blip r:embed="rId2"/>
          <a:stretch>
            <a:fillRect/>
          </a:stretch>
        </p:blipFill>
        <p:spPr>
          <a:xfrm>
            <a:off x="1142976" y="1160712"/>
            <a:ext cx="8001024" cy="56972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500042"/>
            <a:ext cx="7500990" cy="5970865"/>
          </a:xfrm>
          <a:prstGeom prst="rect">
            <a:avLst/>
          </a:prstGeom>
          <a:noFill/>
        </p:spPr>
        <p:txBody>
          <a:bodyPr wrap="square" rtlCol="0">
            <a:spAutoFit/>
          </a:bodyPr>
          <a:lstStyle/>
          <a:p>
            <a:r>
              <a:rPr lang="en-IN" sz="2800" dirty="0" smtClean="0"/>
              <a:t>Now, you must be thinking…</a:t>
            </a:r>
          </a:p>
          <a:p>
            <a:endParaRPr lang="en-IN" sz="2800" dirty="0"/>
          </a:p>
          <a:p>
            <a:r>
              <a:rPr lang="en-IN" sz="2800" b="1" dirty="0" smtClean="0"/>
              <a:t>“</a:t>
            </a:r>
          </a:p>
          <a:p>
            <a:endParaRPr lang="en-IN" sz="2800" b="1" dirty="0" smtClean="0"/>
          </a:p>
          <a:p>
            <a:r>
              <a:rPr lang="en-IN" sz="2800" b="1" dirty="0" smtClean="0"/>
              <a:t>Wait ..</a:t>
            </a:r>
          </a:p>
          <a:p>
            <a:r>
              <a:rPr lang="en-IN" sz="2800" b="1" dirty="0" smtClean="0"/>
              <a:t>What about the other features that you didn’t even care about till now like CPI, Temperature , Unemployment, etc ?</a:t>
            </a:r>
            <a:endParaRPr lang="en-US" sz="2800" b="1" dirty="0" smtClean="0"/>
          </a:p>
          <a:p>
            <a:endParaRPr lang="en-IN" sz="2800" b="1" dirty="0" smtClean="0"/>
          </a:p>
          <a:p>
            <a:r>
              <a:rPr lang="en-IN" sz="2800" b="1" dirty="0" smtClean="0"/>
              <a:t>”</a:t>
            </a:r>
          </a:p>
          <a:p>
            <a:endParaRPr lang="en-IN" sz="2800" dirty="0"/>
          </a:p>
          <a:p>
            <a:r>
              <a:rPr lang="en-IN" sz="2800" dirty="0" smtClean="0"/>
              <a:t>Well,  do not worry we did analyse the relations of the weekly sales with those features as well….</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10.png"/>
          <p:cNvPicPr>
            <a:picLocks noChangeAspect="1"/>
          </p:cNvPicPr>
          <p:nvPr/>
        </p:nvPicPr>
        <p:blipFill>
          <a:blip r:embed="rId2"/>
          <a:stretch>
            <a:fillRect/>
          </a:stretch>
        </p:blipFill>
        <p:spPr>
          <a:xfrm>
            <a:off x="214282" y="928670"/>
            <a:ext cx="4143404" cy="3479365"/>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descr="pic11.png"/>
          <p:cNvPicPr>
            <a:picLocks noChangeAspect="1"/>
          </p:cNvPicPr>
          <p:nvPr/>
        </p:nvPicPr>
        <p:blipFill>
          <a:blip r:embed="rId3"/>
          <a:stretch>
            <a:fillRect/>
          </a:stretch>
        </p:blipFill>
        <p:spPr>
          <a:xfrm>
            <a:off x="4643438" y="928670"/>
            <a:ext cx="4295214" cy="3466667"/>
          </a:xfrm>
          <a:prstGeom prst="rect">
            <a:avLst/>
          </a:prstGeom>
          <a:ln w="88900" cap="sq" cmpd="thickThin">
            <a:solidFill>
              <a:srgbClr val="000000"/>
            </a:solidFill>
            <a:prstDash val="solid"/>
            <a:miter lim="800000"/>
          </a:ln>
          <a:effectLst>
            <a:innerShdw blurRad="76200">
              <a:srgbClr val="000000"/>
            </a:innerShdw>
          </a:effectLst>
        </p:spPr>
      </p:pic>
      <p:sp>
        <p:nvSpPr>
          <p:cNvPr id="4" name="TextBox 3"/>
          <p:cNvSpPr txBox="1"/>
          <p:nvPr/>
        </p:nvSpPr>
        <p:spPr>
          <a:xfrm>
            <a:off x="642910" y="4714884"/>
            <a:ext cx="3429024" cy="369332"/>
          </a:xfrm>
          <a:prstGeom prst="rect">
            <a:avLst/>
          </a:prstGeom>
          <a:noFill/>
        </p:spPr>
        <p:txBody>
          <a:bodyPr wrap="square" rtlCol="0">
            <a:spAutoFit/>
          </a:bodyPr>
          <a:lstStyle/>
          <a:p>
            <a:r>
              <a:rPr lang="en-IN" dirty="0" smtClean="0"/>
              <a:t>RELATION WITH THE </a:t>
            </a:r>
            <a:r>
              <a:rPr lang="en-IN" b="1" dirty="0" smtClean="0"/>
              <a:t>FUEL</a:t>
            </a:r>
            <a:r>
              <a:rPr lang="en-IN" dirty="0" smtClean="0"/>
              <a:t> </a:t>
            </a:r>
            <a:r>
              <a:rPr lang="en-IN" b="1" dirty="0" smtClean="0"/>
              <a:t>PRICE</a:t>
            </a:r>
            <a:endParaRPr lang="en-US" b="1" dirty="0"/>
          </a:p>
        </p:txBody>
      </p:sp>
      <p:sp>
        <p:nvSpPr>
          <p:cNvPr id="5" name="TextBox 4"/>
          <p:cNvSpPr txBox="1"/>
          <p:nvPr/>
        </p:nvSpPr>
        <p:spPr>
          <a:xfrm>
            <a:off x="4572000" y="4714884"/>
            <a:ext cx="3786214" cy="369332"/>
          </a:xfrm>
          <a:prstGeom prst="rect">
            <a:avLst/>
          </a:prstGeom>
          <a:noFill/>
        </p:spPr>
        <p:txBody>
          <a:bodyPr wrap="square" rtlCol="0">
            <a:spAutoFit/>
          </a:bodyPr>
          <a:lstStyle/>
          <a:p>
            <a:r>
              <a:rPr lang="en-IN" dirty="0" smtClean="0"/>
              <a:t>RELATION WITH THE </a:t>
            </a:r>
            <a:r>
              <a:rPr lang="en-IN" b="1" dirty="0" smtClean="0"/>
              <a:t>TEMPERATURE</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229600" cy="1252728"/>
          </a:xfrm>
        </p:spPr>
        <p:txBody>
          <a:bodyPr>
            <a:noAutofit/>
          </a:bodyPr>
          <a:lstStyle/>
          <a:p>
            <a:r>
              <a:rPr lang="en-IN" sz="4400" dirty="0" smtClean="0">
                <a:latin typeface="Eras Bold ITC" pitchFamily="34" charset="0"/>
              </a:rPr>
              <a:t>Lets go straight to our objective!!!</a:t>
            </a:r>
            <a:endParaRPr lang="en-US" sz="4400" dirty="0">
              <a:latin typeface="Eras Bold ITC" pitchFamily="34" charset="0"/>
            </a:endParaRPr>
          </a:p>
        </p:txBody>
      </p:sp>
      <p:sp>
        <p:nvSpPr>
          <p:cNvPr id="3" name="Content Placeholder 2"/>
          <p:cNvSpPr>
            <a:spLocks noGrp="1"/>
          </p:cNvSpPr>
          <p:nvPr>
            <p:ph idx="1"/>
          </p:nvPr>
        </p:nvSpPr>
        <p:spPr>
          <a:xfrm>
            <a:off x="214282" y="1643050"/>
            <a:ext cx="7467600" cy="4873752"/>
          </a:xfrm>
        </p:spPr>
        <p:txBody>
          <a:bodyPr>
            <a:noAutofit/>
          </a:bodyPr>
          <a:lstStyle/>
          <a:p>
            <a:pPr>
              <a:buNone/>
            </a:pPr>
            <a:r>
              <a:rPr lang="en-IN" sz="3600" dirty="0" smtClean="0">
                <a:latin typeface="Bahnschrift SemiLight Condensed" pitchFamily="34" charset="0"/>
              </a:rPr>
              <a:t>	</a:t>
            </a:r>
            <a:r>
              <a:rPr lang="en-IN" dirty="0" smtClean="0">
                <a:latin typeface="Bahnschrift SemiLight Condensed" pitchFamily="34" charset="0"/>
              </a:rPr>
              <a:t>We have been given a dataset for the sales of Walmart, and we need to find the strategies and measures needed to make their sales as high as Tesla’s rockets…………</a:t>
            </a:r>
          </a:p>
          <a:p>
            <a:pPr>
              <a:buNone/>
            </a:pPr>
            <a:r>
              <a:rPr lang="en-IN" dirty="0">
                <a:latin typeface="Bahnschrift SemiLight Condensed" pitchFamily="34" charset="0"/>
              </a:rPr>
              <a:t>	</a:t>
            </a:r>
            <a:endParaRPr lang="en-IN" dirty="0" smtClean="0">
              <a:latin typeface="Bahnschrift SemiLight Condensed" pitchFamily="34" charset="0"/>
            </a:endParaRPr>
          </a:p>
          <a:p>
            <a:pPr>
              <a:buNone/>
            </a:pPr>
            <a:r>
              <a:rPr lang="en-IN" dirty="0">
                <a:latin typeface="Bahnschrift SemiLight Condensed" pitchFamily="34" charset="0"/>
              </a:rPr>
              <a:t>	</a:t>
            </a:r>
            <a:r>
              <a:rPr lang="en-IN" dirty="0" smtClean="0">
                <a:latin typeface="Bahnschrift SemiLight Condensed" pitchFamily="34" charset="0"/>
              </a:rPr>
              <a:t>However, the question is can we make their sales increase???</a:t>
            </a:r>
            <a:endParaRPr lang="en-US" dirty="0">
              <a:latin typeface="Bahnschrift SemiLight Condense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12.png"/>
          <p:cNvPicPr>
            <a:picLocks noChangeAspect="1"/>
          </p:cNvPicPr>
          <p:nvPr/>
        </p:nvPicPr>
        <p:blipFill>
          <a:blip r:embed="rId2"/>
          <a:stretch>
            <a:fillRect/>
          </a:stretch>
        </p:blipFill>
        <p:spPr>
          <a:xfrm>
            <a:off x="357158" y="1285860"/>
            <a:ext cx="3933541" cy="3466667"/>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descr="pic13.png"/>
          <p:cNvPicPr>
            <a:picLocks noChangeAspect="1"/>
          </p:cNvPicPr>
          <p:nvPr/>
        </p:nvPicPr>
        <p:blipFill>
          <a:blip r:embed="rId3"/>
          <a:stretch>
            <a:fillRect/>
          </a:stretch>
        </p:blipFill>
        <p:spPr>
          <a:xfrm>
            <a:off x="4643438" y="1285860"/>
            <a:ext cx="4286280" cy="3466667"/>
          </a:xfrm>
          <a:prstGeom prst="rect">
            <a:avLst/>
          </a:prstGeom>
          <a:ln w="88900" cap="sq" cmpd="thickThin">
            <a:solidFill>
              <a:srgbClr val="000000"/>
            </a:solidFill>
            <a:prstDash val="solid"/>
            <a:miter lim="800000"/>
          </a:ln>
          <a:effectLst>
            <a:innerShdw blurRad="76200">
              <a:srgbClr val="000000"/>
            </a:innerShdw>
          </a:effectLst>
        </p:spPr>
      </p:pic>
      <p:sp>
        <p:nvSpPr>
          <p:cNvPr id="4" name="TextBox 3"/>
          <p:cNvSpPr txBox="1"/>
          <p:nvPr/>
        </p:nvSpPr>
        <p:spPr>
          <a:xfrm>
            <a:off x="357158" y="5072074"/>
            <a:ext cx="3929090" cy="369332"/>
          </a:xfrm>
          <a:prstGeom prst="rect">
            <a:avLst/>
          </a:prstGeom>
          <a:noFill/>
        </p:spPr>
        <p:txBody>
          <a:bodyPr wrap="square" rtlCol="0">
            <a:spAutoFit/>
          </a:bodyPr>
          <a:lstStyle/>
          <a:p>
            <a:r>
              <a:rPr lang="en-IN" dirty="0" smtClean="0"/>
              <a:t>RELATION WITH </a:t>
            </a:r>
            <a:r>
              <a:rPr lang="en-IN" b="1" dirty="0" smtClean="0"/>
              <a:t>UNEMPLOYMENT</a:t>
            </a:r>
            <a:endParaRPr lang="en-US" b="1" dirty="0"/>
          </a:p>
        </p:txBody>
      </p:sp>
      <p:sp>
        <p:nvSpPr>
          <p:cNvPr id="5" name="TextBox 4"/>
          <p:cNvSpPr txBox="1"/>
          <p:nvPr/>
        </p:nvSpPr>
        <p:spPr>
          <a:xfrm>
            <a:off x="4643406" y="5000636"/>
            <a:ext cx="4500594" cy="369332"/>
          </a:xfrm>
          <a:prstGeom prst="rect">
            <a:avLst/>
          </a:prstGeom>
          <a:noFill/>
        </p:spPr>
        <p:txBody>
          <a:bodyPr wrap="square" rtlCol="0">
            <a:spAutoFit/>
          </a:bodyPr>
          <a:lstStyle/>
          <a:p>
            <a:r>
              <a:rPr lang="en-IN" dirty="0" smtClean="0"/>
              <a:t>RELATION WITH THE </a:t>
            </a:r>
            <a:r>
              <a:rPr lang="en-IN" b="1" dirty="0" smtClean="0"/>
              <a:t>CONSUMER</a:t>
            </a:r>
            <a:r>
              <a:rPr lang="en-IN" dirty="0" smtClean="0"/>
              <a:t> </a:t>
            </a:r>
            <a:r>
              <a:rPr lang="en-IN" b="1" dirty="0" smtClean="0"/>
              <a:t>PRICE</a:t>
            </a:r>
            <a:r>
              <a:rPr lang="en-IN" dirty="0" smtClean="0"/>
              <a:t> </a:t>
            </a:r>
            <a:r>
              <a:rPr lang="en-IN" b="1" dirty="0" smtClean="0"/>
              <a:t>INDEX</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142984"/>
            <a:ext cx="6929486" cy="954107"/>
          </a:xfrm>
          <a:prstGeom prst="rect">
            <a:avLst/>
          </a:prstGeom>
          <a:noFill/>
        </p:spPr>
        <p:txBody>
          <a:bodyPr wrap="square" rtlCol="0">
            <a:spAutoFit/>
          </a:bodyPr>
          <a:lstStyle/>
          <a:p>
            <a:pPr algn="ctr"/>
            <a:r>
              <a:rPr lang="en-IN" sz="2800" b="1" dirty="0" smtClean="0">
                <a:latin typeface="Algerian" pitchFamily="82" charset="0"/>
              </a:rPr>
              <a:t>WHAT DID WE SEE FROM THE PREVIOUS four GRAPHS???</a:t>
            </a:r>
            <a:endParaRPr lang="en-US" sz="2800" b="1" dirty="0">
              <a:latin typeface="Algerian" pitchFamily="82" charset="0"/>
            </a:endParaRPr>
          </a:p>
        </p:txBody>
      </p:sp>
      <p:sp>
        <p:nvSpPr>
          <p:cNvPr id="5" name="TextBox 4"/>
          <p:cNvSpPr txBox="1"/>
          <p:nvPr/>
        </p:nvSpPr>
        <p:spPr>
          <a:xfrm>
            <a:off x="785786" y="2643182"/>
            <a:ext cx="7643866" cy="2677656"/>
          </a:xfrm>
          <a:prstGeom prst="rect">
            <a:avLst/>
          </a:prstGeom>
          <a:noFill/>
        </p:spPr>
        <p:txBody>
          <a:bodyPr wrap="square" rtlCol="0">
            <a:spAutoFit/>
          </a:bodyPr>
          <a:lstStyle/>
          <a:p>
            <a:r>
              <a:rPr lang="en-IN" sz="2400" b="1" i="1" dirty="0" smtClean="0"/>
              <a:t>We basically see that the weekly sales has a very poor relation with the  CPI,  Fuel Price,  Unemployment and the  Temperature </a:t>
            </a:r>
          </a:p>
          <a:p>
            <a:endParaRPr lang="en-IN" sz="2400" b="1" i="1" dirty="0"/>
          </a:p>
          <a:p>
            <a:endParaRPr lang="en-IN" sz="2400" b="1" i="1" dirty="0" smtClean="0"/>
          </a:p>
          <a:p>
            <a:r>
              <a:rPr lang="en-IN" sz="2400" b="1" i="1" dirty="0" smtClean="0"/>
              <a:t>Also, it is pretty clear from the correlation matrix shown a few slides ago  also shows the same…….</a:t>
            </a:r>
            <a:endParaRPr lang="en-US" sz="24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14290"/>
            <a:ext cx="6215106" cy="6247864"/>
          </a:xfrm>
          <a:prstGeom prst="rect">
            <a:avLst/>
          </a:prstGeom>
          <a:noFill/>
        </p:spPr>
        <p:txBody>
          <a:bodyPr wrap="square" rtlCol="0">
            <a:spAutoFit/>
          </a:bodyPr>
          <a:lstStyle/>
          <a:p>
            <a:r>
              <a:rPr lang="en-IN" sz="2400" b="1" dirty="0" smtClean="0">
                <a:latin typeface="Comic Sans MS" pitchFamily="66" charset="0"/>
              </a:rPr>
              <a:t>THE WAY TO SKYROCKET THEIR SALES…….</a:t>
            </a:r>
          </a:p>
          <a:p>
            <a:endParaRPr lang="en-IN" sz="1600" b="1" dirty="0" smtClean="0">
              <a:latin typeface="Comic Sans MS" pitchFamily="66" charset="0"/>
            </a:endParaRPr>
          </a:p>
          <a:p>
            <a:pPr marL="342900" indent="-342900">
              <a:buAutoNum type="arabicPeriod"/>
            </a:pPr>
            <a:r>
              <a:rPr lang="en-IN" sz="1600" b="1" dirty="0" smtClean="0">
                <a:latin typeface="Comic Sans MS" pitchFamily="66" charset="0"/>
              </a:rPr>
              <a:t>TARGET THE HOLIDAY SEASON IN ORDER TO INCREASE THE SALES, THAT IS THE MONTHS OF DECEMBER, JANUARY AND LATE NOVEMBER.</a:t>
            </a:r>
          </a:p>
          <a:p>
            <a:pPr marL="342900" indent="-342900">
              <a:buAutoNum type="arabicPeriod"/>
            </a:pPr>
            <a:endParaRPr lang="en-IN" sz="1600" b="1" dirty="0">
              <a:latin typeface="Comic Sans MS" pitchFamily="66" charset="0"/>
            </a:endParaRPr>
          </a:p>
          <a:p>
            <a:pPr marL="342900" indent="-342900">
              <a:buAutoNum type="arabicPeriod"/>
            </a:pPr>
            <a:r>
              <a:rPr lang="en-IN" sz="1600" b="1" dirty="0" smtClean="0">
                <a:latin typeface="Comic Sans MS" pitchFamily="66" charset="0"/>
              </a:rPr>
              <a:t>BRING FORWARD MORE CONSUMER-NECESSARY CONSUMER FRIENDLY PRODUCTS IN THE STORES THAT SELL THE MOST THAT ARE LIKE SHOPS 4, 20 AND THE OTHER SHOPS AS WELL.</a:t>
            </a:r>
          </a:p>
          <a:p>
            <a:pPr marL="342900" indent="-342900">
              <a:buAutoNum type="arabicPeriod"/>
            </a:pPr>
            <a:endParaRPr lang="en-IN" sz="1600" b="1" dirty="0">
              <a:latin typeface="Comic Sans MS" pitchFamily="66" charset="0"/>
            </a:endParaRPr>
          </a:p>
          <a:p>
            <a:pPr marL="342900" indent="-342900">
              <a:buAutoNum type="arabicPeriod"/>
            </a:pPr>
            <a:r>
              <a:rPr lang="en-IN" sz="1600" b="1" dirty="0" smtClean="0">
                <a:latin typeface="Comic Sans MS" pitchFamily="66" charset="0"/>
              </a:rPr>
              <a:t>FIND OUT WHICH PRODUCTS ARE THE ONES WHICH STAND OUT IN THE MOST SELLING SHOPS AND ADD THEM TO THE OTHER SHOPS AS WELL IN ORDER TO INCREASE THE SALES IN ALMOST ALL THE SHOPS THAT WE HAVE IN WALMART</a:t>
            </a:r>
          </a:p>
          <a:p>
            <a:pPr marL="342900" indent="-342900">
              <a:buAutoNum type="arabicPeriod"/>
            </a:pPr>
            <a:endParaRPr lang="en-IN" sz="1600" b="1" dirty="0" smtClean="0">
              <a:latin typeface="Comic Sans MS" pitchFamily="66" charset="0"/>
            </a:endParaRPr>
          </a:p>
          <a:p>
            <a:pPr marL="342900" indent="-342900">
              <a:buAutoNum type="arabicPeriod"/>
            </a:pPr>
            <a:r>
              <a:rPr lang="en-IN" sz="1600" b="1" dirty="0" smtClean="0">
                <a:latin typeface="Comic Sans MS" pitchFamily="66" charset="0"/>
              </a:rPr>
              <a:t>DO NO HAMPER WITH THE CPI MUCH AS IF THE COST IS INCREASED TOO MUCH , THEN CUSTOMERS WOULD BE ATTRACTED LESS TO THE SHOPS AND IF IT IS DEDCREASED THEN THE PRODUCTS WOULD BE CONSUMED QUITE EARLIER THAN EXPECTED.</a:t>
            </a:r>
            <a:endParaRPr lang="en-US" sz="1600" b="1" dirty="0">
              <a:latin typeface="Comic Sans MS" pitchFamily="66" charset="0"/>
            </a:endParaRPr>
          </a:p>
        </p:txBody>
      </p:sp>
      <p:pic>
        <p:nvPicPr>
          <p:cNvPr id="1026" name="Picture 2" descr="C:\Program Files (x86)\Microsoft Office\MEDIA\CAGCAT10\j0251301.wmf"/>
          <p:cNvPicPr>
            <a:picLocks noChangeAspect="1" noChangeArrowheads="1"/>
          </p:cNvPicPr>
          <p:nvPr/>
        </p:nvPicPr>
        <p:blipFill>
          <a:blip r:embed="rId2"/>
          <a:srcRect/>
          <a:stretch>
            <a:fillRect/>
          </a:stretch>
        </p:blipFill>
        <p:spPr bwMode="auto">
          <a:xfrm>
            <a:off x="6786578" y="4643446"/>
            <a:ext cx="2171255" cy="183002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1357298"/>
            <a:ext cx="7572428" cy="4247317"/>
          </a:xfrm>
          <a:prstGeom prst="rect">
            <a:avLst/>
          </a:prstGeom>
          <a:noFill/>
        </p:spPr>
        <p:txBody>
          <a:bodyPr wrap="square" rtlCol="0">
            <a:spAutoFit/>
          </a:bodyPr>
          <a:lstStyle/>
          <a:p>
            <a:r>
              <a:rPr lang="en-IN" sz="5400" b="1" i="1" dirty="0" smtClean="0"/>
              <a:t>THANK YOU!!!! that’s all from our side…</a:t>
            </a:r>
          </a:p>
          <a:p>
            <a:endParaRPr lang="en-IN" sz="5400" b="1" i="1" dirty="0" smtClean="0"/>
          </a:p>
          <a:p>
            <a:r>
              <a:rPr lang="en-IN" sz="5400" b="1" i="1" dirty="0" smtClean="0"/>
              <a:t>Signing off,</a:t>
            </a:r>
          </a:p>
          <a:p>
            <a:r>
              <a:rPr lang="en-IN" sz="5400" b="1" i="1" dirty="0" smtClean="0"/>
              <a:t>DATABUFFS</a:t>
            </a:r>
            <a:endParaRPr lang="en-US" sz="54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57694"/>
            <a:ext cx="8229600" cy="2043106"/>
          </a:xfrm>
        </p:spPr>
        <p:txBody>
          <a:bodyPr/>
          <a:lstStyle/>
          <a:p>
            <a:pPr>
              <a:buNone/>
            </a:pPr>
            <a:r>
              <a:rPr lang="en-IN" sz="5400" dirty="0" smtClean="0"/>
              <a:t>                      </a:t>
            </a:r>
            <a:r>
              <a:rPr lang="en-IN" sz="5400" dirty="0" smtClean="0">
                <a:latin typeface="Impact" pitchFamily="34" charset="0"/>
              </a:rPr>
              <a:t>YES!!!!!</a:t>
            </a:r>
          </a:p>
          <a:p>
            <a:pPr>
              <a:buNone/>
            </a:pPr>
            <a:endParaRPr lang="en-IN" sz="1400" dirty="0" smtClean="0"/>
          </a:p>
          <a:p>
            <a:pPr>
              <a:buNone/>
            </a:pPr>
            <a:r>
              <a:rPr lang="en-IN" sz="1400" dirty="0" smtClean="0"/>
              <a:t>		</a:t>
            </a:r>
            <a:r>
              <a:rPr lang="en-IN" sz="1400" dirty="0" smtClean="0"/>
              <a:t> </a:t>
            </a:r>
            <a:r>
              <a:rPr lang="en-IN" sz="1400" dirty="0" smtClean="0"/>
              <a:t>                </a:t>
            </a:r>
            <a:r>
              <a:rPr lang="en-IN" sz="2400" dirty="0" smtClean="0"/>
              <a:t>(we have to …..there is no other choice </a:t>
            </a:r>
            <a:r>
              <a:rPr lang="en-IN" sz="2400" dirty="0" smtClean="0">
                <a:sym typeface="Wingdings" pitchFamily="2" charset="2"/>
              </a:rPr>
              <a:t> </a:t>
            </a:r>
            <a:r>
              <a:rPr lang="en-IN" sz="2400" dirty="0" smtClean="0"/>
              <a:t>)</a:t>
            </a:r>
            <a:endParaRPr lang="en-US" sz="2400" dirty="0"/>
          </a:p>
        </p:txBody>
      </p:sp>
      <p:pic>
        <p:nvPicPr>
          <p:cNvPr id="4" name="Picture 3" descr="Screenshot (321).png"/>
          <p:cNvPicPr>
            <a:picLocks noChangeAspect="1"/>
          </p:cNvPicPr>
          <p:nvPr/>
        </p:nvPicPr>
        <p:blipFill>
          <a:blip r:embed="rId2"/>
          <a:stretch>
            <a:fillRect/>
          </a:stretch>
        </p:blipFill>
        <p:spPr>
          <a:xfrm>
            <a:off x="1500166" y="714356"/>
            <a:ext cx="6500858" cy="3429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5214942" y="2071678"/>
            <a:ext cx="2428892" cy="646331"/>
          </a:xfrm>
          <a:prstGeom prst="rect">
            <a:avLst/>
          </a:prstGeom>
          <a:noFill/>
        </p:spPr>
        <p:txBody>
          <a:bodyPr wrap="square" rtlCol="0">
            <a:spAutoFit/>
          </a:bodyPr>
          <a:lstStyle/>
          <a:p>
            <a:r>
              <a:rPr lang="en-IN" dirty="0" smtClean="0">
                <a:latin typeface="Comic Sans MS" pitchFamily="66" charset="0"/>
              </a:rPr>
              <a:t>*Walmart’s </a:t>
            </a:r>
          </a:p>
          <a:p>
            <a:r>
              <a:rPr lang="en-IN" dirty="0" smtClean="0">
                <a:latin typeface="Comic Sans MS" pitchFamily="66" charset="0"/>
              </a:rPr>
              <a:t>    sales</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latin typeface="Eras Bold ITC" pitchFamily="34" charset="0"/>
              </a:rPr>
              <a:t>Now…what do we infer from the data???</a:t>
            </a:r>
            <a:endParaRPr lang="en-US" sz="4800" dirty="0">
              <a:latin typeface="Eras Bold ITC" pitchFamily="34" charset="0"/>
            </a:endParaRPr>
          </a:p>
        </p:txBody>
      </p:sp>
      <p:sp>
        <p:nvSpPr>
          <p:cNvPr id="3" name="Content Placeholder 2"/>
          <p:cNvSpPr>
            <a:spLocks noGrp="1"/>
          </p:cNvSpPr>
          <p:nvPr>
            <p:ph idx="1"/>
          </p:nvPr>
        </p:nvSpPr>
        <p:spPr>
          <a:xfrm>
            <a:off x="357158" y="1785926"/>
            <a:ext cx="8229600" cy="4625609"/>
          </a:xfrm>
        </p:spPr>
        <p:txBody>
          <a:bodyPr>
            <a:normAutofit fontScale="92500" lnSpcReduction="20000"/>
          </a:bodyPr>
          <a:lstStyle/>
          <a:p>
            <a:pPr>
              <a:buNone/>
            </a:pPr>
            <a:r>
              <a:rPr lang="en-IN" dirty="0" smtClean="0"/>
              <a:t>    </a:t>
            </a:r>
            <a:r>
              <a:rPr lang="en-IN" dirty="0" smtClean="0">
                <a:latin typeface="Comic Sans MS" pitchFamily="66" charset="0"/>
              </a:rPr>
              <a:t>First of all, let us see how many data points and features we have been given by Walmart to help them increase their sales:</a:t>
            </a:r>
          </a:p>
          <a:p>
            <a:pPr>
              <a:buNone/>
            </a:pPr>
            <a:endParaRPr lang="en-IN" dirty="0" smtClean="0"/>
          </a:p>
          <a:p>
            <a:pPr>
              <a:buNone/>
            </a:pPr>
            <a:r>
              <a:rPr lang="en-IN" dirty="0" smtClean="0"/>
              <a:t>	</a:t>
            </a:r>
            <a:r>
              <a:rPr lang="en-IN" dirty="0" smtClean="0">
                <a:latin typeface="Comic Sans MS" pitchFamily="66" charset="0"/>
              </a:rPr>
              <a:t>In the given plot, we have :</a:t>
            </a:r>
          </a:p>
          <a:p>
            <a:pPr>
              <a:buNone/>
            </a:pPr>
            <a:r>
              <a:rPr lang="en-IN" dirty="0" smtClean="0"/>
              <a:t>   </a:t>
            </a:r>
          </a:p>
          <a:p>
            <a:pPr>
              <a:buNone/>
            </a:pPr>
            <a:r>
              <a:rPr lang="en-IN" dirty="0" smtClean="0"/>
              <a:t> </a:t>
            </a:r>
            <a:r>
              <a:rPr lang="en-IN" dirty="0" smtClean="0"/>
              <a:t>   1 .   </a:t>
            </a:r>
            <a:r>
              <a:rPr lang="en-IN" sz="4800" dirty="0" smtClean="0">
                <a:latin typeface="Impact" pitchFamily="34" charset="0"/>
              </a:rPr>
              <a:t>6435 </a:t>
            </a:r>
            <a:r>
              <a:rPr lang="en-IN" sz="2000" dirty="0" smtClean="0">
                <a:latin typeface="Impact" pitchFamily="34" charset="0"/>
              </a:rPr>
              <a:t> </a:t>
            </a:r>
            <a:r>
              <a:rPr lang="en-IN" sz="2000" dirty="0" smtClean="0">
                <a:latin typeface="Comic Sans MS" pitchFamily="66" charset="0"/>
              </a:rPr>
              <a:t>data points(represented by rows)</a:t>
            </a:r>
          </a:p>
          <a:p>
            <a:pPr>
              <a:buNone/>
            </a:pPr>
            <a:endParaRPr lang="en-IN" sz="2000" dirty="0" smtClean="0">
              <a:latin typeface="Comic Sans MS" pitchFamily="66" charset="0"/>
            </a:endParaRPr>
          </a:p>
          <a:p>
            <a:pPr>
              <a:buNone/>
            </a:pPr>
            <a:r>
              <a:rPr lang="en-IN" sz="2000" dirty="0" smtClean="0">
                <a:latin typeface="Comic Sans MS" pitchFamily="66" charset="0"/>
              </a:rPr>
              <a:t>	</a:t>
            </a:r>
            <a:r>
              <a:rPr lang="en-IN" sz="2400" dirty="0" smtClean="0">
                <a:latin typeface="Comic Sans MS" pitchFamily="66" charset="0"/>
              </a:rPr>
              <a:t>2 .   </a:t>
            </a:r>
            <a:r>
              <a:rPr lang="en-IN" sz="4800" b="1" dirty="0" smtClean="0">
                <a:latin typeface="Comic Sans MS" pitchFamily="66" charset="0"/>
              </a:rPr>
              <a:t>8 </a:t>
            </a:r>
            <a:r>
              <a:rPr lang="en-IN" sz="2400" dirty="0" smtClean="0">
                <a:latin typeface="Comic Sans MS" pitchFamily="66" charset="0"/>
              </a:rPr>
              <a:t> </a:t>
            </a:r>
            <a:r>
              <a:rPr lang="en-IN" sz="2000" dirty="0" smtClean="0">
                <a:latin typeface="Comic Sans MS" pitchFamily="66" charset="0"/>
              </a:rPr>
              <a:t>features( represented by the columns)</a:t>
            </a:r>
          </a:p>
          <a:p>
            <a:pPr>
              <a:buNone/>
            </a:pPr>
            <a:r>
              <a:rPr lang="en-IN" sz="2000" dirty="0" smtClean="0">
                <a:latin typeface="Comic Sans MS" pitchFamily="66" charset="0"/>
              </a:rPr>
              <a:t>	</a:t>
            </a:r>
            <a:endParaRPr lang="en-US" sz="2000" dirty="0">
              <a:latin typeface="Comic Sans MS" pitchFamily="66" charset="0"/>
            </a:endParaRPr>
          </a:p>
        </p:txBody>
      </p:sp>
      <p:pic>
        <p:nvPicPr>
          <p:cNvPr id="4" name="Picture 3" descr="Screenshot (323).png"/>
          <p:cNvPicPr>
            <a:picLocks noChangeAspect="1"/>
          </p:cNvPicPr>
          <p:nvPr/>
        </p:nvPicPr>
        <p:blipFill>
          <a:blip r:embed="rId2" cstate="print"/>
          <a:stretch>
            <a:fillRect/>
          </a:stretch>
        </p:blipFill>
        <p:spPr>
          <a:xfrm>
            <a:off x="6500827" y="2928934"/>
            <a:ext cx="2357454" cy="167529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Eras Bold ITC" pitchFamily="34" charset="0"/>
              </a:rPr>
              <a:t>A  description  of  the  features that  we  need  to  consider  :</a:t>
            </a:r>
            <a:endParaRPr lang="en-US" sz="4000" dirty="0">
              <a:latin typeface="Eras Bold ITC" pitchFamily="34" charset="0"/>
            </a:endParaRPr>
          </a:p>
        </p:txBody>
      </p:sp>
      <p:sp>
        <p:nvSpPr>
          <p:cNvPr id="3" name="Content Placeholder 2"/>
          <p:cNvSpPr>
            <a:spLocks noGrp="1"/>
          </p:cNvSpPr>
          <p:nvPr>
            <p:ph idx="1"/>
          </p:nvPr>
        </p:nvSpPr>
        <p:spPr/>
        <p:txBody>
          <a:bodyPr>
            <a:normAutofit fontScale="62500" lnSpcReduction="20000"/>
          </a:bodyPr>
          <a:lstStyle/>
          <a:p>
            <a:pPr>
              <a:buNone/>
            </a:pPr>
            <a:r>
              <a:rPr lang="en-IN" dirty="0" smtClean="0"/>
              <a:t>So, here we have been given </a:t>
            </a:r>
            <a:r>
              <a:rPr lang="en-IN" b="1" dirty="0" smtClean="0"/>
              <a:t>8 </a:t>
            </a:r>
            <a:r>
              <a:rPr lang="en-IN" dirty="0" smtClean="0"/>
              <a:t>features:</a:t>
            </a:r>
          </a:p>
          <a:p>
            <a:pPr>
              <a:buNone/>
            </a:pPr>
            <a:endParaRPr lang="en-IN" sz="2400" dirty="0" smtClean="0">
              <a:latin typeface="Arial Black" pitchFamily="34" charset="0"/>
            </a:endParaRPr>
          </a:p>
          <a:p>
            <a:pPr>
              <a:buNone/>
            </a:pPr>
            <a:r>
              <a:rPr lang="en-US" sz="2400" b="1" dirty="0" smtClean="0">
                <a:latin typeface="Arial Black" pitchFamily="34" charset="0"/>
              </a:rPr>
              <a:t>1. Store </a:t>
            </a:r>
            <a:r>
              <a:rPr lang="en-US" sz="2400" dirty="0" smtClean="0">
                <a:latin typeface="Arial Black" pitchFamily="34" charset="0"/>
              </a:rPr>
              <a:t>: </a:t>
            </a:r>
            <a:r>
              <a:rPr lang="en-US" sz="2300" dirty="0" smtClean="0">
                <a:latin typeface="Arial Black" pitchFamily="34" charset="0"/>
              </a:rPr>
              <a:t>The store </a:t>
            </a:r>
            <a:r>
              <a:rPr lang="en-US" sz="2300" dirty="0" smtClean="0">
                <a:latin typeface="Arial Black" pitchFamily="34" charset="0"/>
              </a:rPr>
              <a:t>number that sells </a:t>
            </a:r>
          </a:p>
          <a:p>
            <a:pPr>
              <a:buNone/>
            </a:pPr>
            <a:endParaRPr lang="en-US" sz="2400" b="1" dirty="0" smtClean="0">
              <a:latin typeface="Arial Black" pitchFamily="34" charset="0"/>
            </a:endParaRPr>
          </a:p>
          <a:p>
            <a:pPr>
              <a:buNone/>
            </a:pPr>
            <a:r>
              <a:rPr lang="en-US" sz="2400" b="1" dirty="0" smtClean="0">
                <a:latin typeface="Arial Black" pitchFamily="34" charset="0"/>
              </a:rPr>
              <a:t>2. Date</a:t>
            </a:r>
            <a:r>
              <a:rPr lang="en-US" sz="2400" dirty="0" smtClean="0">
                <a:latin typeface="Arial Black" pitchFamily="34" charset="0"/>
              </a:rPr>
              <a:t> </a:t>
            </a:r>
            <a:r>
              <a:rPr lang="en-US" sz="2400" dirty="0" smtClean="0">
                <a:latin typeface="Arial Black" pitchFamily="34" charset="0"/>
              </a:rPr>
              <a:t>: Week of the </a:t>
            </a:r>
            <a:r>
              <a:rPr lang="en-US" sz="2400" dirty="0" smtClean="0">
                <a:latin typeface="Arial Black" pitchFamily="34" charset="0"/>
              </a:rPr>
              <a:t>sales</a:t>
            </a:r>
          </a:p>
          <a:p>
            <a:pPr>
              <a:buNone/>
            </a:pPr>
            <a:endParaRPr lang="en-US" sz="2400" dirty="0" smtClean="0">
              <a:latin typeface="Arial Black" pitchFamily="34" charset="0"/>
            </a:endParaRPr>
          </a:p>
          <a:p>
            <a:pPr>
              <a:buNone/>
            </a:pPr>
            <a:r>
              <a:rPr lang="en-US" sz="2400" dirty="0" smtClean="0">
                <a:latin typeface="Arial Black" pitchFamily="34" charset="0"/>
              </a:rPr>
              <a:t>3. Weekly Sales </a:t>
            </a:r>
            <a:r>
              <a:rPr lang="en-US" sz="2400" dirty="0" smtClean="0">
                <a:latin typeface="Arial Black" pitchFamily="34" charset="0"/>
              </a:rPr>
              <a:t>: Sales for the given </a:t>
            </a:r>
            <a:r>
              <a:rPr lang="en-US" sz="2400" dirty="0" smtClean="0">
                <a:latin typeface="Arial Black" pitchFamily="34" charset="0"/>
              </a:rPr>
              <a:t>store</a:t>
            </a:r>
          </a:p>
          <a:p>
            <a:pPr>
              <a:buNone/>
            </a:pPr>
            <a:endParaRPr lang="en-US" sz="2400" b="1" dirty="0" smtClean="0">
              <a:latin typeface="Arial Black" pitchFamily="34" charset="0"/>
            </a:endParaRPr>
          </a:p>
          <a:p>
            <a:pPr>
              <a:buNone/>
            </a:pPr>
            <a:r>
              <a:rPr lang="en-US" sz="2400" b="1" dirty="0" smtClean="0">
                <a:latin typeface="Arial Black" pitchFamily="34" charset="0"/>
              </a:rPr>
              <a:t>4. Holiday Flag</a:t>
            </a:r>
            <a:r>
              <a:rPr lang="en-US" sz="2400" dirty="0" smtClean="0">
                <a:latin typeface="Arial Black" pitchFamily="34" charset="0"/>
              </a:rPr>
              <a:t> </a:t>
            </a:r>
            <a:r>
              <a:rPr lang="en-US" sz="2400" dirty="0" smtClean="0">
                <a:latin typeface="Arial Black" pitchFamily="34" charset="0"/>
              </a:rPr>
              <a:t>: If week is a special </a:t>
            </a:r>
            <a:r>
              <a:rPr lang="en-US" sz="2400" dirty="0" smtClean="0">
                <a:latin typeface="Arial Black" pitchFamily="34" charset="0"/>
              </a:rPr>
              <a:t>holiday week</a:t>
            </a:r>
          </a:p>
          <a:p>
            <a:pPr>
              <a:buNone/>
            </a:pPr>
            <a:endParaRPr lang="en-US" sz="2400" dirty="0" smtClean="0">
              <a:latin typeface="Arial Black" pitchFamily="34" charset="0"/>
            </a:endParaRPr>
          </a:p>
          <a:p>
            <a:pPr>
              <a:buNone/>
            </a:pPr>
            <a:r>
              <a:rPr lang="en-US" sz="2400" dirty="0" smtClean="0">
                <a:latin typeface="Arial Black" pitchFamily="34" charset="0"/>
              </a:rPr>
              <a:t>5. Temperature </a:t>
            </a:r>
            <a:r>
              <a:rPr lang="en-US" sz="2400" dirty="0" smtClean="0">
                <a:latin typeface="Arial Black" pitchFamily="34" charset="0"/>
              </a:rPr>
              <a:t>: Temperature on sales </a:t>
            </a:r>
            <a:r>
              <a:rPr lang="en-US" sz="2400" dirty="0" smtClean="0">
                <a:latin typeface="Arial Black" pitchFamily="34" charset="0"/>
              </a:rPr>
              <a:t>day</a:t>
            </a:r>
          </a:p>
          <a:p>
            <a:pPr>
              <a:buNone/>
            </a:pPr>
            <a:endParaRPr lang="en-US" sz="2400" dirty="0" smtClean="0">
              <a:latin typeface="Arial Black" pitchFamily="34" charset="0"/>
            </a:endParaRPr>
          </a:p>
          <a:p>
            <a:pPr>
              <a:buNone/>
            </a:pPr>
            <a:r>
              <a:rPr lang="en-US" sz="2400" dirty="0" smtClean="0">
                <a:latin typeface="Arial Black" pitchFamily="34" charset="0"/>
              </a:rPr>
              <a:t>6. Fuel Price </a:t>
            </a:r>
            <a:r>
              <a:rPr lang="en-US" sz="2400" dirty="0" smtClean="0">
                <a:latin typeface="Arial Black" pitchFamily="34" charset="0"/>
              </a:rPr>
              <a:t>: Cost of fuel in the region of </a:t>
            </a:r>
            <a:r>
              <a:rPr lang="en-US" sz="2400" dirty="0" smtClean="0">
                <a:latin typeface="Arial Black" pitchFamily="34" charset="0"/>
              </a:rPr>
              <a:t>store</a:t>
            </a:r>
          </a:p>
          <a:p>
            <a:pPr>
              <a:buNone/>
            </a:pPr>
            <a:endParaRPr lang="en-US" sz="2400" dirty="0" smtClean="0">
              <a:latin typeface="Arial Black" pitchFamily="34" charset="0"/>
            </a:endParaRPr>
          </a:p>
          <a:p>
            <a:pPr>
              <a:buNone/>
            </a:pPr>
            <a:r>
              <a:rPr lang="en-US" sz="2400" dirty="0" smtClean="0">
                <a:latin typeface="Arial Black" pitchFamily="34" charset="0"/>
              </a:rPr>
              <a:t>7. CPI </a:t>
            </a:r>
            <a:r>
              <a:rPr lang="en-US" sz="2400" dirty="0" smtClean="0">
                <a:latin typeface="Arial Black" pitchFamily="34" charset="0"/>
              </a:rPr>
              <a:t>: Customer price </a:t>
            </a:r>
            <a:r>
              <a:rPr lang="en-US" sz="2400" dirty="0" smtClean="0">
                <a:latin typeface="Arial Black" pitchFamily="34" charset="0"/>
              </a:rPr>
              <a:t>index</a:t>
            </a:r>
          </a:p>
          <a:p>
            <a:pPr>
              <a:buNone/>
            </a:pPr>
            <a:endParaRPr lang="en-US" sz="2400" dirty="0" smtClean="0">
              <a:latin typeface="Arial Black" pitchFamily="34" charset="0"/>
            </a:endParaRPr>
          </a:p>
          <a:p>
            <a:pPr>
              <a:buNone/>
            </a:pPr>
            <a:r>
              <a:rPr lang="en-US" sz="2400" dirty="0" smtClean="0">
                <a:latin typeface="Arial Black" pitchFamily="34" charset="0"/>
              </a:rPr>
              <a:t>8. Unemployment </a:t>
            </a:r>
            <a:r>
              <a:rPr lang="en-US" sz="2400" dirty="0" smtClean="0">
                <a:latin typeface="Arial Black" pitchFamily="34" charset="0"/>
              </a:rPr>
              <a:t>: Prevailing unemployment rate in percentage</a:t>
            </a:r>
            <a:r>
              <a:rPr lang="en-IN" sz="2800" dirty="0" smtClean="0"/>
              <a:t>  </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773222"/>
          </a:xfrm>
        </p:spPr>
        <p:txBody>
          <a:bodyPr>
            <a:normAutofit fontScale="90000"/>
          </a:bodyPr>
          <a:lstStyle/>
          <a:p>
            <a:r>
              <a:rPr lang="en-IN" sz="4000" dirty="0" smtClean="0">
                <a:latin typeface="Eras Bold ITC" pitchFamily="34" charset="0"/>
              </a:rPr>
              <a:t>Sales for the given years in dataset</a:t>
            </a:r>
            <a:endParaRPr lang="en-US" sz="4000" dirty="0">
              <a:latin typeface="Eras Bold ITC" pitchFamily="34" charset="0"/>
            </a:endParaRPr>
          </a:p>
        </p:txBody>
      </p:sp>
      <p:sp>
        <p:nvSpPr>
          <p:cNvPr id="3" name="Content Placeholder 2"/>
          <p:cNvSpPr>
            <a:spLocks noGrp="1"/>
          </p:cNvSpPr>
          <p:nvPr>
            <p:ph idx="1"/>
          </p:nvPr>
        </p:nvSpPr>
        <p:spPr>
          <a:xfrm>
            <a:off x="500034" y="1500174"/>
            <a:ext cx="8229600" cy="4625609"/>
          </a:xfrm>
        </p:spPr>
        <p:txBody>
          <a:bodyPr>
            <a:normAutofit/>
          </a:bodyPr>
          <a:lstStyle/>
          <a:p>
            <a:pPr>
              <a:buNone/>
            </a:pPr>
            <a:r>
              <a:rPr lang="en-IN" sz="2400" dirty="0" smtClean="0"/>
              <a:t>	</a:t>
            </a:r>
            <a:r>
              <a:rPr lang="en-IN" sz="2000" dirty="0" smtClean="0">
                <a:latin typeface="Comic Sans MS" pitchFamily="66" charset="0"/>
              </a:rPr>
              <a:t>In the data set, we have data for the sales of 3 years:</a:t>
            </a:r>
          </a:p>
          <a:p>
            <a:pPr>
              <a:buNone/>
            </a:pPr>
            <a:r>
              <a:rPr lang="en-IN" sz="2000" dirty="0" smtClean="0">
                <a:latin typeface="Comic Sans MS" pitchFamily="66" charset="0"/>
              </a:rPr>
              <a:t>                      </a:t>
            </a:r>
            <a:r>
              <a:rPr lang="en-IN" sz="2000" b="1" dirty="0" smtClean="0">
                <a:latin typeface="Comic Sans MS" pitchFamily="66" charset="0"/>
              </a:rPr>
              <a:t>2010</a:t>
            </a:r>
            <a:r>
              <a:rPr lang="en-IN" sz="2000" dirty="0" smtClean="0">
                <a:latin typeface="Comic Sans MS" pitchFamily="66" charset="0"/>
              </a:rPr>
              <a:t>       and     </a:t>
            </a:r>
            <a:r>
              <a:rPr lang="en-IN" sz="2000" b="1" dirty="0" smtClean="0">
                <a:latin typeface="Comic Sans MS" pitchFamily="66" charset="0"/>
              </a:rPr>
              <a:t>2011</a:t>
            </a:r>
            <a:r>
              <a:rPr lang="en-IN" sz="2000" dirty="0" smtClean="0">
                <a:latin typeface="Comic Sans MS" pitchFamily="66" charset="0"/>
              </a:rPr>
              <a:t>      and     </a:t>
            </a:r>
            <a:r>
              <a:rPr lang="en-IN" sz="2000" b="1" dirty="0" smtClean="0">
                <a:latin typeface="Comic Sans MS" pitchFamily="66" charset="0"/>
              </a:rPr>
              <a:t>2012</a:t>
            </a:r>
          </a:p>
          <a:p>
            <a:pPr>
              <a:buNone/>
            </a:pPr>
            <a:r>
              <a:rPr lang="en-IN" sz="2000" b="1" dirty="0" smtClean="0">
                <a:latin typeface="Comic Sans MS" pitchFamily="66" charset="0"/>
              </a:rPr>
              <a:t>	</a:t>
            </a:r>
            <a:endParaRPr lang="en-IN" sz="2000" b="1" dirty="0" smtClean="0">
              <a:latin typeface="Comic Sans MS" pitchFamily="66" charset="0"/>
            </a:endParaRPr>
          </a:p>
          <a:p>
            <a:pPr>
              <a:buNone/>
            </a:pPr>
            <a:r>
              <a:rPr lang="en-IN" sz="2000" b="1" dirty="0" smtClean="0">
                <a:latin typeface="Comic Sans MS" pitchFamily="66" charset="0"/>
              </a:rPr>
              <a:t>	</a:t>
            </a:r>
            <a:r>
              <a:rPr lang="en-IN" sz="2000" b="1" dirty="0" smtClean="0">
                <a:latin typeface="Comic Sans MS" pitchFamily="66" charset="0"/>
              </a:rPr>
              <a:t>The sales  for the years 2010,2011 and 2012 are as shown</a:t>
            </a:r>
            <a:r>
              <a:rPr lang="en-IN" sz="2400" b="1" dirty="0" smtClean="0"/>
              <a:t>:</a:t>
            </a:r>
            <a:endParaRPr lang="en-US" sz="2400" b="1" dirty="0" smtClean="0"/>
          </a:p>
        </p:txBody>
      </p:sp>
      <p:pic>
        <p:nvPicPr>
          <p:cNvPr id="4" name="Picture 3" descr="piechart1.png"/>
          <p:cNvPicPr>
            <a:picLocks noChangeAspect="1"/>
          </p:cNvPicPr>
          <p:nvPr/>
        </p:nvPicPr>
        <p:blipFill>
          <a:blip r:embed="rId2"/>
          <a:stretch>
            <a:fillRect/>
          </a:stretch>
        </p:blipFill>
        <p:spPr>
          <a:xfrm>
            <a:off x="-214346" y="3205345"/>
            <a:ext cx="5119584" cy="36526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5143504" y="4000504"/>
            <a:ext cx="2857520" cy="1754326"/>
          </a:xfrm>
          <a:prstGeom prst="rect">
            <a:avLst/>
          </a:prstGeom>
          <a:noFill/>
        </p:spPr>
        <p:txBody>
          <a:bodyPr wrap="square" rtlCol="0">
            <a:spAutoFit/>
          </a:bodyPr>
          <a:lstStyle/>
          <a:p>
            <a:r>
              <a:rPr lang="en-IN" b="1" dirty="0" smtClean="0"/>
              <a:t>Sales percentage for the given years:</a:t>
            </a:r>
          </a:p>
          <a:p>
            <a:endParaRPr lang="en-IN" b="1" dirty="0" smtClean="0"/>
          </a:p>
          <a:p>
            <a:r>
              <a:rPr lang="en-IN" b="1" dirty="0" smtClean="0"/>
              <a:t>1.2010   -&gt;   33.6  % ( 2160 )</a:t>
            </a:r>
          </a:p>
          <a:p>
            <a:r>
              <a:rPr lang="en-IN" b="1" dirty="0" smtClean="0"/>
              <a:t>2.2011   -&gt;   36.4  % ( 2340 )</a:t>
            </a:r>
          </a:p>
          <a:p>
            <a:r>
              <a:rPr lang="en-IN" b="1" dirty="0" smtClean="0"/>
              <a:t>3. 2012   -&gt;   30.1  % ( 1935 )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8429684" cy="5078313"/>
          </a:xfrm>
          <a:prstGeom prst="rect">
            <a:avLst/>
          </a:prstGeom>
          <a:noFill/>
        </p:spPr>
        <p:txBody>
          <a:bodyPr wrap="square" rtlCol="0">
            <a:spAutoFit/>
          </a:bodyPr>
          <a:lstStyle/>
          <a:p>
            <a:r>
              <a:rPr lang="en-IN" sz="2400" dirty="0" smtClean="0">
                <a:latin typeface="Comic Sans MS" pitchFamily="66" charset="0"/>
              </a:rPr>
              <a:t>The Most important part we are going to do is checking  for outliers in the data set we are checking by making box plots for the features:</a:t>
            </a:r>
          </a:p>
          <a:p>
            <a:endParaRPr lang="en-IN" sz="2400" dirty="0" smtClean="0">
              <a:latin typeface="Comic Sans MS" pitchFamily="66" charset="0"/>
            </a:endParaRPr>
          </a:p>
          <a:p>
            <a:r>
              <a:rPr lang="en-IN" sz="2400" b="1" dirty="0" smtClean="0">
                <a:latin typeface="Comic Sans MS" pitchFamily="66" charset="0"/>
              </a:rPr>
              <a:t>WHY DO WE NEED TO MAKE BOX PLOTS FOR THE FEATURES?</a:t>
            </a:r>
            <a:endParaRPr lang="en-IN" sz="2400" b="1" dirty="0">
              <a:latin typeface="Comic Sans MS" pitchFamily="66" charset="0"/>
            </a:endParaRPr>
          </a:p>
          <a:p>
            <a:r>
              <a:rPr lang="en-IN" sz="2400" dirty="0" smtClean="0">
                <a:latin typeface="Comic Sans MS" pitchFamily="66" charset="0"/>
              </a:rPr>
              <a:t> </a:t>
            </a:r>
          </a:p>
          <a:p>
            <a:r>
              <a:rPr lang="en-IN" sz="2400" dirty="0" smtClean="0">
                <a:latin typeface="Comic Sans MS" pitchFamily="66" charset="0"/>
              </a:rPr>
              <a:t>We make box plots for the features  to check if there are any  values which are very less frequent and can be neglected and this are called our outliers. These data points if not removed can create bad data which does not help us in proper analysis.</a:t>
            </a:r>
          </a:p>
          <a:p>
            <a:endParaRPr lang="en-IN" dirty="0"/>
          </a:p>
          <a:p>
            <a:r>
              <a:rPr lang="en-IN" dirty="0" smtClean="0"/>
              <a:t> </a:t>
            </a:r>
            <a:endParaRPr lang="en-US" dirty="0"/>
          </a:p>
        </p:txBody>
      </p:sp>
      <p:pic>
        <p:nvPicPr>
          <p:cNvPr id="5" name="Picture 4" descr="Screenshot (324).png"/>
          <p:cNvPicPr>
            <a:picLocks noChangeAspect="1"/>
          </p:cNvPicPr>
          <p:nvPr/>
        </p:nvPicPr>
        <p:blipFill>
          <a:blip r:embed="rId2"/>
          <a:stretch>
            <a:fillRect/>
          </a:stretch>
        </p:blipFill>
        <p:spPr>
          <a:xfrm>
            <a:off x="5000628" y="4572008"/>
            <a:ext cx="3581790" cy="1993574"/>
          </a:xfrm>
          <a:prstGeom prst="rect">
            <a:avLst/>
          </a:prstGeom>
          <a:ln>
            <a:noFill/>
          </a:ln>
          <a:effectLst>
            <a:softEdge rad="112500"/>
          </a:effectLst>
        </p:spPr>
      </p:pic>
      <p:sp>
        <p:nvSpPr>
          <p:cNvPr id="6" name="Rectangle 5"/>
          <p:cNvSpPr/>
          <p:nvPr/>
        </p:nvSpPr>
        <p:spPr>
          <a:xfrm rot="827972">
            <a:off x="5286380" y="6000768"/>
            <a:ext cx="2032928" cy="369332"/>
          </a:xfrm>
          <a:prstGeom prst="rect">
            <a:avLst/>
          </a:prstGeom>
          <a:noFill/>
        </p:spPr>
        <p:txBody>
          <a:bodyPr wrap="none" lIns="91440" tIns="45720" rIns="91440" bIns="45720">
            <a:spAutoFit/>
          </a:bodyPr>
          <a:lstStyle/>
          <a:p>
            <a:pPr algn="ctr"/>
            <a:r>
              <a:rPr lang="en-IN"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Less frequent data</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3500462" cy="646331"/>
          </a:xfrm>
          <a:prstGeom prst="rect">
            <a:avLst/>
          </a:prstGeom>
          <a:noFill/>
        </p:spPr>
        <p:txBody>
          <a:bodyPr wrap="square" rtlCol="0">
            <a:spAutoFit/>
          </a:bodyPr>
          <a:lstStyle/>
          <a:p>
            <a:r>
              <a:rPr lang="en-IN" dirty="0" smtClean="0">
                <a:latin typeface="Impact" pitchFamily="34" charset="0"/>
              </a:rPr>
              <a:t>The graphs before removing the outliers:</a:t>
            </a:r>
            <a:endParaRPr lang="en-US" dirty="0">
              <a:latin typeface="Impact" pitchFamily="34" charset="0"/>
            </a:endParaRPr>
          </a:p>
        </p:txBody>
      </p:sp>
      <p:pic>
        <p:nvPicPr>
          <p:cNvPr id="5" name="Picture 4" descr="pic1.png"/>
          <p:cNvPicPr>
            <a:picLocks noChangeAspect="1"/>
          </p:cNvPicPr>
          <p:nvPr/>
        </p:nvPicPr>
        <p:blipFill>
          <a:blip r:embed="rId2"/>
          <a:stretch>
            <a:fillRect/>
          </a:stretch>
        </p:blipFill>
        <p:spPr>
          <a:xfrm>
            <a:off x="285720" y="1285860"/>
            <a:ext cx="8492847" cy="3857652"/>
          </a:xfrm>
          <a:prstGeom prst="rect">
            <a:avLst/>
          </a:prstGeom>
        </p:spPr>
      </p:pic>
      <p:cxnSp>
        <p:nvCxnSpPr>
          <p:cNvPr id="10" name="Straight Arrow Connector 9"/>
          <p:cNvCxnSpPr/>
          <p:nvPr/>
        </p:nvCxnSpPr>
        <p:spPr>
          <a:xfrm rot="10800000">
            <a:off x="3786182" y="4500570"/>
            <a:ext cx="200026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3393273" y="2178835"/>
            <a:ext cx="2643206"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57884" y="4500570"/>
            <a:ext cx="1071570" cy="923330"/>
          </a:xfrm>
          <a:prstGeom prst="rect">
            <a:avLst/>
          </a:prstGeom>
          <a:noFill/>
        </p:spPr>
        <p:txBody>
          <a:bodyPr wrap="square" rtlCol="0">
            <a:spAutoFit/>
          </a:bodyPr>
          <a:lstStyle/>
          <a:p>
            <a:r>
              <a:rPr lang="en-IN" dirty="0" smtClean="0"/>
              <a:t>This is annoying!!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2500330" cy="923330"/>
          </a:xfrm>
          <a:prstGeom prst="rect">
            <a:avLst/>
          </a:prstGeom>
          <a:noFill/>
        </p:spPr>
        <p:txBody>
          <a:bodyPr wrap="square" rtlCol="0">
            <a:spAutoFit/>
          </a:bodyPr>
          <a:lstStyle/>
          <a:p>
            <a:r>
              <a:rPr lang="en-IN" b="1" dirty="0" smtClean="0">
                <a:latin typeface="Eras Bold ITC" pitchFamily="34" charset="0"/>
              </a:rPr>
              <a:t>The graphs after removing the outliers:</a:t>
            </a:r>
          </a:p>
        </p:txBody>
      </p:sp>
      <p:pic>
        <p:nvPicPr>
          <p:cNvPr id="3" name="Picture 2" descr="pic2.png"/>
          <p:cNvPicPr>
            <a:picLocks noChangeAspect="1"/>
          </p:cNvPicPr>
          <p:nvPr/>
        </p:nvPicPr>
        <p:blipFill>
          <a:blip r:embed="rId2"/>
          <a:stretch>
            <a:fillRect/>
          </a:stretch>
        </p:blipFill>
        <p:spPr>
          <a:xfrm>
            <a:off x="357158" y="1857364"/>
            <a:ext cx="7929586" cy="1940613"/>
          </a:xfrm>
          <a:prstGeom prst="rect">
            <a:avLst/>
          </a:prstGeom>
        </p:spPr>
      </p:pic>
      <p:sp>
        <p:nvSpPr>
          <p:cNvPr id="4" name="TextBox 3"/>
          <p:cNvSpPr txBox="1"/>
          <p:nvPr/>
        </p:nvSpPr>
        <p:spPr>
          <a:xfrm>
            <a:off x="5143504" y="4857760"/>
            <a:ext cx="1285884" cy="923330"/>
          </a:xfrm>
          <a:prstGeom prst="rect">
            <a:avLst/>
          </a:prstGeom>
          <a:noFill/>
        </p:spPr>
        <p:txBody>
          <a:bodyPr wrap="square" rtlCol="0">
            <a:spAutoFit/>
          </a:bodyPr>
          <a:lstStyle/>
          <a:p>
            <a:r>
              <a:rPr lang="en-IN" dirty="0" smtClean="0"/>
              <a:t>Makes our data better!!</a:t>
            </a:r>
            <a:endParaRPr lang="en-US" dirty="0"/>
          </a:p>
        </p:txBody>
      </p:sp>
      <p:pic>
        <p:nvPicPr>
          <p:cNvPr id="5" name="Picture 4" descr="Screenshot (325).png"/>
          <p:cNvPicPr>
            <a:picLocks noChangeAspect="1"/>
          </p:cNvPicPr>
          <p:nvPr/>
        </p:nvPicPr>
        <p:blipFill>
          <a:blip r:embed="rId3"/>
          <a:stretch>
            <a:fillRect/>
          </a:stretch>
        </p:blipFill>
        <p:spPr>
          <a:xfrm>
            <a:off x="3714744" y="3857628"/>
            <a:ext cx="1438448" cy="1908602"/>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826</Words>
  <Application>Microsoft Office PowerPoint</Application>
  <PresentationFormat>On-screen Show (4:3)</PresentationFormat>
  <Paragraphs>116</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Trek</vt:lpstr>
      <vt:lpstr>Equity</vt:lpstr>
      <vt:lpstr>Solstice</vt:lpstr>
      <vt:lpstr>PRESENTATION BY  DATABUFFS</vt:lpstr>
      <vt:lpstr>Lets go straight to our objective!!!</vt:lpstr>
      <vt:lpstr>Slide 3</vt:lpstr>
      <vt:lpstr>Now…what do we infer from the data???</vt:lpstr>
      <vt:lpstr>A  description  of  the  features that  we  need  to  consider  :</vt:lpstr>
      <vt:lpstr>Sales for the given years in dataset</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DATABUFFS</dc:title>
  <dc:creator>hp</dc:creator>
  <cp:lastModifiedBy>hp</cp:lastModifiedBy>
  <cp:revision>26</cp:revision>
  <dcterms:created xsi:type="dcterms:W3CDTF">2023-04-06T08:38:20Z</dcterms:created>
  <dcterms:modified xsi:type="dcterms:W3CDTF">2023-04-06T12:53:57Z</dcterms:modified>
</cp:coreProperties>
</file>