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5845" y="125729"/>
            <a:ext cx="19723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5360" y="201929"/>
            <a:ext cx="21132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8389"/>
            <a:ext cx="8072119" cy="474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6150" y="6223332"/>
            <a:ext cx="37337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ul.asp" TargetMode="External"/><Relationship Id="rId2" Type="http://schemas.openxmlformats.org/officeDocument/2006/relationships/hyperlink" Target="http://www.w3schools.com/tags/tag_ol.asp" TargetMode="Externa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l.asp" TargetMode="External"/><Relationship Id="rId2" Type="http://schemas.openxmlformats.org/officeDocument/2006/relationships/hyperlink" Target="http://www.w3schools.com/tags/tag_li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tags/tag_dd.asp" TargetMode="External"/><Relationship Id="rId4" Type="http://schemas.openxmlformats.org/officeDocument/2006/relationships/hyperlink" Target="http://www.w3schools.com/tags/tag_dt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meta" TargetMode="External"/><Relationship Id="rId2" Type="http://schemas.openxmlformats.org/officeDocument/2006/relationships/hyperlink" Target="http://www.w3schools.com/html/tryit.asp?filename=tryhtml_input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keywords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head.asp" TargetMode="External"/><Relationship Id="rId2" Type="http://schemas.openxmlformats.org/officeDocument/2006/relationships/hyperlink" Target="http://www.w3schools.com/html/tryit.asp?filename=tryhtml_redir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phrase_elements.asp" TargetMode="External"/><Relationship Id="rId2" Type="http://schemas.openxmlformats.org/officeDocument/2006/relationships/hyperlink" Target="http://www.w3schools.com/tags/tag_font_sty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sup.asp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ins.asp" TargetMode="External"/><Relationship Id="rId7" Type="http://schemas.openxmlformats.org/officeDocument/2006/relationships/hyperlink" Target="http://www.w3schools.com/html/tryit.asp?filename=tryhtml_links" TargetMode="External"/><Relationship Id="rId2" Type="http://schemas.openxmlformats.org/officeDocument/2006/relationships/hyperlink" Target="http://www.w3schools.com/tags/tag_sup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schools.com/tags/tag_u.asp" TargetMode="External"/><Relationship Id="rId5" Type="http://schemas.openxmlformats.org/officeDocument/2006/relationships/hyperlink" Target="http://www.w3schools.com/tags/tag_strike.asp" TargetMode="External"/><Relationship Id="rId4" Type="http://schemas.openxmlformats.org/officeDocument/2006/relationships/hyperlink" Target="http://www.w3schools.com/tags/tag_del.asp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lastpage.htm" TargetMode="External"/><Relationship Id="rId2" Type="http://schemas.openxmlformats.org/officeDocument/2006/relationships/hyperlink" Target="http://www.w3schools.com/html/tryit.asp?filename=tryhtml_imglink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lastpage.htm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oysiuscollege.ac.in/" TargetMode="Externa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microsoft.com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frameset.asp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microsoft.co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frame.as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tables" TargetMode="External"/><Relationship Id="rId2" Type="http://schemas.openxmlformats.org/officeDocument/2006/relationships/hyperlink" Target="http://www.w3schools.com/tags/tag_nofr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lists4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lists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19200"/>
            <a:ext cx="8229600" cy="4907280"/>
          </a:xfrm>
          <a:custGeom>
            <a:avLst/>
            <a:gdLst/>
            <a:ahLst/>
            <a:cxnLst/>
            <a:rect l="l" t="t" r="r" b="b"/>
            <a:pathLst>
              <a:path w="8229600" h="4907280">
                <a:moveTo>
                  <a:pt x="0" y="0"/>
                </a:moveTo>
                <a:lnTo>
                  <a:pt x="8229600" y="0"/>
                </a:lnTo>
                <a:lnTo>
                  <a:pt x="8229600" y="4907280"/>
                </a:lnTo>
                <a:lnTo>
                  <a:pt x="0" y="490728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CC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5260" y="1253490"/>
            <a:ext cx="37172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/>
            </a:r>
            <a:br>
              <a:rPr lang="en-US"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</a:br>
            <a:r>
              <a:rPr b="1" u="heavy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Learning</a:t>
            </a:r>
            <a:r>
              <a:rPr b="1" u="heavy" spc="-5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HTML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1436370"/>
            <a:ext cx="8202930" cy="2381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580890" algn="just">
              <a:lnSpc>
                <a:spcPct val="1207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dirty="0">
                <a:latin typeface="Arial MT"/>
                <a:cs typeface="Arial MT"/>
              </a:rPr>
              <a:t>a paragraph.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dirty="0">
                <a:latin typeface="Arial MT"/>
                <a:cs typeface="Arial MT"/>
              </a:rPr>
              <a:t>a paragraph.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</a:t>
            </a:r>
            <a:endParaRPr sz="3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Paragraph </a:t>
            </a:r>
            <a:r>
              <a:rPr sz="3200" spc="-5" dirty="0">
                <a:latin typeface="Arial MT"/>
                <a:cs typeface="Arial MT"/>
              </a:rPr>
              <a:t>elements </a:t>
            </a:r>
            <a:r>
              <a:rPr sz="3200" dirty="0">
                <a:latin typeface="Arial MT"/>
                <a:cs typeface="Arial MT"/>
              </a:rPr>
              <a:t>are defined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p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7800" y="162559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50" y="80009"/>
            <a:ext cx="4509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869" y="1026159"/>
            <a:ext cx="4819015" cy="498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&lt;td&gt;300&lt;/td&gt;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&lt;h4&gt;Two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rows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and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three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columns:&lt;/h4&gt;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&lt;table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border="1"&gt;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812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&lt;td&gt;100&lt;/td&gt;</a:t>
            </a:r>
            <a:endParaRPr sz="1600" dirty="0">
              <a:latin typeface="Verdana"/>
              <a:cs typeface="Verdana"/>
            </a:endParaRPr>
          </a:p>
          <a:p>
            <a:pPr marL="812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&lt;td&gt;200&lt;/td&gt;</a:t>
            </a:r>
            <a:endParaRPr sz="1600" dirty="0">
              <a:latin typeface="Verdana"/>
              <a:cs typeface="Verdana"/>
            </a:endParaRPr>
          </a:p>
          <a:p>
            <a:pPr marL="812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&lt;td&gt;300&lt;/td&gt;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86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&lt;td&gt;400&lt;/td&gt;</a:t>
            </a:r>
            <a:endParaRPr sz="1600" dirty="0">
              <a:latin typeface="Verdana"/>
              <a:cs typeface="Verdana"/>
            </a:endParaRPr>
          </a:p>
          <a:p>
            <a:pPr marL="8128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&lt;td&gt;500&lt;/td&gt;</a:t>
            </a:r>
            <a:endParaRPr sz="1600" dirty="0">
              <a:latin typeface="Verdana"/>
              <a:cs typeface="Verdana"/>
            </a:endParaRPr>
          </a:p>
          <a:p>
            <a:pPr marL="8128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&lt;td&gt;600&lt;/td&gt;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&lt;/body&gt;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&lt;/html&gt;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1257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38" y="1135340"/>
            <a:ext cx="8150157" cy="392115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20" y="262890"/>
            <a:ext cx="3439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TABLE</a:t>
            </a:r>
            <a:r>
              <a:rPr sz="3200" spc="-75" dirty="0"/>
              <a:t> </a:t>
            </a:r>
            <a:r>
              <a:rPr sz="3200" dirty="0"/>
              <a:t>BORDERS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4020185" cy="475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&lt;html&gt;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&lt;h4&gt;With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normal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border="1"&gt;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&lt;td&gt;First&lt;/td&gt;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&lt;td&gt;Second&lt;/td&gt;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&lt;h4&gt;With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thick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border="8"&gt;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850" y="177800"/>
            <a:ext cx="3441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TABLE</a:t>
            </a:r>
            <a:r>
              <a:rPr sz="3200" spc="-85" dirty="0"/>
              <a:t> </a:t>
            </a:r>
            <a:r>
              <a:rPr sz="3200" dirty="0"/>
              <a:t>BORDERS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4669" y="1426209"/>
            <a:ext cx="3235325" cy="449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116205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&lt;td&gt;First&lt;/td&gt;</a:t>
            </a:r>
            <a:endParaRPr sz="1200" dirty="0">
              <a:latin typeface="Verdana"/>
              <a:cs typeface="Verdana"/>
            </a:endParaRPr>
          </a:p>
          <a:p>
            <a:pPr marL="116205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&lt;td&gt;Row&lt;/td&gt;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&lt;td&gt;Second&lt;/td&gt;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&lt;td&gt;Row&lt;/td&gt;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&lt;/table&gt;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&lt;h4&gt;With </a:t>
            </a:r>
            <a:r>
              <a:rPr sz="1200" b="1" dirty="0">
                <a:latin typeface="Verdana"/>
                <a:cs typeface="Verdana"/>
              </a:rPr>
              <a:t>a</a:t>
            </a:r>
            <a:r>
              <a:rPr sz="1200" b="1" spc="-5" dirty="0">
                <a:latin typeface="Verdana"/>
                <a:cs typeface="Verdana"/>
              </a:rPr>
              <a:t> very thick border:&lt;/h4&gt;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latin typeface="Verdana"/>
                <a:cs typeface="Verdana"/>
              </a:rPr>
              <a:t>&lt;table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border="15"&gt;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&lt;td&gt;First&lt;/td&gt;</a:t>
            </a:r>
            <a:endParaRPr sz="1200" dirty="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&lt;td&gt;Row&lt;/td&gt;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&lt;td&gt;Second&lt;/td&gt;</a:t>
            </a:r>
            <a:endParaRPr sz="1200" dirty="0">
              <a:latin typeface="Verdana"/>
              <a:cs typeface="Verdana"/>
            </a:endParaRPr>
          </a:p>
          <a:p>
            <a:pPr marL="64769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&lt;td&gt;Row&lt;/td&gt;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&lt;/table&gt;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&lt;/body&gt;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&lt;/html&gt;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1257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305800" cy="4328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104</a:t>
            </a:fld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79" y="201929"/>
            <a:ext cx="1971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3200" dirty="0"/>
              <a:t>Tables</a:t>
            </a:r>
            <a:r>
              <a:rPr sz="3200" spc="5" dirty="0"/>
              <a:t> </a:t>
            </a:r>
            <a:r>
              <a:rPr sz="3200" spc="-5" dirty="0"/>
              <a:t>are</a:t>
            </a:r>
            <a:r>
              <a:rPr sz="3200" spc="5" dirty="0"/>
              <a:t> </a:t>
            </a:r>
            <a:r>
              <a:rPr sz="3200" spc="-5" dirty="0"/>
              <a:t>defined</a:t>
            </a:r>
            <a:r>
              <a:rPr sz="3200" dirty="0"/>
              <a:t> </a:t>
            </a:r>
            <a:r>
              <a:rPr sz="3200" spc="-5" dirty="0"/>
              <a:t>with</a:t>
            </a:r>
            <a:r>
              <a:rPr sz="3200" spc="5" dirty="0"/>
              <a:t> </a:t>
            </a:r>
            <a:r>
              <a:rPr sz="3200" spc="-5" dirty="0"/>
              <a:t>the</a:t>
            </a:r>
            <a:r>
              <a:rPr sz="3200" dirty="0"/>
              <a:t> &lt;table&gt; tag.</a:t>
            </a:r>
            <a:r>
              <a:rPr sz="3200" spc="-15" dirty="0"/>
              <a:t> </a:t>
            </a:r>
            <a:r>
              <a:rPr sz="3200" dirty="0"/>
              <a:t>A </a:t>
            </a:r>
            <a:r>
              <a:rPr sz="3200" spc="5" dirty="0"/>
              <a:t> </a:t>
            </a:r>
            <a:r>
              <a:rPr sz="3200" spc="-5" dirty="0"/>
              <a:t>table</a:t>
            </a:r>
            <a:r>
              <a:rPr sz="3200" dirty="0"/>
              <a:t> </a:t>
            </a:r>
            <a:r>
              <a:rPr sz="3200" spc="-10" dirty="0"/>
              <a:t>is</a:t>
            </a:r>
            <a:r>
              <a:rPr sz="3200" spc="5" dirty="0"/>
              <a:t> </a:t>
            </a:r>
            <a:r>
              <a:rPr sz="3200" dirty="0"/>
              <a:t>divided </a:t>
            </a:r>
            <a:r>
              <a:rPr sz="3200" spc="-5" dirty="0"/>
              <a:t>into</a:t>
            </a:r>
            <a:r>
              <a:rPr sz="3200" dirty="0"/>
              <a:t> rows</a:t>
            </a:r>
            <a:r>
              <a:rPr sz="3200" spc="-5" dirty="0"/>
              <a:t> (with</a:t>
            </a:r>
            <a:r>
              <a:rPr sz="3200" dirty="0"/>
              <a:t> the</a:t>
            </a:r>
            <a:r>
              <a:rPr sz="3200" spc="-5" dirty="0"/>
              <a:t> </a:t>
            </a:r>
            <a:r>
              <a:rPr sz="3200" dirty="0"/>
              <a:t>&lt;tr&gt;</a:t>
            </a:r>
            <a:r>
              <a:rPr sz="3200" spc="-5" dirty="0"/>
              <a:t> </a:t>
            </a:r>
            <a:r>
              <a:rPr sz="3200" dirty="0"/>
              <a:t>tag), </a:t>
            </a:r>
            <a:r>
              <a:rPr sz="3200" spc="5" dirty="0"/>
              <a:t> </a:t>
            </a:r>
            <a:r>
              <a:rPr sz="3200" dirty="0"/>
              <a:t>and</a:t>
            </a:r>
            <a:r>
              <a:rPr sz="3200" spc="-10" dirty="0"/>
              <a:t> </a:t>
            </a:r>
            <a:r>
              <a:rPr sz="3200" dirty="0"/>
              <a:t>each</a:t>
            </a:r>
            <a:r>
              <a:rPr sz="3200" spc="5" dirty="0"/>
              <a:t> </a:t>
            </a:r>
            <a:r>
              <a:rPr sz="3200" dirty="0"/>
              <a:t>row</a:t>
            </a:r>
            <a:r>
              <a:rPr sz="3200" spc="-5" dirty="0"/>
              <a:t> is</a:t>
            </a:r>
            <a:r>
              <a:rPr sz="3200" dirty="0"/>
              <a:t> divided</a:t>
            </a:r>
            <a:r>
              <a:rPr sz="3200" spc="-10" dirty="0"/>
              <a:t> </a:t>
            </a:r>
            <a:r>
              <a:rPr sz="3200" spc="-5" dirty="0"/>
              <a:t>into</a:t>
            </a:r>
            <a:r>
              <a:rPr sz="3200" spc="5" dirty="0"/>
              <a:t> </a:t>
            </a:r>
            <a:r>
              <a:rPr sz="3200" dirty="0"/>
              <a:t>data </a:t>
            </a:r>
            <a:r>
              <a:rPr sz="3200" spc="-5" dirty="0"/>
              <a:t>cells</a:t>
            </a:r>
            <a:r>
              <a:rPr sz="3200" dirty="0"/>
              <a:t> </a:t>
            </a:r>
            <a:r>
              <a:rPr sz="3200" spc="-5" dirty="0"/>
              <a:t>(with </a:t>
            </a:r>
            <a:r>
              <a:rPr sz="3200" dirty="0"/>
              <a:t> the &lt;td&gt; tag). </a:t>
            </a:r>
            <a:r>
              <a:rPr sz="3200" spc="-5" dirty="0"/>
              <a:t>The letters </a:t>
            </a:r>
            <a:r>
              <a:rPr sz="3200" dirty="0"/>
              <a:t>td stands for "table </a:t>
            </a:r>
            <a:r>
              <a:rPr sz="3200" spc="-875" dirty="0"/>
              <a:t> </a:t>
            </a:r>
            <a:r>
              <a:rPr sz="3200" dirty="0"/>
              <a:t>data,"</a:t>
            </a:r>
            <a:r>
              <a:rPr sz="3200" spc="-5" dirty="0"/>
              <a:t> </a:t>
            </a:r>
            <a:r>
              <a:rPr sz="3200" dirty="0"/>
              <a:t>which</a:t>
            </a:r>
            <a:r>
              <a:rPr sz="3200" spc="-5" dirty="0"/>
              <a:t> is</a:t>
            </a:r>
            <a:r>
              <a:rPr sz="3200" spc="5" dirty="0"/>
              <a:t> </a:t>
            </a:r>
            <a:r>
              <a:rPr sz="3200" spc="-5" dirty="0"/>
              <a:t>the</a:t>
            </a:r>
            <a:r>
              <a:rPr sz="3200" dirty="0"/>
              <a:t> content </a:t>
            </a:r>
            <a:r>
              <a:rPr sz="3200" spc="-5" dirty="0"/>
              <a:t>of </a:t>
            </a:r>
            <a:r>
              <a:rPr sz="3200" dirty="0"/>
              <a:t>a</a:t>
            </a:r>
            <a:r>
              <a:rPr sz="3200" spc="-5" dirty="0"/>
              <a:t> </a:t>
            </a:r>
            <a:r>
              <a:rPr sz="3200" dirty="0"/>
              <a:t>data </a:t>
            </a:r>
            <a:r>
              <a:rPr sz="3200" spc="-5" dirty="0"/>
              <a:t>cell. </a:t>
            </a:r>
            <a:r>
              <a:rPr sz="3200" dirty="0"/>
              <a:t>A </a:t>
            </a:r>
            <a:r>
              <a:rPr sz="3200" spc="5" dirty="0"/>
              <a:t> </a:t>
            </a:r>
            <a:r>
              <a:rPr sz="3200" dirty="0"/>
              <a:t>data cell can contain text, images, </a:t>
            </a:r>
            <a:r>
              <a:rPr sz="3200" spc="-5" dirty="0"/>
              <a:t>lists, </a:t>
            </a:r>
            <a:r>
              <a:rPr sz="3200" dirty="0"/>
              <a:t> paragraphs, </a:t>
            </a:r>
            <a:r>
              <a:rPr sz="3200" spc="-5" dirty="0"/>
              <a:t>forms, </a:t>
            </a:r>
            <a:r>
              <a:rPr sz="3200" dirty="0"/>
              <a:t>horizontal </a:t>
            </a:r>
            <a:r>
              <a:rPr sz="3200" spc="-5" dirty="0"/>
              <a:t>rules, </a:t>
            </a:r>
            <a:r>
              <a:rPr sz="3200" dirty="0"/>
              <a:t>tables, </a:t>
            </a:r>
            <a:r>
              <a:rPr sz="3200" spc="5" dirty="0"/>
              <a:t> </a:t>
            </a:r>
            <a:r>
              <a:rPr sz="3200" dirty="0"/>
              <a:t>etc.</a:t>
            </a:r>
            <a:endParaRPr sz="3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79" y="125729"/>
            <a:ext cx="1971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8389"/>
            <a:ext cx="3449320" cy="474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latin typeface="Arial MT"/>
                <a:cs typeface="Arial MT"/>
              </a:rPr>
              <a:t>&lt;table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border="1"&gt;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&lt;tr&gt;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&lt;td&gt;row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 1&lt;/td&gt;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&lt;td&gt;row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 2&lt;/td&gt;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&lt;/tr&gt;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&lt;tr&gt;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&lt;td&gt;row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 1&lt;/td&gt;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&lt;td&gt;row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cell 2&lt;/td&gt;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&lt;/tr&gt;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&lt;/table&gt;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A</a:t>
            </a:r>
            <a:r>
              <a:rPr dirty="0"/>
              <a:t>B</a:t>
            </a:r>
            <a:r>
              <a:rPr spc="-5" dirty="0"/>
              <a:t>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490"/>
            <a:ext cx="466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</a:t>
            </a:r>
            <a:r>
              <a:rPr sz="3200" spc="-5" dirty="0">
                <a:latin typeface="Arial MT"/>
                <a:cs typeface="Arial MT"/>
              </a:rPr>
              <a:t> 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05" y="2521857"/>
            <a:ext cx="3153276" cy="151674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107</a:t>
            </a:fld>
            <a:endParaRPr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99720"/>
            <a:ext cx="7924800" cy="569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87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TABLES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BORDER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 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specify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border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table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displayed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without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borders.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Sometimes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be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useful,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time,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borders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display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table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borders,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border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&lt;table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border="1"&gt;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&lt;tr&gt;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&lt;td&gt;Row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&lt;/td&gt;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&lt;td&gt;Row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cell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2&lt;/td&gt;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&lt;/tr&gt;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&lt;/table&gt;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238759"/>
            <a:ext cx="5690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1704" algn="l"/>
              </a:tabLst>
            </a:pPr>
            <a:r>
              <a:rPr b="1" spc="-10" dirty="0">
                <a:latin typeface="Arial"/>
                <a:cs typeface="Arial"/>
              </a:rPr>
              <a:t>HEADINGS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	A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8559"/>
            <a:ext cx="4582795" cy="473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Headings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</a:t>
            </a:r>
            <a:r>
              <a:rPr sz="1600" b="1" spc="-5" dirty="0">
                <a:latin typeface="Verdana"/>
                <a:cs typeface="Verdana"/>
              </a:rPr>
              <a:t> table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are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defined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with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the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&lt;th&gt;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tag.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&lt;table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border="1"&gt;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&lt;th&gt;Heading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&lt;/th&gt;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&lt;th&gt;Another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Heading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&lt;/th&gt;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&lt;td&gt;row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1,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cell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1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&lt;td&gt;row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1,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cell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2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2,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cell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1&lt;/td&gt;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&lt;td&gt;row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2,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cell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2&lt;/td&gt;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460500"/>
            <a:ext cx="8111490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Headings are defined </a:t>
            </a:r>
            <a:r>
              <a:rPr sz="3200" spc="-5" dirty="0">
                <a:latin typeface="Arial MT"/>
                <a:cs typeface="Arial MT"/>
              </a:rPr>
              <a:t>with </a:t>
            </a:r>
            <a:r>
              <a:rPr sz="3200" dirty="0">
                <a:latin typeface="Arial MT"/>
                <a:cs typeface="Arial MT"/>
              </a:rPr>
              <a:t>the &lt;h1&gt; to &lt;h6&gt;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tags. &lt;h1&gt; defines the largest heading. </a:t>
            </a:r>
            <a:r>
              <a:rPr sz="3200" spc="-5" dirty="0">
                <a:latin typeface="Arial MT"/>
                <a:cs typeface="Arial MT"/>
              </a:rPr>
              <a:t>&lt;h6&gt;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defines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smallest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heading.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 MT"/>
                <a:cs typeface="Arial MT"/>
              </a:rPr>
              <a:t>&lt;h1&gt;This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heading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&lt;/h1&gt;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&lt;h2&gt;This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heading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&lt;/h2&gt;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 MT"/>
                <a:cs typeface="Arial MT"/>
              </a:rPr>
              <a:t>&lt;h3&gt;This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heading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&lt;/h3&gt;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2550" y="238759"/>
            <a:ext cx="3416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270" y="201929"/>
            <a:ext cx="5688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0" algn="l"/>
              </a:tabLst>
            </a:pPr>
            <a:r>
              <a:rPr sz="4000" b="1" spc="-10" dirty="0">
                <a:latin typeface="Arial"/>
                <a:cs typeface="Arial"/>
              </a:rPr>
              <a:t>HEADINGS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IN	A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TABLE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3490"/>
            <a:ext cx="46659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</a:t>
            </a:r>
            <a:r>
              <a:rPr sz="3200" spc="-5" dirty="0">
                <a:latin typeface="Arial MT"/>
                <a:cs typeface="Arial MT"/>
              </a:rPr>
              <a:t> 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7" y="2287137"/>
            <a:ext cx="4070328" cy="17810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110</a:t>
            </a:fld>
            <a:endParaRPr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220" y="314959"/>
            <a:ext cx="447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TABLE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BORDER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5690"/>
            <a:ext cx="5870575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table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no </a:t>
            </a:r>
            <a:r>
              <a:rPr sz="2000" dirty="0">
                <a:latin typeface="Arial MT"/>
                <a:cs typeface="Arial MT"/>
              </a:rPr>
              <a:t>borders.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&lt;html&gt;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&lt;h4&gt;This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table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&lt;table&gt;</a:t>
            </a:r>
            <a:endParaRPr sz="18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</a:t>
            </a:r>
            <a:r>
              <a:rPr sz="1800" spc="-5" dirty="0">
                <a:latin typeface="Verdana"/>
                <a:cs typeface="Verdana"/>
              </a:rPr>
              <a:t>tr&gt;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Verdana"/>
                <a:cs typeface="Verdana"/>
              </a:rPr>
              <a:t>&lt;td&gt;100&lt;/td&gt;</a:t>
            </a:r>
            <a:endParaRPr sz="1800" dirty="0" smtClean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&lt;td&gt;200&lt;/td&gt;</a:t>
            </a:r>
            <a:endParaRPr sz="1800" dirty="0" smtClean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Verdana"/>
                <a:cs typeface="Verdana"/>
              </a:rPr>
              <a:t>&lt;td&gt;300&lt;/td&gt;</a:t>
            </a:r>
            <a:endParaRPr sz="18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&lt;/</a:t>
            </a:r>
            <a:r>
              <a:rPr sz="1800" spc="-5" dirty="0" err="1" smtClean="0">
                <a:latin typeface="Verdana"/>
                <a:cs typeface="Verdana"/>
              </a:rPr>
              <a:t>tr</a:t>
            </a:r>
            <a:r>
              <a:rPr sz="1800" spc="-5" dirty="0" smtClean="0">
                <a:latin typeface="Verdana"/>
                <a:cs typeface="Verdana"/>
              </a:rPr>
              <a:t>&gt;</a:t>
            </a:r>
            <a:endParaRPr sz="18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</a:t>
            </a:r>
            <a:r>
              <a:rPr sz="1800" spc="-5" dirty="0" err="1" smtClean="0">
                <a:latin typeface="Verdana"/>
                <a:cs typeface="Verdana"/>
              </a:rPr>
              <a:t>tr</a:t>
            </a:r>
            <a:r>
              <a:rPr sz="1800" spc="-5" dirty="0" smtClean="0">
                <a:latin typeface="Verdana"/>
                <a:cs typeface="Verdana"/>
              </a:rPr>
              <a:t>&gt;</a:t>
            </a:r>
            <a:endParaRPr sz="1800" dirty="0" smtClean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Verdana"/>
                <a:cs typeface="Verdana"/>
              </a:rPr>
              <a:t>&lt;td&gt;400&lt;/td&gt;</a:t>
            </a:r>
            <a:endParaRPr sz="1800" dirty="0" smtClean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&lt;td&gt;500&lt;/td&gt;</a:t>
            </a:r>
            <a:endParaRPr sz="1800" dirty="0" smtClean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 smtClean="0">
                <a:latin typeface="Verdana"/>
                <a:cs typeface="Verdana"/>
              </a:rPr>
              <a:t>&lt;td&gt;600&lt;/td&gt;</a:t>
            </a:r>
            <a:endParaRPr sz="18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&lt;/</a:t>
            </a:r>
            <a:r>
              <a:rPr sz="1800" spc="-5" dirty="0" err="1" smtClean="0">
                <a:latin typeface="Verdana"/>
                <a:cs typeface="Verdana"/>
              </a:rPr>
              <a:t>tr</a:t>
            </a:r>
            <a:r>
              <a:rPr sz="1800" spc="-5" dirty="0" smtClean="0">
                <a:latin typeface="Verdana"/>
                <a:cs typeface="Verdana"/>
              </a:rPr>
              <a:t>&gt;</a:t>
            </a:r>
            <a:endParaRPr sz="180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 smtClean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889" y="254000"/>
            <a:ext cx="4479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TABLE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NO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BORDER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4946650" cy="447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&lt;h4&gt;And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table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border="0"&gt;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&lt;td&gt;100&lt;/td&gt;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&lt;td&gt;200&lt;/td&gt;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&lt;td&gt;300&lt;/td&gt;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&lt;td&gt;400&lt;/td&gt;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&lt;td&gt;500&lt;/td&gt;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&lt;td&gt;600&lt;/td&gt;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&lt;/body&gt;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&lt;/html&gt;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713" y="1242738"/>
            <a:ext cx="5669012" cy="39779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113</a:t>
            </a:fld>
            <a:endParaRPr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2279" y="238759"/>
            <a:ext cx="1972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</a:t>
            </a:r>
            <a:r>
              <a:rPr spc="-80" dirty="0"/>
              <a:t> </a:t>
            </a:r>
            <a:r>
              <a:rPr spc="-5" dirty="0"/>
              <a:t>do….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414" y="1319376"/>
            <a:ext cx="7339943" cy="42074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114</a:t>
            </a:fld>
            <a:endParaRPr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440" y="294640"/>
            <a:ext cx="390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TABLE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CAPTION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9050"/>
            <a:ext cx="4352290" cy="487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Verdana"/>
                <a:cs typeface="Verdana"/>
              </a:rPr>
              <a:t>This</a:t>
            </a:r>
            <a:r>
              <a:rPr sz="1200" b="1" spc="-5" dirty="0">
                <a:latin typeface="Verdana"/>
                <a:cs typeface="Verdana"/>
              </a:rPr>
              <a:t> example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demonstrates </a:t>
            </a:r>
            <a:r>
              <a:rPr sz="1200" b="1" dirty="0">
                <a:latin typeface="Verdana"/>
                <a:cs typeface="Verdana"/>
              </a:rPr>
              <a:t>a table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with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</a:t>
            </a:r>
            <a:r>
              <a:rPr sz="1200" b="1" spc="-5" dirty="0">
                <a:latin typeface="Verdana"/>
                <a:cs typeface="Verdana"/>
              </a:rPr>
              <a:t> caption.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&lt;html&gt;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&lt;body&gt;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&lt;h4&gt;</a:t>
            </a:r>
            <a:endParaRPr sz="1200" dirty="0">
              <a:latin typeface="Verdana"/>
              <a:cs typeface="Verdana"/>
            </a:endParaRPr>
          </a:p>
          <a:p>
            <a:pPr marL="12700" marR="2248535">
              <a:lnSpc>
                <a:spcPct val="102099"/>
              </a:lnSpc>
            </a:pPr>
            <a:r>
              <a:rPr sz="1200" b="1" spc="-10" dirty="0">
                <a:latin typeface="Verdana"/>
                <a:cs typeface="Verdana"/>
              </a:rPr>
              <a:t>This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table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has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caption,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 </a:t>
            </a:r>
            <a:r>
              <a:rPr sz="1200" b="1" spc="-5" dirty="0">
                <a:latin typeface="Verdana"/>
                <a:cs typeface="Verdana"/>
              </a:rPr>
              <a:t>thick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border: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&lt;/h4&gt;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&lt;table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border="6"&gt;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Verdana"/>
                <a:cs typeface="Verdana"/>
              </a:rPr>
              <a:t>&lt;caption&gt;My Caption&lt;/caption&gt;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116205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&lt;td&gt;100&lt;/td&gt;</a:t>
            </a:r>
            <a:endParaRPr sz="1200" dirty="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&lt;td&gt;200&lt;/td&gt;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&lt;td&gt;300&lt;/td&gt;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Verdana"/>
                <a:cs typeface="Verdana"/>
              </a:rPr>
              <a:t>&lt;tr&gt;</a:t>
            </a:r>
            <a:endParaRPr sz="1200" dirty="0">
              <a:latin typeface="Verdana"/>
              <a:cs typeface="Verdana"/>
            </a:endParaRPr>
          </a:p>
          <a:p>
            <a:pPr marL="64135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&lt;td&gt;400&lt;/td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&lt;td&gt;500&lt;/td&gt;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&lt;td&gt;600&lt;/td&gt;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&lt;/tr&gt;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&lt;/table&gt;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Verdana"/>
                <a:cs typeface="Verdana"/>
              </a:rPr>
              <a:t>&lt;/body&gt;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Verdana"/>
                <a:cs typeface="Verdana"/>
              </a:rPr>
              <a:t>&lt;/html&gt;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139700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861" y="1324702"/>
            <a:ext cx="6176590" cy="31722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116</a:t>
            </a:fld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889" y="33020"/>
            <a:ext cx="6841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5930" marR="5080" indent="-171323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TABLE CELLS THAT SPAN MORE </a:t>
            </a:r>
            <a:r>
              <a:rPr sz="2800" b="1" spc="-5" dirty="0">
                <a:latin typeface="Arial"/>
                <a:cs typeface="Arial"/>
              </a:rPr>
              <a:t>THAN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ONE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ROW/COLUMN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417320"/>
            <a:ext cx="7827645" cy="46824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3695" marR="5080" indent="-341630">
              <a:lnSpc>
                <a:spcPts val="1550"/>
              </a:lnSpc>
              <a:spcBef>
                <a:spcPts val="459"/>
              </a:spcBef>
            </a:pPr>
            <a:r>
              <a:rPr sz="1600" b="1" spc="-5" dirty="0">
                <a:latin typeface="Verdana"/>
                <a:cs typeface="Verdana"/>
              </a:rPr>
              <a:t>This example demonstrates how </a:t>
            </a:r>
            <a:r>
              <a:rPr sz="1600" b="1" spc="5" dirty="0">
                <a:latin typeface="Verdana"/>
                <a:cs typeface="Verdana"/>
              </a:rPr>
              <a:t>to </a:t>
            </a:r>
            <a:r>
              <a:rPr sz="1600" b="1" spc="-10" dirty="0">
                <a:latin typeface="Verdana"/>
                <a:cs typeface="Verdana"/>
              </a:rPr>
              <a:t>define </a:t>
            </a:r>
            <a:r>
              <a:rPr sz="1600" b="1" spc="-5" dirty="0">
                <a:latin typeface="Verdana"/>
                <a:cs typeface="Verdana"/>
              </a:rPr>
              <a:t>table </a:t>
            </a:r>
            <a:r>
              <a:rPr sz="1600" b="1" spc="-10" dirty="0">
                <a:latin typeface="Verdana"/>
                <a:cs typeface="Verdana"/>
              </a:rPr>
              <a:t>cells </a:t>
            </a:r>
            <a:r>
              <a:rPr sz="1600" b="1" dirty="0">
                <a:latin typeface="Verdana"/>
                <a:cs typeface="Verdana"/>
              </a:rPr>
              <a:t>that </a:t>
            </a:r>
            <a:r>
              <a:rPr sz="1600" b="1" spc="-5" dirty="0">
                <a:latin typeface="Verdana"/>
                <a:cs typeface="Verdana"/>
              </a:rPr>
              <a:t>span more </a:t>
            </a:r>
            <a:r>
              <a:rPr sz="1600" b="1" spc="-5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than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one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row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or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one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column.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&lt;html&gt;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&lt;body&gt;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&lt;h4&gt;Cell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that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spans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two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columns:&lt;/h4&gt;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&lt;table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border="1"&gt;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&lt;th&gt;Name&lt;/th&gt;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&lt;th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colspan="2"&gt;Telephone&lt;/th&gt;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10" dirty="0">
                <a:latin typeface="Verdana"/>
                <a:cs typeface="Verdana"/>
              </a:rPr>
              <a:t>&lt;td&gt;Bill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Gates&lt;/td&gt;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&lt;td&gt;555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77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854&lt;/td&gt;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&lt;td&gt;555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77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855&lt;/td&gt;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353695" algn="l"/>
                <a:tab pos="354330" algn="l"/>
              </a:tabLst>
            </a:pPr>
            <a:r>
              <a:rPr sz="1600" b="1" dirty="0">
                <a:latin typeface="Verdana"/>
                <a:cs typeface="Verdana"/>
              </a:rPr>
              <a:t>`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1550" y="6206490"/>
            <a:ext cx="322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4910" y="0"/>
            <a:ext cx="57588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marR="5080" indent="-62992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TABLE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CELLS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THAT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SPAN </a:t>
            </a:r>
            <a:r>
              <a:rPr sz="2800" b="1" spc="-5" dirty="0">
                <a:latin typeface="Arial"/>
                <a:cs typeface="Arial"/>
              </a:rPr>
              <a:t>MORE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THAN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ONE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ROW/COLUMN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04290"/>
            <a:ext cx="4387215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&lt;h4&gt;Cell that spans two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rows:&lt;/h4&gt;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border="1"&gt;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&lt;th&gt;First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Name:&lt;/th&gt;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&lt;td&gt;Bill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Gates&lt;/td&gt;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Verdana"/>
                <a:cs typeface="Verdana"/>
              </a:rPr>
              <a:t>&lt;th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rowspan="2"&gt;Telephone:&lt;/th&gt;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&lt;td&gt;555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77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854&lt;/td&gt;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&lt;td&gt;555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77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855&lt;/td&gt;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763259"/>
            <a:ext cx="106108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&lt;</a:t>
            </a:r>
            <a:r>
              <a:rPr sz="1800" spc="-10" dirty="0">
                <a:latin typeface="Verdana"/>
                <a:cs typeface="Verdana"/>
              </a:rPr>
              <a:t>/</a:t>
            </a:r>
            <a:r>
              <a:rPr sz="1800" spc="-5" dirty="0">
                <a:latin typeface="Verdana"/>
                <a:cs typeface="Verdana"/>
              </a:rPr>
              <a:t>body</a:t>
            </a:r>
            <a:r>
              <a:rPr sz="1800" dirty="0">
                <a:latin typeface="Verdana"/>
                <a:cs typeface="Verdana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&lt;/html&gt;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13" y="1288036"/>
            <a:ext cx="5291486" cy="38354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119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614170"/>
            <a:ext cx="7741920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Result: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 MT"/>
              <a:cs typeface="Arial MT"/>
            </a:endParaRPr>
          </a:p>
          <a:p>
            <a:pPr marL="12700" marR="4418965" algn="just">
              <a:lnSpc>
                <a:spcPct val="120800"/>
              </a:lnSpc>
            </a:pPr>
            <a:r>
              <a:rPr sz="3200" b="1" spc="-5" dirty="0">
                <a:latin typeface="Arial"/>
                <a:cs typeface="Arial"/>
              </a:rPr>
              <a:t>This </a:t>
            </a:r>
            <a:r>
              <a:rPr sz="3200" b="1" dirty="0">
                <a:latin typeface="Arial"/>
                <a:cs typeface="Arial"/>
              </a:rPr>
              <a:t>is a </a:t>
            </a:r>
            <a:r>
              <a:rPr sz="3200" b="1" spc="-5" dirty="0">
                <a:latin typeface="Arial"/>
                <a:cs typeface="Arial"/>
              </a:rPr>
              <a:t>heading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 </a:t>
            </a:r>
            <a:r>
              <a:rPr sz="3200" b="1" dirty="0">
                <a:latin typeface="Arial"/>
                <a:cs typeface="Arial"/>
              </a:rPr>
              <a:t>is a </a:t>
            </a:r>
            <a:r>
              <a:rPr sz="3200" b="1" spc="-5" dirty="0">
                <a:latin typeface="Arial"/>
                <a:cs typeface="Arial"/>
              </a:rPr>
              <a:t>heading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heading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automatically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displays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empty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before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after headings.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309" y="294640"/>
            <a:ext cx="2686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CELL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4759"/>
            <a:ext cx="7769225" cy="47586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sz="1800" spc="-5" dirty="0">
                <a:latin typeface="Verdana"/>
                <a:cs typeface="Verdana"/>
              </a:rPr>
              <a:t>This example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demonstrates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how 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 cell padding 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create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space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between 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its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&lt;html&gt;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&lt;h4&gt;Without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cellpadding:&lt;/h4&gt;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border="1"&gt;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&lt;td&gt;First&lt;/td&gt;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&lt;td&gt;Second&lt;/td&gt;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310" y="254000"/>
            <a:ext cx="4615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EXAMPLE: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CELL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3520"/>
            <a:ext cx="286893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&lt;h4&gt;With</a:t>
            </a:r>
            <a:r>
              <a:rPr sz="1800" spc="-10" dirty="0">
                <a:latin typeface="Arial MT"/>
                <a:cs typeface="Arial MT"/>
              </a:rPr>
              <a:t> cellpadding:&lt;/h4&gt;</a:t>
            </a:r>
            <a:endParaRPr sz="1800" dirty="0">
              <a:latin typeface="Arial MT"/>
              <a:cs typeface="Arial MT"/>
            </a:endParaRPr>
          </a:p>
          <a:p>
            <a:pPr marL="12700" marR="1014730">
              <a:lnSpc>
                <a:spcPts val="206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&lt;table border="1"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cellpadding="10"&gt;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&lt;td&gt;First&lt;/td&gt;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&lt;td&gt;Second&lt;/td&gt;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&lt;/table&gt;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150" y="223520"/>
            <a:ext cx="2323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</a:t>
            </a:r>
            <a:r>
              <a:rPr sz="4400" dirty="0"/>
              <a:t>UTPUT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139" y="1583997"/>
            <a:ext cx="2425551" cy="3753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122</a:t>
            </a:fld>
            <a:endParaRPr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254000"/>
            <a:ext cx="5268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EXAMPLE: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CELL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SPACING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8559"/>
            <a:ext cx="7654925" cy="47586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latin typeface="Verdana"/>
                <a:cs typeface="Verdana"/>
              </a:rPr>
              <a:t>This example demonstrates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how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cellspacing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increase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distance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between 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cells.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&lt;html&gt;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&lt;body&gt;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&lt;h4&gt;Without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cellspacing:&lt;/h4&gt;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&lt;table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border="1"&gt;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&lt;td&gt;First&lt;/td&gt;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&lt;tr&gt;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&lt;td&gt;Second&lt;/td&gt;</a:t>
            </a:r>
            <a:endParaRPr sz="1800" dirty="0">
              <a:latin typeface="Verdana"/>
              <a:cs typeface="Verdana"/>
            </a:endParaRPr>
          </a:p>
          <a:p>
            <a:pPr marL="17335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&lt;td&gt;Row&lt;/td&gt;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&lt;/tr&gt;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&lt;/table&gt;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170" y="330200"/>
            <a:ext cx="4596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EXAMPLE: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CELL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SPACING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3520"/>
            <a:ext cx="284353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&lt;h4&gt;With </a:t>
            </a:r>
            <a:r>
              <a:rPr sz="1800" spc="-10" dirty="0">
                <a:latin typeface="Arial MT"/>
                <a:cs typeface="Arial MT"/>
              </a:rPr>
              <a:t>cellspacing:&lt;/h4&gt;</a:t>
            </a:r>
            <a:endParaRPr sz="1800" dirty="0">
              <a:latin typeface="Arial MT"/>
              <a:cs typeface="Arial MT"/>
            </a:endParaRPr>
          </a:p>
          <a:p>
            <a:pPr marL="12700" marR="1012825">
              <a:lnSpc>
                <a:spcPts val="206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&lt;table border="1"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cellspacing="10"&gt;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&lt;td&gt;First&lt;/td&gt;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&lt;td&gt;Second&lt;/td&gt;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&lt;/table&gt;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23875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401" y="1415626"/>
            <a:ext cx="3117758" cy="35466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125</a:t>
            </a:fld>
            <a:endParaRPr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629" y="156209"/>
            <a:ext cx="5339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ADD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BACKGROUND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BACKGROUND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IMAGE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dirty="0">
                <a:latin typeface="Arial"/>
                <a:cs typeface="Arial"/>
              </a:rPr>
              <a:t> A</a:t>
            </a:r>
            <a:r>
              <a:rPr sz="2400" b="1" spc="-10" dirty="0">
                <a:latin typeface="Arial"/>
                <a:cs typeface="Arial"/>
              </a:rPr>
              <a:t> 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6829"/>
            <a:ext cx="6521450" cy="448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demonstrates how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add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background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table.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&lt;h4&gt;A </a:t>
            </a:r>
            <a:r>
              <a:rPr sz="1800" spc="-10" dirty="0">
                <a:latin typeface="Arial MT"/>
                <a:cs typeface="Arial MT"/>
              </a:rPr>
              <a:t>background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color:&lt;/h4&gt;</a:t>
            </a:r>
            <a:endParaRPr sz="1800" dirty="0">
              <a:latin typeface="Arial MT"/>
              <a:cs typeface="Arial MT"/>
            </a:endParaRPr>
          </a:p>
          <a:p>
            <a:pPr marL="12700" marR="4727575">
              <a:lnSpc>
                <a:spcPts val="2060"/>
              </a:lnSpc>
              <a:spcBef>
                <a:spcPts val="105"/>
              </a:spcBef>
            </a:pPr>
            <a:r>
              <a:rPr sz="1800" spc="-5" dirty="0">
                <a:latin typeface="Arial MT"/>
                <a:cs typeface="Arial MT"/>
              </a:rPr>
              <a:t>&lt;table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border="1"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bgcolor="red"&gt;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55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&lt;td&gt;First&lt;/td&gt;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&lt;td&gt;Second&lt;/td&gt;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&lt;/table&gt;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629" y="156209"/>
            <a:ext cx="5339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ADD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BACKGROUND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COLOR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BACKGROUND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IMAGE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dirty="0">
                <a:latin typeface="Arial"/>
                <a:cs typeface="Arial"/>
              </a:rPr>
              <a:t> A</a:t>
            </a:r>
            <a:r>
              <a:rPr sz="2400" b="1" spc="-10" dirty="0">
                <a:latin typeface="Arial"/>
                <a:cs typeface="Arial"/>
              </a:rPr>
              <a:t> 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93520"/>
            <a:ext cx="328676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&lt;h4&gt;A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background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image:&lt;/h4&gt;</a:t>
            </a:r>
            <a:endParaRPr sz="1800" dirty="0">
              <a:latin typeface="Arial MT"/>
              <a:cs typeface="Arial MT"/>
            </a:endParaRPr>
          </a:p>
          <a:p>
            <a:pPr marL="12700" marR="391160">
              <a:lnSpc>
                <a:spcPts val="206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&lt;table border="1"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background="bgdesert.jpg"&gt;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&lt;td&gt;First&lt;/td&gt;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55"/>
              </a:lnSpc>
            </a:pPr>
            <a:r>
              <a:rPr sz="1800" spc="-5" dirty="0">
                <a:latin typeface="Arial MT"/>
                <a:cs typeface="Arial MT"/>
              </a:rPr>
              <a:t>&lt;td&gt;Second&lt;/td&gt;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60"/>
              </a:lnSpc>
            </a:pPr>
            <a:r>
              <a:rPr sz="1800" spc="-5" dirty="0">
                <a:latin typeface="Arial MT"/>
                <a:cs typeface="Arial MT"/>
              </a:rPr>
              <a:t>&lt;td&gt;Row&lt;/td&gt;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&lt;/table&gt;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55652"/>
            <a:ext cx="2612530" cy="30557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128</a:t>
            </a:fld>
            <a:endParaRPr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520" y="132079"/>
            <a:ext cx="6134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75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ADD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BACKGROUND </a:t>
            </a:r>
            <a:r>
              <a:rPr sz="2400" b="1" dirty="0">
                <a:latin typeface="Arial"/>
                <a:cs typeface="Arial"/>
              </a:rPr>
              <a:t>COLOR OR A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BACKGROUND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IMAGE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TABLE</a:t>
            </a:r>
            <a:r>
              <a:rPr sz="2400" b="1" spc="-5" dirty="0">
                <a:latin typeface="Arial"/>
                <a:cs typeface="Arial"/>
              </a:rPr>
              <a:t> CELL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8270"/>
            <a:ext cx="7498715" cy="47828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3695" marR="5080" indent="-341630">
              <a:lnSpc>
                <a:spcPts val="1370"/>
              </a:lnSpc>
              <a:spcBef>
                <a:spcPts val="405"/>
              </a:spcBef>
            </a:pPr>
            <a:r>
              <a:rPr sz="1400" b="1" spc="-5" dirty="0">
                <a:latin typeface="Verdana"/>
                <a:cs typeface="Verdana"/>
              </a:rPr>
              <a:t>This</a:t>
            </a:r>
            <a:r>
              <a:rPr sz="1400" b="1" dirty="0">
                <a:latin typeface="Verdana"/>
                <a:cs typeface="Verdana"/>
              </a:rPr>
              <a:t> example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demonstrates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how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to</a:t>
            </a:r>
            <a:r>
              <a:rPr sz="1400" b="1" dirty="0">
                <a:latin typeface="Verdana"/>
                <a:cs typeface="Verdana"/>
              </a:rPr>
              <a:t> add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background to </a:t>
            </a:r>
            <a:r>
              <a:rPr sz="1400" b="1" spc="-5" dirty="0">
                <a:latin typeface="Verdana"/>
                <a:cs typeface="Verdana"/>
              </a:rPr>
              <a:t>one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or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more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table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cells.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Verdana"/>
                <a:cs typeface="Verdana"/>
              </a:rPr>
              <a:t>&lt;html&gt;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&lt;body&gt;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Verdana"/>
                <a:cs typeface="Verdana"/>
              </a:rPr>
              <a:t>&lt;h4&gt;Cell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backgrounds:&lt;/h4&gt;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b="1" spc="-5" dirty="0">
                <a:latin typeface="Verdana"/>
                <a:cs typeface="Verdana"/>
              </a:rPr>
              <a:t>&lt;table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border="1"&gt;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&lt;tr&gt;</a:t>
            </a:r>
            <a:endParaRPr sz="1400" dirty="0">
              <a:latin typeface="Verdana"/>
              <a:cs typeface="Verdana"/>
            </a:endParaRPr>
          </a:p>
          <a:p>
            <a:pPr marL="133985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&lt;td</a:t>
            </a:r>
            <a:r>
              <a:rPr sz="1400" b="1" spc="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bgcolor="red"&gt;First&lt;/td&gt;</a:t>
            </a:r>
            <a:endParaRPr sz="1400" dirty="0">
              <a:latin typeface="Verdana"/>
              <a:cs typeface="Verdana"/>
            </a:endParaRPr>
          </a:p>
          <a:p>
            <a:pPr marL="133985">
              <a:lnSpc>
                <a:spcPct val="100000"/>
              </a:lnSpc>
              <a:spcBef>
                <a:spcPts val="40"/>
              </a:spcBef>
            </a:pPr>
            <a:r>
              <a:rPr sz="1400" b="1" dirty="0">
                <a:latin typeface="Verdana"/>
                <a:cs typeface="Verdana"/>
              </a:rPr>
              <a:t>&lt;td&gt;Row&lt;/td&gt;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&lt;/tr&gt;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&lt;tr&gt;</a:t>
            </a:r>
            <a:endParaRPr sz="1400" dirty="0">
              <a:latin typeface="Verdana"/>
              <a:cs typeface="Verdana"/>
            </a:endParaRPr>
          </a:p>
          <a:p>
            <a:pPr marL="133985" marR="4382770">
              <a:lnSpc>
                <a:spcPct val="102400"/>
              </a:lnSpc>
            </a:pPr>
            <a:r>
              <a:rPr sz="1400" b="1" spc="-5" dirty="0">
                <a:latin typeface="Verdana"/>
                <a:cs typeface="Verdana"/>
              </a:rPr>
              <a:t>&lt;td </a:t>
            </a:r>
            <a:r>
              <a:rPr sz="1400" b="1" dirty="0">
                <a:latin typeface="Verdana"/>
                <a:cs typeface="Verdana"/>
              </a:rPr>
              <a:t> ba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10" dirty="0">
                <a:latin typeface="Verdana"/>
                <a:cs typeface="Verdana"/>
              </a:rPr>
              <a:t>k</a:t>
            </a:r>
            <a:r>
              <a:rPr sz="1400" b="1" dirty="0">
                <a:latin typeface="Verdana"/>
                <a:cs typeface="Verdana"/>
              </a:rPr>
              <a:t>gr</a:t>
            </a:r>
            <a:r>
              <a:rPr sz="1400" b="1" spc="-5" dirty="0">
                <a:latin typeface="Verdana"/>
                <a:cs typeface="Verdana"/>
              </a:rPr>
              <a:t>o</a:t>
            </a:r>
            <a:r>
              <a:rPr sz="1400" b="1" spc="-10" dirty="0">
                <a:latin typeface="Verdana"/>
                <a:cs typeface="Verdana"/>
              </a:rPr>
              <a:t>u</a:t>
            </a:r>
            <a:r>
              <a:rPr sz="1400" b="1" dirty="0">
                <a:latin typeface="Verdana"/>
                <a:cs typeface="Verdana"/>
              </a:rPr>
              <a:t>nd</a:t>
            </a:r>
            <a:r>
              <a:rPr sz="1400" b="1" spc="5" dirty="0">
                <a:latin typeface="Verdana"/>
                <a:cs typeface="Verdana"/>
              </a:rPr>
              <a:t>=</a:t>
            </a:r>
            <a:r>
              <a:rPr sz="1400" b="1" spc="-5" dirty="0">
                <a:latin typeface="Verdana"/>
                <a:cs typeface="Verdana"/>
              </a:rPr>
              <a:t>"</a:t>
            </a:r>
            <a:r>
              <a:rPr sz="1400" b="1" spc="10" dirty="0">
                <a:latin typeface="Verdana"/>
                <a:cs typeface="Verdana"/>
              </a:rPr>
              <a:t>b</a:t>
            </a:r>
            <a:r>
              <a:rPr sz="1400" b="1" dirty="0">
                <a:latin typeface="Verdana"/>
                <a:cs typeface="Verdana"/>
              </a:rPr>
              <a:t>gd</a:t>
            </a:r>
            <a:r>
              <a:rPr sz="1400" b="1" spc="5" dirty="0">
                <a:latin typeface="Verdana"/>
                <a:cs typeface="Verdana"/>
              </a:rPr>
              <a:t>e</a:t>
            </a:r>
            <a:r>
              <a:rPr sz="1400" b="1" spc="-5" dirty="0">
                <a:latin typeface="Verdana"/>
                <a:cs typeface="Verdana"/>
              </a:rPr>
              <a:t>s</a:t>
            </a:r>
            <a:r>
              <a:rPr sz="1400" b="1" spc="5" dirty="0">
                <a:latin typeface="Verdana"/>
                <a:cs typeface="Verdana"/>
              </a:rPr>
              <a:t>e</a:t>
            </a:r>
            <a:r>
              <a:rPr sz="1400" b="1" spc="-10" dirty="0">
                <a:latin typeface="Verdana"/>
                <a:cs typeface="Verdana"/>
              </a:rPr>
              <a:t>r</a:t>
            </a:r>
            <a:r>
              <a:rPr sz="1400" b="1" dirty="0">
                <a:latin typeface="Verdana"/>
                <a:cs typeface="Verdana"/>
              </a:rPr>
              <a:t>t</a:t>
            </a:r>
            <a:r>
              <a:rPr sz="1400" b="1" spc="-10" dirty="0">
                <a:latin typeface="Verdana"/>
                <a:cs typeface="Verdana"/>
              </a:rPr>
              <a:t>.</a:t>
            </a:r>
            <a:r>
              <a:rPr sz="1400" b="1" spc="-5" dirty="0">
                <a:latin typeface="Verdana"/>
                <a:cs typeface="Verdana"/>
              </a:rPr>
              <a:t>j</a:t>
            </a:r>
            <a:r>
              <a:rPr sz="1400" b="1" spc="10" dirty="0">
                <a:latin typeface="Verdana"/>
                <a:cs typeface="Verdana"/>
              </a:rPr>
              <a:t>p</a:t>
            </a:r>
            <a:r>
              <a:rPr sz="1400" b="1" dirty="0">
                <a:latin typeface="Verdana"/>
                <a:cs typeface="Verdana"/>
              </a:rPr>
              <a:t>g</a:t>
            </a:r>
            <a:r>
              <a:rPr sz="1400" b="1" spc="5" dirty="0">
                <a:latin typeface="Verdana"/>
                <a:cs typeface="Verdana"/>
              </a:rPr>
              <a:t>"</a:t>
            </a:r>
            <a:r>
              <a:rPr sz="1400" b="1" dirty="0">
                <a:latin typeface="Verdana"/>
                <a:cs typeface="Verdana"/>
              </a:rPr>
              <a:t>&gt;  Second&lt;/td&gt;</a:t>
            </a:r>
            <a:endParaRPr sz="1400" dirty="0">
              <a:latin typeface="Verdana"/>
              <a:cs typeface="Verdana"/>
            </a:endParaRPr>
          </a:p>
          <a:p>
            <a:pPr marL="133985">
              <a:lnSpc>
                <a:spcPct val="100000"/>
              </a:lnSpc>
              <a:spcBef>
                <a:spcPts val="40"/>
              </a:spcBef>
            </a:pPr>
            <a:r>
              <a:rPr sz="1400" b="1" dirty="0">
                <a:latin typeface="Verdana"/>
                <a:cs typeface="Verdana"/>
              </a:rPr>
              <a:t>&lt;td&gt;Row&lt;/td&gt;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&lt;/tr&gt;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dirty="0">
                <a:latin typeface="Verdana"/>
                <a:cs typeface="Verdana"/>
              </a:rPr>
              <a:t>&lt;/table&gt;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Verdana"/>
                <a:cs typeface="Verdana"/>
              </a:rPr>
              <a:t>&lt;/body&gt;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b="1" spc="-5" dirty="0">
                <a:latin typeface="Verdana"/>
                <a:cs typeface="Verdana"/>
              </a:rPr>
              <a:t>&lt;/html&gt;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50" y="162559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271270"/>
            <a:ext cx="6540500" cy="432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&lt;html&gt;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&lt;body&gt;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&lt;h1&gt;This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1&lt;/h1&gt;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&lt;h2&gt;This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2&lt;/h2&gt;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&lt;h3&gt;This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3&lt;/h3&gt;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&lt;h4&gt;This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4&lt;/h4&gt;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&lt;h5&gt;This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5&lt;/h5&gt;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&lt;h6&gt;This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6&lt;/h6&gt;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&lt;p&gt;Use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tags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headings.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4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Don't </a:t>
            </a:r>
            <a:r>
              <a:rPr sz="2000" spc="5" dirty="0">
                <a:latin typeface="Arial MT"/>
                <a:cs typeface="Arial MT"/>
              </a:rPr>
              <a:t>use </a:t>
            </a:r>
            <a:r>
              <a:rPr sz="2000" dirty="0">
                <a:latin typeface="Arial MT"/>
                <a:cs typeface="Arial MT"/>
              </a:rPr>
              <a:t>them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make </a:t>
            </a:r>
            <a:r>
              <a:rPr sz="2000" spc="-5" dirty="0">
                <a:latin typeface="Arial MT"/>
                <a:cs typeface="Arial MT"/>
              </a:rPr>
              <a:t>something </a:t>
            </a:r>
            <a:r>
              <a:rPr sz="2000" dirty="0">
                <a:latin typeface="Arial MT"/>
                <a:cs typeface="Arial MT"/>
              </a:rPr>
              <a:t>&lt;b&gt;BIG </a:t>
            </a:r>
            <a:r>
              <a:rPr sz="2000" spc="-5" dirty="0">
                <a:latin typeface="Arial MT"/>
                <a:cs typeface="Arial MT"/>
              </a:rPr>
              <a:t>or </a:t>
            </a:r>
            <a:r>
              <a:rPr sz="2000" dirty="0">
                <a:latin typeface="Arial MT"/>
                <a:cs typeface="Arial MT"/>
              </a:rPr>
              <a:t>BOLD&lt;/b&gt;.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5" dirty="0">
                <a:latin typeface="Arial MT"/>
                <a:cs typeface="Arial MT"/>
              </a:rPr>
              <a:t> other tags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that.&lt;/p&gt;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&lt;/body&gt;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&lt;/html&gt;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0947"/>
            <a:ext cx="2790096" cy="1972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130</a:t>
            </a:fld>
            <a:endParaRPr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129" y="322579"/>
            <a:ext cx="589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ALIGN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CONTENT</a:t>
            </a:r>
            <a:r>
              <a:rPr sz="2400" b="1" dirty="0">
                <a:latin typeface="Arial"/>
                <a:cs typeface="Arial"/>
              </a:rPr>
              <a:t> 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TABLE</a:t>
            </a:r>
            <a:r>
              <a:rPr sz="2400" b="1" spc="-5" dirty="0">
                <a:latin typeface="Arial"/>
                <a:cs typeface="Arial"/>
              </a:rPr>
              <a:t> CELL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5700"/>
            <a:ext cx="7153275" cy="4481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250"/>
              </a:spcBef>
            </a:pPr>
            <a:r>
              <a:rPr sz="1800" spc="-5" dirty="0">
                <a:latin typeface="Arial MT"/>
                <a:cs typeface="Arial MT"/>
              </a:rPr>
              <a:t>This example demonstrates how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use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"align"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align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cells,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"nice-looking"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table.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Arial MT"/>
              <a:cs typeface="Arial MT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latin typeface="Arial MT"/>
                <a:cs typeface="Arial MT"/>
              </a:rPr>
              <a:t>&lt;table </a:t>
            </a:r>
            <a:r>
              <a:rPr sz="1800" spc="-10" dirty="0">
                <a:latin typeface="Arial MT"/>
                <a:cs typeface="Arial MT"/>
              </a:rPr>
              <a:t>width="400"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border="1"&gt;</a:t>
            </a:r>
            <a:endParaRPr sz="1800" dirty="0">
              <a:latin typeface="Arial MT"/>
              <a:cs typeface="Arial MT"/>
            </a:endParaRPr>
          </a:p>
          <a:p>
            <a:pPr marL="762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align="left"&gt;Money </a:t>
            </a:r>
            <a:r>
              <a:rPr sz="1800" spc="-10" dirty="0">
                <a:latin typeface="Arial MT"/>
                <a:cs typeface="Arial MT"/>
              </a:rPr>
              <a:t>spent</a:t>
            </a:r>
            <a:r>
              <a:rPr sz="1800" spc="-5" dirty="0">
                <a:latin typeface="Arial MT"/>
                <a:cs typeface="Arial MT"/>
              </a:rPr>
              <a:t> on....&lt;/th&gt;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align="right"&gt;January&lt;/th&gt;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align="right"&gt;February&lt;/th&gt;</a:t>
            </a:r>
            <a:endParaRPr sz="1800" dirty="0">
              <a:latin typeface="Arial MT"/>
              <a:cs typeface="Arial MT"/>
            </a:endParaRPr>
          </a:p>
          <a:p>
            <a:pPr marL="762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  <a:p>
            <a:pPr marL="76200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&lt;tr&gt;</a:t>
            </a:r>
          </a:p>
          <a:p>
            <a:pPr marL="140335">
              <a:lnSpc>
                <a:spcPts val="2060"/>
              </a:lnSpc>
            </a:pPr>
            <a:r>
              <a:rPr sz="1800" dirty="0">
                <a:latin typeface="Arial MT"/>
                <a:cs typeface="Arial MT"/>
              </a:rPr>
              <a:t>&lt;td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align="left"&gt;Clothes&lt;/td&gt;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align="right"&gt;$241.10&lt;/td&gt;</a:t>
            </a:r>
            <a:endParaRPr sz="1800" dirty="0">
              <a:latin typeface="Arial MT"/>
              <a:cs typeface="Arial MT"/>
            </a:endParaRPr>
          </a:p>
          <a:p>
            <a:pPr marL="140335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&lt;td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align="right"&gt;$50.20&lt;/td&gt;</a:t>
            </a:r>
            <a:endParaRPr sz="1800" dirty="0">
              <a:latin typeface="Arial MT"/>
              <a:cs typeface="Arial MT"/>
            </a:endParaRPr>
          </a:p>
          <a:p>
            <a:pPr marL="76200">
              <a:lnSpc>
                <a:spcPts val="2110"/>
              </a:lnSpc>
            </a:pPr>
            <a:r>
              <a:rPr sz="1800" dirty="0">
                <a:latin typeface="Arial MT"/>
                <a:cs typeface="Arial MT"/>
              </a:rPr>
              <a:t>&lt;/tr&gt;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160" y="238759"/>
            <a:ext cx="5897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ALIGN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CONTENT</a:t>
            </a:r>
            <a:r>
              <a:rPr sz="2400" b="1" dirty="0">
                <a:latin typeface="Arial"/>
                <a:cs typeface="Arial"/>
              </a:rPr>
              <a:t> 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TABLE</a:t>
            </a:r>
            <a:r>
              <a:rPr sz="2400" b="1" spc="-5" dirty="0">
                <a:latin typeface="Arial"/>
                <a:cs typeface="Arial"/>
              </a:rPr>
              <a:t> CELL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6209"/>
            <a:ext cx="4157979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align="left"&gt;Make-Up&lt;/td&gt;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align="right"&gt;$30.00&lt;/td&gt;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align="right"&gt;$44.45&lt;/td&gt;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 </a:t>
            </a:r>
            <a:r>
              <a:rPr sz="1600" b="1" spc="-10" dirty="0">
                <a:latin typeface="Verdana"/>
                <a:cs typeface="Verdana"/>
              </a:rPr>
              <a:t>align="left"&gt;Food&lt;/td&gt;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align="right"&gt;$730.40&lt;/td&gt;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align="right"&gt;$650.00&lt;/td&gt;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&lt;th</a:t>
            </a:r>
            <a:r>
              <a:rPr sz="1600" b="1" spc="-10" dirty="0">
                <a:latin typeface="Verdana"/>
                <a:cs typeface="Verdana"/>
              </a:rPr>
              <a:t> align="left"&gt;Sum&lt;/th&gt;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&lt;th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align="right"&gt;$1001.50&lt;/th&gt;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&lt;th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align="right"&gt;$744.65&lt;/th&gt;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&lt;/body&gt;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&lt;/html&gt;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450" y="201929"/>
            <a:ext cx="1690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</a:t>
            </a:r>
            <a:r>
              <a:rPr spc="-80" dirty="0"/>
              <a:t> </a:t>
            </a:r>
            <a:r>
              <a:rPr spc="-5" dirty="0"/>
              <a:t>Do..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70" y="1550477"/>
            <a:ext cx="7797680" cy="2491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133</a:t>
            </a:fld>
            <a:endParaRPr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870" y="101600"/>
            <a:ext cx="2410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HTML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310642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supports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20800"/>
              </a:lnSpc>
            </a:pP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An</a:t>
            </a:r>
            <a:r>
              <a:rPr sz="3200" spc="-3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unordered</a:t>
            </a:r>
            <a:r>
              <a:rPr sz="3200" spc="-3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list </a:t>
            </a:r>
            <a:r>
              <a:rPr sz="3200" spc="-875" dirty="0">
                <a:solidFill>
                  <a:srgbClr val="CCCC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An ordered </a:t>
            </a:r>
            <a:r>
              <a:rPr sz="32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list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An</a:t>
            </a:r>
            <a:r>
              <a:rPr sz="3200" spc="-2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32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defination</a:t>
            </a:r>
            <a:r>
              <a:rPr sz="3200" spc="-1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32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list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99720"/>
            <a:ext cx="4344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UNORDERED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32229"/>
            <a:ext cx="404114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&lt;h4&gt;An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Unordered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List:&lt;/h4&gt;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&lt;ul&gt;</a:t>
            </a:r>
            <a:endParaRPr sz="2400">
              <a:latin typeface="Arial MT"/>
              <a:cs typeface="Arial MT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&lt;li&gt;Coffee&lt;/li&gt;</a:t>
            </a:r>
            <a:endParaRPr sz="2400">
              <a:latin typeface="Arial MT"/>
              <a:cs typeface="Arial MT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&lt;li&gt;Tea&lt;/li&gt;</a:t>
            </a:r>
            <a:endParaRPr sz="2400">
              <a:latin typeface="Arial MT"/>
              <a:cs typeface="Arial MT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&lt;li&gt;Milk&lt;/li&gt;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&lt;/ul&gt;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420"/>
            <a:ext cx="3712210" cy="242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Unordered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0">
              <a:latin typeface="Arial"/>
              <a:cs typeface="Arial"/>
            </a:endParaRPr>
          </a:p>
          <a:p>
            <a:pPr marL="1154430" indent="-229235">
              <a:lnSpc>
                <a:spcPct val="100000"/>
              </a:lnSpc>
              <a:buChar char="•"/>
              <a:tabLst>
                <a:tab pos="1154430" algn="l"/>
              </a:tabLst>
            </a:pPr>
            <a:r>
              <a:rPr sz="2400" spc="-5" dirty="0">
                <a:latin typeface="Arial MT"/>
                <a:cs typeface="Arial MT"/>
              </a:rPr>
              <a:t>Coffee</a:t>
            </a:r>
            <a:endParaRPr sz="2400">
              <a:latin typeface="Arial MT"/>
              <a:cs typeface="Arial MT"/>
            </a:endParaRPr>
          </a:p>
          <a:p>
            <a:pPr marL="115443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4430" algn="l"/>
              </a:tabLst>
            </a:pPr>
            <a:r>
              <a:rPr sz="2400" spc="-10" dirty="0">
                <a:latin typeface="Arial MT"/>
                <a:cs typeface="Arial MT"/>
              </a:rPr>
              <a:t>Tea</a:t>
            </a:r>
            <a:endParaRPr sz="2400">
              <a:latin typeface="Arial MT"/>
              <a:cs typeface="Arial MT"/>
            </a:endParaRPr>
          </a:p>
          <a:p>
            <a:pPr marL="115443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4430" algn="l"/>
              </a:tabLst>
            </a:pPr>
            <a:r>
              <a:rPr sz="2400" spc="-5" dirty="0">
                <a:latin typeface="Arial MT"/>
                <a:cs typeface="Arial MT"/>
              </a:rPr>
              <a:t>Milk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470" y="337820"/>
            <a:ext cx="3756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372110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&lt;h4&gt;An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List:&lt;/h4&gt;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&lt;ol&gt;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&lt;li&gt;Coffee&lt;/li&gt;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&lt;li&gt;Tea&lt;/li&gt;</a:t>
            </a:r>
            <a:endParaRPr sz="2400">
              <a:latin typeface="Arial MT"/>
              <a:cs typeface="Arial MT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&lt;li&gt;Milk&lt;/li&gt;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&lt;/ol&gt;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490"/>
            <a:ext cx="3237865" cy="257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Ordered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"/>
              <a:cs typeface="Arial"/>
            </a:endParaRPr>
          </a:p>
          <a:p>
            <a:pPr marL="469900" marR="1414145">
              <a:lnSpc>
                <a:spcPct val="120800"/>
              </a:lnSpc>
            </a:pPr>
            <a:r>
              <a:rPr sz="2800" dirty="0">
                <a:latin typeface="Arial MT"/>
                <a:cs typeface="Arial MT"/>
              </a:rPr>
              <a:t>1.</a:t>
            </a:r>
            <a:r>
              <a:rPr sz="2800" spc="-5" dirty="0">
                <a:latin typeface="Arial MT"/>
                <a:cs typeface="Arial MT"/>
              </a:rPr>
              <a:t>C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f</a:t>
            </a:r>
            <a:r>
              <a:rPr sz="2800" spc="10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e  </a:t>
            </a:r>
            <a:r>
              <a:rPr sz="2800" spc="-5" dirty="0">
                <a:latin typeface="Arial MT"/>
                <a:cs typeface="Arial MT"/>
              </a:rPr>
              <a:t>2.Tea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3.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Milk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39" y="71120"/>
            <a:ext cx="4035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DEFINITION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1089"/>
            <a:ext cx="7782559" cy="488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745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definition list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not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items.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 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explanation 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terms.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3190"/>
              </a:lnSpc>
              <a:spcBef>
                <a:spcPts val="160"/>
              </a:spcBef>
            </a:pP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definition list </a:t>
            </a:r>
            <a:r>
              <a:rPr sz="2400" dirty="0">
                <a:latin typeface="Arial MT"/>
                <a:cs typeface="Arial MT"/>
              </a:rPr>
              <a:t>starts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&lt;dl&gt; tag. Each definition-list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starts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&lt;dt&gt;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definition-list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starts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&lt;dd&gt;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&lt;dl&gt;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&lt;dt&gt;Coffee&lt;/dt&gt;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&lt;dd&gt;Black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hot</a:t>
            </a:r>
            <a:r>
              <a:rPr sz="2400" spc="-5" dirty="0">
                <a:latin typeface="Arial MT"/>
                <a:cs typeface="Arial MT"/>
              </a:rPr>
              <a:t> drink&lt;/dd&gt;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&lt;dt&gt;Milk&lt;/dt&gt;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&lt;dd&gt;White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drink&lt;/dd&gt;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&lt;/dl&gt;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69" y="1150619"/>
            <a:ext cx="7993380" cy="468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671060" algn="just">
              <a:lnSpc>
                <a:spcPct val="110700"/>
              </a:lnSpc>
              <a:spcBef>
                <a:spcPts val="110"/>
              </a:spcBef>
            </a:pP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3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4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5 </a:t>
            </a:r>
            <a:r>
              <a:rPr sz="3200" b="1" spc="-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450"/>
              </a:lnSpc>
              <a:spcBef>
                <a:spcPts val="860"/>
              </a:spcBef>
            </a:pPr>
            <a:r>
              <a:rPr sz="3200" dirty="0">
                <a:latin typeface="Arial MT"/>
                <a:cs typeface="Arial MT"/>
              </a:rPr>
              <a:t>Use heading tags only for headings. Don't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 them to make something </a:t>
            </a:r>
            <a:r>
              <a:rPr sz="3200" b="1" dirty="0">
                <a:latin typeface="Arial"/>
                <a:cs typeface="Arial"/>
              </a:rPr>
              <a:t>BIG or BOLD</a:t>
            </a:r>
            <a:r>
              <a:rPr sz="3200" dirty="0">
                <a:latin typeface="Arial MT"/>
                <a:cs typeface="Arial MT"/>
              </a:rPr>
              <a:t>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other tags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</a:t>
            </a:r>
            <a:r>
              <a:rPr sz="3200" dirty="0">
                <a:latin typeface="Arial MT"/>
                <a:cs typeface="Arial MT"/>
              </a:rPr>
              <a:t> that.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0070" y="238759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679" y="299720"/>
            <a:ext cx="35960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DEFINITION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7290"/>
            <a:ext cx="6002655" cy="331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Here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Coffee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Black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drink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10" dirty="0">
                <a:latin typeface="Arial MT"/>
                <a:cs typeface="Arial MT"/>
              </a:rPr>
              <a:t>Milk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 MT"/>
                <a:cs typeface="Arial MT"/>
              </a:rPr>
              <a:t>White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drink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720" y="231140"/>
            <a:ext cx="6840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TYPES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ORDERED 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6659"/>
            <a:ext cx="7938134" cy="484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different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ordered lists.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&lt;h4&gt;Numbered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list:&lt;/h4&gt;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&lt;ol&gt;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&lt;li&gt;Apples&lt;/li&gt;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&lt;li&gt;Bananas&lt;/li&gt;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&lt;li&gt;Lemons&lt;/li&gt;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&lt;li&gt;Oranges&lt;/li&gt;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&lt;/ol&gt;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2770"/>
            <a:ext cx="2874645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Numbered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"/>
              <a:cs typeface="Arial"/>
            </a:endParaRPr>
          </a:p>
          <a:p>
            <a:pPr marL="927100" marR="483870">
              <a:lnSpc>
                <a:spcPct val="120800"/>
              </a:lnSpc>
            </a:pPr>
            <a:r>
              <a:rPr sz="2400" spc="-5" dirty="0">
                <a:latin typeface="Arial MT"/>
                <a:cs typeface="Arial MT"/>
              </a:rPr>
              <a:t>1. </a:t>
            </a:r>
            <a:r>
              <a:rPr sz="2400" spc="-10" dirty="0">
                <a:latin typeface="Arial MT"/>
                <a:cs typeface="Arial MT"/>
              </a:rPr>
              <a:t>Apples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.B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na</a:t>
            </a:r>
            <a:r>
              <a:rPr sz="2400" dirty="0">
                <a:latin typeface="Arial MT"/>
                <a:cs typeface="Arial MT"/>
              </a:rPr>
              <a:t>s  </a:t>
            </a:r>
            <a:r>
              <a:rPr sz="2400" spc="-5" dirty="0">
                <a:latin typeface="Arial MT"/>
                <a:cs typeface="Arial MT"/>
              </a:rPr>
              <a:t>3.Lemons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4.Oranges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70" y="0"/>
            <a:ext cx="57378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7280" marR="5080" indent="-23545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4290"/>
            <a:ext cx="3964940" cy="41490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 MT"/>
                <a:cs typeface="Arial MT"/>
              </a:rPr>
              <a:t>&lt;h4&gt;Letters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list:&lt;/h4&gt;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&lt;ol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type="A"&gt;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&lt;li&gt;Apples&lt;/li&gt;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Arial MT"/>
                <a:cs typeface="Arial MT"/>
              </a:rPr>
              <a:t>&lt;li&gt;Bananas&lt;/li&gt;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&lt;li&gt;Lemons&lt;/li&gt;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&lt;li&gt;Oranges&lt;/li&gt;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&lt;/ol&gt;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251460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Letters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"/>
              <a:cs typeface="Arial"/>
            </a:endParaRPr>
          </a:p>
          <a:p>
            <a:pPr marL="1300480" indent="-373380">
              <a:lnSpc>
                <a:spcPct val="100000"/>
              </a:lnSpc>
              <a:buAutoNum type="alphaUcPeriod"/>
              <a:tabLst>
                <a:tab pos="1300480" algn="l"/>
              </a:tabLst>
            </a:pPr>
            <a:r>
              <a:rPr sz="2400" spc="-10" dirty="0">
                <a:latin typeface="Arial MT"/>
                <a:cs typeface="Arial MT"/>
              </a:rPr>
              <a:t>Apples</a:t>
            </a:r>
            <a:endParaRPr sz="2400">
              <a:latin typeface="Arial MT"/>
              <a:cs typeface="Arial MT"/>
            </a:endParaRPr>
          </a:p>
          <a:p>
            <a:pPr marL="1300480" indent="-373380">
              <a:lnSpc>
                <a:spcPct val="100000"/>
              </a:lnSpc>
              <a:spcBef>
                <a:spcPts val="590"/>
              </a:spcBef>
              <a:buAutoNum type="alphaUcPeriod"/>
              <a:tabLst>
                <a:tab pos="1300480" algn="l"/>
              </a:tabLst>
            </a:pPr>
            <a:r>
              <a:rPr sz="2400" spc="-10" dirty="0">
                <a:latin typeface="Arial MT"/>
                <a:cs typeface="Arial MT"/>
              </a:rPr>
              <a:t>Bananas</a:t>
            </a:r>
            <a:endParaRPr sz="2400">
              <a:latin typeface="Arial MT"/>
              <a:cs typeface="Arial MT"/>
            </a:endParaRPr>
          </a:p>
          <a:p>
            <a:pPr marL="1316355" indent="-389890">
              <a:lnSpc>
                <a:spcPct val="100000"/>
              </a:lnSpc>
              <a:spcBef>
                <a:spcPts val="600"/>
              </a:spcBef>
              <a:buAutoNum type="alphaUcPeriod"/>
              <a:tabLst>
                <a:tab pos="1316990" algn="l"/>
              </a:tabLst>
            </a:pPr>
            <a:r>
              <a:rPr sz="2400" spc="-5" dirty="0">
                <a:latin typeface="Arial MT"/>
                <a:cs typeface="Arial MT"/>
              </a:rPr>
              <a:t>Lemons</a:t>
            </a:r>
            <a:endParaRPr sz="2400">
              <a:latin typeface="Arial MT"/>
              <a:cs typeface="Arial MT"/>
            </a:endParaRPr>
          </a:p>
          <a:p>
            <a:pPr marL="1316355" indent="-389890">
              <a:lnSpc>
                <a:spcPct val="100000"/>
              </a:lnSpc>
              <a:spcBef>
                <a:spcPts val="600"/>
              </a:spcBef>
              <a:buAutoNum type="alphaUcPeriod"/>
              <a:tabLst>
                <a:tab pos="1316990" algn="l"/>
              </a:tabLst>
            </a:pPr>
            <a:r>
              <a:rPr sz="2400" spc="-5" dirty="0">
                <a:latin typeface="Arial MT"/>
                <a:cs typeface="Arial MT"/>
              </a:rPr>
              <a:t>Oranges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039" y="0"/>
            <a:ext cx="5737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6010" marR="5080" indent="-235331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28090"/>
            <a:ext cx="5913755" cy="41490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 MT"/>
                <a:cs typeface="Arial MT"/>
              </a:rPr>
              <a:t>&lt;h4&gt;Lowercase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letters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list:&lt;/h4&gt;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&lt;ol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type="a"&gt;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&lt;li&gt;Apples&lt;/li&gt;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Arial MT"/>
                <a:cs typeface="Arial MT"/>
              </a:rPr>
              <a:t>&lt;li&gt;Bananas&lt;/li&gt;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&lt;li&gt;Lemons&lt;/li&gt;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&lt;li&gt;Oranges&lt;/li&gt;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&lt;/ol&gt;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4304665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Lowercase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letters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Arial"/>
              <a:cs typeface="Arial"/>
            </a:endParaRPr>
          </a:p>
          <a:p>
            <a:pPr marL="1266825" indent="-340360">
              <a:lnSpc>
                <a:spcPct val="100000"/>
              </a:lnSpc>
              <a:buAutoNum type="alphaLcPeriod"/>
              <a:tabLst>
                <a:tab pos="1267460" algn="l"/>
              </a:tabLst>
            </a:pPr>
            <a:r>
              <a:rPr sz="2400" spc="-10" dirty="0">
                <a:latin typeface="Arial MT"/>
                <a:cs typeface="Arial MT"/>
              </a:rPr>
              <a:t>Apples</a:t>
            </a:r>
            <a:endParaRPr sz="2400">
              <a:latin typeface="Arial MT"/>
              <a:cs typeface="Arial MT"/>
            </a:endParaRPr>
          </a:p>
          <a:p>
            <a:pPr marL="1266825" indent="-340360">
              <a:lnSpc>
                <a:spcPct val="100000"/>
              </a:lnSpc>
              <a:spcBef>
                <a:spcPts val="590"/>
              </a:spcBef>
              <a:buAutoNum type="alphaLcPeriod"/>
              <a:tabLst>
                <a:tab pos="1267460" algn="l"/>
              </a:tabLst>
            </a:pPr>
            <a:r>
              <a:rPr sz="2400" spc="-10" dirty="0">
                <a:latin typeface="Arial MT"/>
                <a:cs typeface="Arial MT"/>
              </a:rPr>
              <a:t>Bananas</a:t>
            </a:r>
            <a:endParaRPr sz="2400">
              <a:latin typeface="Arial MT"/>
              <a:cs typeface="Arial MT"/>
            </a:endParaRPr>
          </a:p>
          <a:p>
            <a:pPr marL="1249680" indent="-323215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1250315" algn="l"/>
              </a:tabLst>
            </a:pPr>
            <a:r>
              <a:rPr sz="2400" spc="-5" dirty="0">
                <a:latin typeface="Arial MT"/>
                <a:cs typeface="Arial MT"/>
              </a:rPr>
              <a:t>Lemons</a:t>
            </a:r>
            <a:endParaRPr sz="24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 MT"/>
                <a:cs typeface="Arial MT"/>
              </a:rPr>
              <a:t>c.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Oranges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70" y="33020"/>
            <a:ext cx="57378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7280" marR="5080" indent="-23545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4290"/>
            <a:ext cx="5730875" cy="41490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 MT"/>
                <a:cs typeface="Arial MT"/>
              </a:rPr>
              <a:t>&lt;h4&gt;Roman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numbers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list:&lt;/h4&gt;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&lt;ol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type="I"&gt;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&lt;li&gt;Apples&lt;/li&gt;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Arial MT"/>
                <a:cs typeface="Arial MT"/>
              </a:rPr>
              <a:t>&lt;li&gt;Bananas&lt;/li&gt;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&lt;li&gt;Lemons&lt;/li&gt;</a:t>
            </a:r>
            <a:endParaRPr sz="32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&lt;li&gt;Oranges&lt;/li&gt;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&lt;/ol&gt;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890"/>
            <a:ext cx="4072890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Roman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numbers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"/>
              <a:cs typeface="Arial"/>
            </a:endParaRPr>
          </a:p>
          <a:p>
            <a:pPr marL="1715770" indent="-749300">
              <a:lnSpc>
                <a:spcPct val="100000"/>
              </a:lnSpc>
              <a:buFont typeface="Verdana"/>
              <a:buAutoNum type="romanUcPeriod"/>
              <a:tabLst>
                <a:tab pos="1715135" algn="l"/>
                <a:tab pos="1715770" algn="l"/>
              </a:tabLst>
            </a:pPr>
            <a:r>
              <a:rPr sz="3200" dirty="0">
                <a:latin typeface="Arial MT"/>
                <a:cs typeface="Arial MT"/>
              </a:rPr>
              <a:t>Apples</a:t>
            </a:r>
            <a:endParaRPr sz="3200">
              <a:latin typeface="Arial MT"/>
              <a:cs typeface="Arial MT"/>
            </a:endParaRPr>
          </a:p>
          <a:p>
            <a:pPr marL="1456690" indent="-633095">
              <a:lnSpc>
                <a:spcPct val="100000"/>
              </a:lnSpc>
              <a:spcBef>
                <a:spcPts val="790"/>
              </a:spcBef>
              <a:buFont typeface="Verdana"/>
              <a:buAutoNum type="romanUcPeriod"/>
              <a:tabLst>
                <a:tab pos="1456690" algn="l"/>
              </a:tabLst>
            </a:pPr>
            <a:r>
              <a:rPr sz="3200" dirty="0">
                <a:latin typeface="Arial MT"/>
                <a:cs typeface="Arial MT"/>
              </a:rPr>
              <a:t>Bananas</a:t>
            </a:r>
            <a:endParaRPr sz="3200">
              <a:latin typeface="Arial MT"/>
              <a:cs typeface="Arial MT"/>
            </a:endParaRPr>
          </a:p>
          <a:p>
            <a:pPr marL="1389380" indent="-804545">
              <a:lnSpc>
                <a:spcPct val="100000"/>
              </a:lnSpc>
              <a:spcBef>
                <a:spcPts val="800"/>
              </a:spcBef>
              <a:buFont typeface="Verdana"/>
              <a:buAutoNum type="romanUcPeriod"/>
              <a:tabLst>
                <a:tab pos="1389380" algn="l"/>
              </a:tabLst>
            </a:pPr>
            <a:r>
              <a:rPr sz="3200" dirty="0">
                <a:latin typeface="Arial MT"/>
                <a:cs typeface="Arial MT"/>
              </a:rPr>
              <a:t>Lemons</a:t>
            </a:r>
            <a:endParaRPr sz="3200">
              <a:latin typeface="Arial MT"/>
              <a:cs typeface="Arial MT"/>
            </a:endParaRPr>
          </a:p>
          <a:p>
            <a:pPr marL="1325880" indent="-741045">
              <a:lnSpc>
                <a:spcPct val="100000"/>
              </a:lnSpc>
              <a:spcBef>
                <a:spcPts val="800"/>
              </a:spcBef>
              <a:buFont typeface="Verdana"/>
              <a:buAutoNum type="romanUcPeriod"/>
              <a:tabLst>
                <a:tab pos="1325880" algn="l"/>
              </a:tabLst>
            </a:pPr>
            <a:r>
              <a:rPr sz="3200" dirty="0">
                <a:latin typeface="Arial MT"/>
                <a:cs typeface="Arial MT"/>
              </a:rPr>
              <a:t>Oranges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0"/>
            <a:ext cx="7628890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8310" marR="5080" indent="-23545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&lt;h4&gt;Lowercase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Roman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list:&lt;/h4&gt;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&lt;ol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type="i"&gt;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&lt;li&gt;Apples&lt;/li&gt;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&lt;li&gt;Bananas&lt;/li&gt;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&lt;li&gt;Lemons&lt;/li&gt;</a:t>
            </a:r>
            <a:endParaRPr sz="28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&lt;li&gt;Oranges&lt;/li&gt;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&lt;/ol&gt;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&lt;/body&gt;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170" y="200659"/>
            <a:ext cx="4162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PARAGRAPHS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869" y="1614170"/>
            <a:ext cx="7741920" cy="394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Paragraphs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dirty="0">
                <a:latin typeface="Arial MT"/>
                <a:cs typeface="Arial MT"/>
              </a:rPr>
              <a:t> defined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dirty="0">
                <a:latin typeface="Arial MT"/>
                <a:cs typeface="Arial MT"/>
              </a:rPr>
              <a:t> 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&lt;p&gt;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paragraph&lt;/p&gt;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another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paragraph&lt;/p&gt;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automatically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displays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empty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before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 after 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6292850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Lowercase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Roman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numbers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list: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"/>
              <a:cs typeface="Arial"/>
            </a:endParaRPr>
          </a:p>
          <a:p>
            <a:pPr marL="1074420" indent="-403225">
              <a:lnSpc>
                <a:spcPct val="100000"/>
              </a:lnSpc>
              <a:buFont typeface="Verdana"/>
              <a:buAutoNum type="romanLcPeriod"/>
              <a:tabLst>
                <a:tab pos="1074420" algn="l"/>
              </a:tabLst>
            </a:pPr>
            <a:r>
              <a:rPr sz="3200" dirty="0">
                <a:latin typeface="Arial MT"/>
                <a:cs typeface="Arial MT"/>
              </a:rPr>
              <a:t>Apples</a:t>
            </a:r>
            <a:endParaRPr sz="3200">
              <a:latin typeface="Arial MT"/>
              <a:cs typeface="Arial MT"/>
            </a:endParaRPr>
          </a:p>
          <a:p>
            <a:pPr marL="1076960" indent="-406400">
              <a:lnSpc>
                <a:spcPct val="100000"/>
              </a:lnSpc>
              <a:spcBef>
                <a:spcPts val="790"/>
              </a:spcBef>
              <a:buAutoNum type="romanLcPeriod"/>
              <a:tabLst>
                <a:tab pos="1077595" algn="l"/>
              </a:tabLst>
            </a:pPr>
            <a:r>
              <a:rPr sz="3200" dirty="0">
                <a:latin typeface="Arial MT"/>
                <a:cs typeface="Arial MT"/>
              </a:rPr>
              <a:t>Bananas</a:t>
            </a:r>
            <a:endParaRPr sz="3200">
              <a:latin typeface="Arial MT"/>
              <a:cs typeface="Arial MT"/>
            </a:endParaRPr>
          </a:p>
          <a:p>
            <a:pPr marL="1167130" indent="-496570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1167765" algn="l"/>
              </a:tabLst>
            </a:pPr>
            <a:r>
              <a:rPr sz="3200" spc="-5" dirty="0">
                <a:latin typeface="Arial MT"/>
                <a:cs typeface="Arial MT"/>
              </a:rPr>
              <a:t>Lemons</a:t>
            </a:r>
            <a:endParaRPr sz="3200">
              <a:latin typeface="Arial MT"/>
              <a:cs typeface="Arial MT"/>
            </a:endParaRPr>
          </a:p>
          <a:p>
            <a:pPr marL="1191260" indent="-520700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1191895" algn="l"/>
              </a:tabLst>
            </a:pPr>
            <a:r>
              <a:rPr sz="3200" dirty="0">
                <a:latin typeface="Arial MT"/>
                <a:cs typeface="Arial MT"/>
              </a:rPr>
              <a:t>Oranges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33020"/>
            <a:ext cx="6249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0" marR="5080" indent="-260985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UNORDERED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3490"/>
            <a:ext cx="827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This example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different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unordered lists.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71" y="2029326"/>
            <a:ext cx="3760243" cy="37538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151</a:t>
            </a:fld>
            <a:endParaRPr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477" y="1567069"/>
            <a:ext cx="2809715" cy="3746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152</a:t>
            </a:fld>
            <a:endParaRPr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33020"/>
            <a:ext cx="6249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0" marR="5080" indent="-260985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UNORDERED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30350"/>
            <a:ext cx="4074893" cy="34607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153</a:t>
            </a:fld>
            <a:endParaRPr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98" y="1777447"/>
            <a:ext cx="2390155" cy="3238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154</a:t>
            </a:fld>
            <a:endParaRPr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62496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0" marR="5080" indent="-260985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DIFFERENT TYPES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spc="-10" dirty="0">
                <a:latin typeface="Arial"/>
                <a:cs typeface="Arial"/>
              </a:rPr>
              <a:t>UNORDERED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416995"/>
            <a:ext cx="3997157" cy="38181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155</a:t>
            </a:fld>
            <a:endParaRPr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945" y="1628775"/>
            <a:ext cx="2757165" cy="3286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156</a:t>
            </a:fld>
            <a:endParaRPr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9359" y="201929"/>
            <a:ext cx="160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</a:t>
            </a:r>
            <a:r>
              <a:rPr spc="-75" dirty="0"/>
              <a:t> </a:t>
            </a:r>
            <a:r>
              <a:rPr spc="-5" dirty="0"/>
              <a:t>do..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079" y="1744297"/>
            <a:ext cx="2956518" cy="21134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157</a:t>
            </a:fld>
            <a:endParaRPr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238759"/>
            <a:ext cx="1830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</a:t>
            </a:r>
            <a:r>
              <a:rPr spc="-90" dirty="0"/>
              <a:t> </a:t>
            </a:r>
            <a:r>
              <a:rPr spc="-5" dirty="0"/>
              <a:t>do…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016" y="1439158"/>
            <a:ext cx="3090290" cy="27473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158</a:t>
            </a:fld>
            <a:endParaRPr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07340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Revision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7571" y="1440971"/>
          <a:ext cx="7621268" cy="4113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3829"/>
                <a:gridCol w="3647439"/>
              </a:tblGrid>
              <a:tr h="678179">
                <a:tc>
                  <a:txBody>
                    <a:bodyPr/>
                    <a:lstStyle/>
                    <a:p>
                      <a:pPr marR="17087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Tag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R="16840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&lt;ol&gt;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ordered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0280">
                <a:tc>
                  <a:txBody>
                    <a:bodyPr/>
                    <a:lstStyle/>
                    <a:p>
                      <a:pPr marR="168402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3"/>
                        </a:rPr>
                        <a:t>&lt;ul&gt;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unordered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7739">
                <a:tc>
                  <a:txBody>
                    <a:bodyPr/>
                    <a:lstStyle/>
                    <a:p>
                      <a:pPr marR="17341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4"/>
                        </a:rPr>
                        <a:t>&lt;li&gt;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item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0280">
                <a:tc>
                  <a:txBody>
                    <a:bodyPr/>
                    <a:lstStyle/>
                    <a:p>
                      <a:pPr marR="168402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5"/>
                        </a:rPr>
                        <a:t>&lt;dl&gt;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definition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020" y="124459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92200"/>
            <a:ext cx="7094855" cy="509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Arial MT"/>
                <a:cs typeface="Arial MT"/>
              </a:rPr>
              <a:t>&lt;body&gt;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&lt;p&gt;This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paragraph.&lt;/p&gt;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&lt;p&gt;This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paragraph.&lt;/p&gt;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&lt;p&gt;This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paragraph.&lt;/p&gt;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12700" marR="5080">
              <a:lnSpc>
                <a:spcPts val="2690"/>
              </a:lnSpc>
            </a:pPr>
            <a:r>
              <a:rPr sz="2800" spc="-5" dirty="0">
                <a:latin typeface="Arial MT"/>
                <a:cs typeface="Arial MT"/>
              </a:rPr>
              <a:t>&lt;p&gt;Paragraph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r>
              <a:rPr sz="2800" dirty="0">
                <a:latin typeface="Arial MT"/>
                <a:cs typeface="Arial MT"/>
              </a:rPr>
              <a:t> 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tag.&lt;/p&gt;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&lt;/body&gt;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0670" y="269240"/>
            <a:ext cx="241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LIST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TAGS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371" y="1669571"/>
          <a:ext cx="7468870" cy="4000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4420870"/>
              </a:tblGrid>
              <a:tr h="459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Tag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12179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&lt;dt&gt;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definition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term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1380">
                <a:tc>
                  <a:txBody>
                    <a:bodyPr/>
                    <a:lstStyle/>
                    <a:p>
                      <a:pPr marL="11760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1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3"/>
                        </a:rPr>
                        <a:t>&lt;dd&gt;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definition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description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7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0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299720"/>
            <a:ext cx="5064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FORMS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INPUT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7904480" cy="4749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82245">
              <a:lnSpc>
                <a:spcPct val="100600"/>
              </a:lnSpc>
              <a:spcBef>
                <a:spcPts val="80"/>
              </a:spcBef>
            </a:pP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spc="-5" dirty="0">
                <a:latin typeface="Arial MT"/>
                <a:cs typeface="Arial MT"/>
              </a:rPr>
              <a:t>Forms </a:t>
            </a:r>
            <a:r>
              <a:rPr sz="2800" dirty="0">
                <a:latin typeface="Arial MT"/>
                <a:cs typeface="Arial MT"/>
              </a:rPr>
              <a:t>are used to select different kinds </a:t>
            </a:r>
            <a:r>
              <a:rPr sz="2800" spc="5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input.</a:t>
            </a:r>
            <a:endParaRPr sz="2800">
              <a:latin typeface="Arial MT"/>
              <a:cs typeface="Arial MT"/>
            </a:endParaRPr>
          </a:p>
          <a:p>
            <a:pPr marR="732155" algn="ctr">
              <a:lnSpc>
                <a:spcPct val="100000"/>
              </a:lnSpc>
              <a:spcBef>
                <a:spcPts val="30"/>
              </a:spcBef>
            </a:pPr>
            <a:r>
              <a:rPr sz="2800" b="1" spc="-5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Text</a:t>
            </a:r>
            <a:r>
              <a:rPr sz="2800" spc="-3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fields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demonstrates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fields on an </a:t>
            </a: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page. A user can </a:t>
            </a:r>
            <a:r>
              <a:rPr sz="2800" spc="-5" dirty="0">
                <a:latin typeface="Arial MT"/>
                <a:cs typeface="Arial MT"/>
              </a:rPr>
              <a:t>write </a:t>
            </a:r>
            <a:r>
              <a:rPr sz="2800" dirty="0">
                <a:latin typeface="Arial MT"/>
                <a:cs typeface="Arial MT"/>
              </a:rPr>
              <a:t>text in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 field.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Password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fields</a:t>
            </a:r>
            <a:endParaRPr sz="2800">
              <a:latin typeface="Arial MT"/>
              <a:cs typeface="Arial MT"/>
            </a:endParaRPr>
          </a:p>
          <a:p>
            <a:pPr marL="12700" marR="974725">
              <a:lnSpc>
                <a:spcPct val="1006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example </a:t>
            </a:r>
            <a:r>
              <a:rPr sz="2800" spc="-5" dirty="0">
                <a:latin typeface="Arial MT"/>
                <a:cs typeface="Arial MT"/>
              </a:rPr>
              <a:t>demonstrates </a:t>
            </a:r>
            <a:r>
              <a:rPr sz="2800" dirty="0">
                <a:latin typeface="Arial MT"/>
                <a:cs typeface="Arial MT"/>
              </a:rPr>
              <a:t>how to create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password field on an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page.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450" y="299720"/>
            <a:ext cx="4838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EXAMPLE: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FIELDS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78466"/>
            <a:ext cx="6248400" cy="44365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162</a:t>
            </a:fld>
            <a:endParaRPr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67" y="1548467"/>
            <a:ext cx="4288377" cy="7382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163</a:t>
            </a:fld>
            <a:endParaRPr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470" y="223520"/>
            <a:ext cx="442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PASSWORD</a:t>
            </a:r>
            <a:r>
              <a:rPr sz="3600" spc="-50" dirty="0"/>
              <a:t> </a:t>
            </a:r>
            <a:r>
              <a:rPr sz="3600" spc="-5" dirty="0"/>
              <a:t>FIELDS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94771"/>
            <a:ext cx="7733421" cy="45954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164</a:t>
            </a:fld>
            <a:endParaRPr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176" y="1533572"/>
            <a:ext cx="8021694" cy="20585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165</a:t>
            </a:fld>
            <a:endParaRPr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215900"/>
            <a:ext cx="167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F</a:t>
            </a:r>
            <a:r>
              <a:rPr sz="3600" b="1" spc="-15" dirty="0">
                <a:latin typeface="Arial"/>
                <a:cs typeface="Arial"/>
              </a:rPr>
              <a:t>O</a:t>
            </a:r>
            <a:r>
              <a:rPr sz="3600" b="1" spc="10" dirty="0">
                <a:latin typeface="Arial"/>
                <a:cs typeface="Arial"/>
              </a:rPr>
              <a:t>R</a:t>
            </a:r>
            <a:r>
              <a:rPr sz="3600" b="1" dirty="0">
                <a:latin typeface="Arial"/>
                <a:cs typeface="Arial"/>
              </a:rPr>
              <a:t>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16659"/>
            <a:ext cx="8310245" cy="484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5" dirty="0">
                <a:latin typeface="Arial MT"/>
                <a:cs typeface="Arial MT"/>
              </a:rPr>
              <a:t> is 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</a:t>
            </a:r>
            <a:r>
              <a:rPr sz="2400" dirty="0">
                <a:latin typeface="Arial MT"/>
                <a:cs typeface="Arial MT"/>
              </a:rPr>
              <a:t> form</a:t>
            </a:r>
            <a:r>
              <a:rPr sz="2400" spc="-5" dirty="0">
                <a:latin typeface="Arial MT"/>
                <a:cs typeface="Arial MT"/>
              </a:rPr>
              <a:t> elements.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10800"/>
              </a:lnSpc>
            </a:pPr>
            <a:r>
              <a:rPr sz="2400" spc="-5" dirty="0">
                <a:latin typeface="Arial MT"/>
                <a:cs typeface="Arial MT"/>
              </a:rPr>
              <a:t>Form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dirty="0">
                <a:latin typeface="Arial MT"/>
                <a:cs typeface="Arial MT"/>
              </a:rPr>
              <a:t> 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allow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user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enter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(like </a:t>
            </a:r>
            <a:r>
              <a:rPr sz="2400" dirty="0">
                <a:latin typeface="Arial MT"/>
                <a:cs typeface="Arial MT"/>
              </a:rPr>
              <a:t>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textarea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fields,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drop-down menus,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radio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buttons,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checkboxes,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etc.)</a:t>
            </a:r>
            <a:r>
              <a:rPr sz="2400" spc="-5" dirty="0">
                <a:latin typeface="Arial MT"/>
                <a:cs typeface="Arial MT"/>
              </a:rPr>
              <a:t> in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&lt;form&gt; </a:t>
            </a:r>
            <a:r>
              <a:rPr sz="2400" spc="-5" dirty="0">
                <a:latin typeface="Arial MT"/>
                <a:cs typeface="Arial MT"/>
              </a:rPr>
              <a:t>tag.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&lt;form&gt;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&lt;input&gt;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&lt;/input&gt;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Arial MT"/>
              </a:rPr>
              <a:t>&lt;/form&gt;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0" y="307340"/>
            <a:ext cx="139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I</a:t>
            </a:r>
            <a:r>
              <a:rPr sz="3600" b="1" spc="-5" dirty="0">
                <a:latin typeface="Arial"/>
                <a:cs typeface="Arial"/>
              </a:rPr>
              <a:t>N</a:t>
            </a:r>
            <a:r>
              <a:rPr sz="3600" b="1" dirty="0">
                <a:latin typeface="Arial"/>
                <a:cs typeface="Arial"/>
              </a:rPr>
              <a:t>P</a:t>
            </a:r>
            <a:r>
              <a:rPr sz="3600" b="1" spc="-5" dirty="0">
                <a:latin typeface="Arial"/>
                <a:cs typeface="Arial"/>
              </a:rPr>
              <a:t>UT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105"/>
              </a:spcBef>
            </a:pPr>
            <a:r>
              <a:rPr sz="3200" dirty="0"/>
              <a:t>The most used </a:t>
            </a:r>
            <a:r>
              <a:rPr sz="3200" spc="-5" dirty="0"/>
              <a:t>form </a:t>
            </a:r>
            <a:r>
              <a:rPr sz="3200" dirty="0"/>
              <a:t>tag </a:t>
            </a:r>
            <a:r>
              <a:rPr sz="3200" spc="-5" dirty="0"/>
              <a:t>is the </a:t>
            </a:r>
            <a:r>
              <a:rPr sz="3200" dirty="0"/>
              <a:t>&lt;input&gt; tag. </a:t>
            </a:r>
            <a:r>
              <a:rPr sz="3200" spc="-875" dirty="0"/>
              <a:t> </a:t>
            </a:r>
            <a:r>
              <a:rPr sz="3200" dirty="0"/>
              <a:t>The type of input </a:t>
            </a:r>
            <a:r>
              <a:rPr sz="3200" spc="-5" dirty="0"/>
              <a:t>is </a:t>
            </a:r>
            <a:r>
              <a:rPr sz="3200" dirty="0"/>
              <a:t>specified </a:t>
            </a:r>
            <a:r>
              <a:rPr sz="3200" spc="-5" dirty="0"/>
              <a:t>with </a:t>
            </a:r>
            <a:r>
              <a:rPr sz="3200" dirty="0"/>
              <a:t>the type </a:t>
            </a:r>
            <a:r>
              <a:rPr sz="3200" spc="-875" dirty="0"/>
              <a:t> </a:t>
            </a:r>
            <a:r>
              <a:rPr sz="3200" spc="-5" dirty="0"/>
              <a:t>attribute. The</a:t>
            </a:r>
            <a:r>
              <a:rPr sz="3200" spc="5" dirty="0"/>
              <a:t> </a:t>
            </a:r>
            <a:r>
              <a:rPr sz="3200" dirty="0"/>
              <a:t>most</a:t>
            </a:r>
            <a:r>
              <a:rPr sz="3200" spc="-10" dirty="0"/>
              <a:t> </a:t>
            </a:r>
            <a:r>
              <a:rPr sz="3200" spc="-5" dirty="0"/>
              <a:t>commonly</a:t>
            </a:r>
            <a:r>
              <a:rPr sz="3200" spc="5" dirty="0"/>
              <a:t> </a:t>
            </a:r>
            <a:r>
              <a:rPr sz="3200" dirty="0"/>
              <a:t>used</a:t>
            </a:r>
            <a:r>
              <a:rPr sz="3200" spc="5" dirty="0"/>
              <a:t> </a:t>
            </a:r>
            <a:r>
              <a:rPr sz="3200" dirty="0"/>
              <a:t>input </a:t>
            </a:r>
            <a:r>
              <a:rPr sz="3200" spc="5" dirty="0"/>
              <a:t> </a:t>
            </a:r>
            <a:r>
              <a:rPr sz="3200" dirty="0"/>
              <a:t>types</a:t>
            </a:r>
            <a:r>
              <a:rPr sz="3200" spc="5" dirty="0"/>
              <a:t> </a:t>
            </a:r>
            <a:r>
              <a:rPr sz="3200" spc="-5" dirty="0"/>
              <a:t>are</a:t>
            </a:r>
            <a:r>
              <a:rPr sz="3200" dirty="0"/>
              <a:t> explained</a:t>
            </a:r>
            <a:r>
              <a:rPr sz="3200" spc="5" dirty="0"/>
              <a:t> </a:t>
            </a:r>
            <a:r>
              <a:rPr sz="3200" dirty="0"/>
              <a:t>below.</a:t>
            </a:r>
            <a:endParaRPr sz="32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50" y="254000"/>
            <a:ext cx="3266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TEXT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FIELDS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00"/>
              </a:spcBef>
            </a:pPr>
            <a:r>
              <a:rPr spc="-5" dirty="0"/>
              <a:t>Text</a:t>
            </a:r>
            <a:r>
              <a:rPr dirty="0"/>
              <a:t> fields</a:t>
            </a:r>
            <a:r>
              <a:rPr spc="-5" dirty="0"/>
              <a:t> </a:t>
            </a:r>
            <a:r>
              <a:rPr dirty="0"/>
              <a:t>are used </a:t>
            </a:r>
            <a:r>
              <a:rPr spc="-5" dirty="0"/>
              <a:t>when</a:t>
            </a:r>
            <a:r>
              <a:rPr dirty="0"/>
              <a:t> you </a:t>
            </a:r>
            <a:r>
              <a:rPr spc="-5" dirty="0"/>
              <a:t>want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dirty="0"/>
              <a:t>user</a:t>
            </a:r>
            <a:r>
              <a:rPr spc="5" dirty="0"/>
              <a:t> </a:t>
            </a:r>
            <a:r>
              <a:rPr spc="-5" dirty="0"/>
              <a:t>to </a:t>
            </a:r>
            <a:r>
              <a:rPr spc="-765" dirty="0"/>
              <a:t> </a:t>
            </a:r>
            <a:r>
              <a:rPr dirty="0"/>
              <a:t>type letters,</a:t>
            </a:r>
            <a:r>
              <a:rPr spc="5" dirty="0"/>
              <a:t> </a:t>
            </a:r>
            <a:r>
              <a:rPr spc="-5" dirty="0"/>
              <a:t>numbers,</a:t>
            </a:r>
            <a:r>
              <a:rPr spc="10" dirty="0"/>
              <a:t> </a:t>
            </a:r>
            <a:r>
              <a:rPr dirty="0"/>
              <a:t>etc.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a</a:t>
            </a:r>
            <a:r>
              <a:rPr spc="5" dirty="0"/>
              <a:t> </a:t>
            </a:r>
            <a:r>
              <a:rPr dirty="0"/>
              <a:t>form.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/>
          </a:p>
          <a:p>
            <a:pPr marL="111125" marR="5492750" indent="-99060">
              <a:lnSpc>
                <a:spcPct val="110700"/>
              </a:lnSpc>
            </a:pPr>
            <a:r>
              <a:rPr spc="-5" dirty="0"/>
              <a:t>&lt;form&gt; </a:t>
            </a:r>
            <a:r>
              <a:rPr dirty="0"/>
              <a:t> </a:t>
            </a:r>
            <a:r>
              <a:rPr spc="-5" dirty="0"/>
              <a:t>First</a:t>
            </a:r>
            <a:r>
              <a:rPr spc="-65" dirty="0"/>
              <a:t> </a:t>
            </a:r>
            <a:r>
              <a:rPr spc="-5" dirty="0"/>
              <a:t>name: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5" dirty="0"/>
              <a:t>&lt;input</a:t>
            </a:r>
            <a:r>
              <a:rPr dirty="0"/>
              <a:t> type="text" </a:t>
            </a:r>
            <a:r>
              <a:rPr spc="-5" dirty="0"/>
              <a:t>name="firstname"&gt;</a:t>
            </a: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pc="-5" dirty="0"/>
              <a:t>&lt;br&gt;</a:t>
            </a: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dirty="0"/>
              <a:t>Last</a:t>
            </a:r>
            <a:r>
              <a:rPr spc="-35" dirty="0"/>
              <a:t> </a:t>
            </a:r>
            <a:r>
              <a:rPr spc="-5" dirty="0"/>
              <a:t>name: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5" dirty="0"/>
              <a:t>&lt;input</a:t>
            </a:r>
            <a:r>
              <a:rPr dirty="0"/>
              <a:t> type="text"</a:t>
            </a:r>
            <a:r>
              <a:rPr spc="5" dirty="0"/>
              <a:t> </a:t>
            </a:r>
            <a:r>
              <a:rPr spc="-5" dirty="0"/>
              <a:t>name="lastname"&gt;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5" dirty="0"/>
              <a:t>&lt;/form&gt;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750" y="238759"/>
            <a:ext cx="3266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TEXT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1890"/>
            <a:ext cx="4665980" cy="17081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</a:t>
            </a:r>
            <a:r>
              <a:rPr sz="3200" spc="-5" dirty="0">
                <a:latin typeface="Arial MT"/>
                <a:cs typeface="Arial MT"/>
              </a:rPr>
              <a:t> 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 MT"/>
                <a:cs typeface="Arial MT"/>
              </a:rPr>
              <a:t>First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name: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Arial MT"/>
                <a:cs typeface="Arial MT"/>
              </a:rPr>
              <a:t>Last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name: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24629"/>
            <a:ext cx="7790180" cy="179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3200" dirty="0">
                <a:latin typeface="Arial MT"/>
                <a:cs typeface="Arial MT"/>
              </a:rPr>
              <a:t>Note that </a:t>
            </a:r>
            <a:r>
              <a:rPr sz="3200" spc="-5" dirty="0">
                <a:latin typeface="Arial MT"/>
                <a:cs typeface="Arial MT"/>
              </a:rPr>
              <a:t>the form </a:t>
            </a:r>
            <a:r>
              <a:rPr sz="3200" dirty="0">
                <a:latin typeface="Arial MT"/>
                <a:cs typeface="Arial MT"/>
              </a:rPr>
              <a:t>itself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not </a:t>
            </a:r>
            <a:r>
              <a:rPr sz="3200" spc="-5" dirty="0">
                <a:latin typeface="Arial MT"/>
                <a:cs typeface="Arial MT"/>
              </a:rPr>
              <a:t>visible. Also </a:t>
            </a:r>
            <a:r>
              <a:rPr sz="3200" dirty="0">
                <a:latin typeface="Arial MT"/>
                <a:cs typeface="Arial MT"/>
              </a:rPr>
              <a:t> note that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most browsers, </a:t>
            </a:r>
            <a:r>
              <a:rPr sz="3200" spc="-5" dirty="0">
                <a:latin typeface="Arial MT"/>
                <a:cs typeface="Arial MT"/>
              </a:rPr>
              <a:t>the width of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</a:t>
            </a:r>
            <a:r>
              <a:rPr sz="3200" spc="-5" dirty="0">
                <a:latin typeface="Arial MT"/>
                <a:cs typeface="Arial MT"/>
              </a:rPr>
              <a:t> field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20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characters by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default.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751" y="1909313"/>
            <a:ext cx="3210157" cy="8856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169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8670" y="200659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766570"/>
            <a:ext cx="7409815" cy="453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</a:t>
            </a:r>
            <a:endParaRPr sz="3200">
              <a:latin typeface="Arial MT"/>
              <a:cs typeface="Arial MT"/>
            </a:endParaRPr>
          </a:p>
          <a:p>
            <a:pPr marL="12700" marR="3788410">
              <a:lnSpc>
                <a:spcPts val="9280"/>
              </a:lnSpc>
              <a:spcBef>
                <a:spcPts val="12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dirty="0">
                <a:latin typeface="Arial MT"/>
                <a:cs typeface="Arial MT"/>
              </a:rPr>
              <a:t>a paragraph.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Paragraph </a:t>
            </a:r>
            <a:r>
              <a:rPr sz="3200" spc="-5" dirty="0">
                <a:latin typeface="Arial MT"/>
                <a:cs typeface="Arial MT"/>
              </a:rPr>
              <a:t>elements</a:t>
            </a:r>
            <a:r>
              <a:rPr sz="3200" dirty="0">
                <a:latin typeface="Arial MT"/>
                <a:cs typeface="Arial MT"/>
              </a:rPr>
              <a:t> are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defined</a:t>
            </a:r>
            <a:r>
              <a:rPr sz="3200" dirty="0">
                <a:latin typeface="Arial MT"/>
                <a:cs typeface="Arial MT"/>
              </a:rPr>
              <a:t> by 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3590" y="254000"/>
            <a:ext cx="4251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RADIO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734820"/>
            <a:ext cx="8325484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spc="-10" dirty="0">
                <a:latin typeface="Arial MT"/>
                <a:cs typeface="Arial MT"/>
              </a:rPr>
              <a:t>Radio</a:t>
            </a:r>
            <a:r>
              <a:rPr sz="2400" spc="-5" dirty="0">
                <a:latin typeface="Arial MT"/>
                <a:cs typeface="Arial MT"/>
              </a:rPr>
              <a:t> Buttons</a:t>
            </a:r>
            <a:r>
              <a:rPr sz="2400" dirty="0">
                <a:latin typeface="Arial MT"/>
                <a:cs typeface="Arial MT"/>
              </a:rPr>
              <a:t> are</a:t>
            </a:r>
            <a:r>
              <a:rPr sz="2400" spc="-5" dirty="0">
                <a:latin typeface="Arial MT"/>
                <a:cs typeface="Arial MT"/>
              </a:rPr>
              <a:t> used </a:t>
            </a:r>
            <a:r>
              <a:rPr sz="2400" spc="-10" dirty="0">
                <a:latin typeface="Arial MT"/>
                <a:cs typeface="Arial MT"/>
              </a:rPr>
              <a:t>when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select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limited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choices.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&lt;form&gt;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type="radio" name="sex"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value="male"&gt;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Male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&lt;br&gt;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type="radio"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name="sex" value="female"&gt;Female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 MT"/>
                <a:cs typeface="Arial MT"/>
              </a:rPr>
              <a:t>&lt;/form&gt;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189" y="278129"/>
            <a:ext cx="4251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RADIO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4490"/>
            <a:ext cx="7548245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Arial MT"/>
              <a:cs typeface="Arial MT"/>
            </a:endParaRPr>
          </a:p>
          <a:p>
            <a:pPr marL="689610" marR="5494655">
              <a:lnSpc>
                <a:spcPct val="1206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Male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F</a:t>
            </a:r>
            <a:r>
              <a:rPr sz="3200" spc="-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m</a:t>
            </a:r>
            <a:r>
              <a:rPr sz="3200" spc="-5" dirty="0">
                <a:latin typeface="Arial MT"/>
                <a:cs typeface="Arial MT"/>
              </a:rPr>
              <a:t>ale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0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only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 option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 chosen.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621" y="2963562"/>
            <a:ext cx="295237" cy="7022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171</a:t>
            </a:fld>
            <a:endParaRPr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840" y="238759"/>
            <a:ext cx="3603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CHECKBOXES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9829"/>
            <a:ext cx="8087995" cy="4810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latin typeface="Arial MT"/>
                <a:cs typeface="Arial MT"/>
              </a:rPr>
              <a:t>Checkboxes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" dirty="0">
                <a:latin typeface="Arial MT"/>
                <a:cs typeface="Arial MT"/>
              </a:rPr>
              <a:t> 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when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select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options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limited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dirty="0">
                <a:latin typeface="Arial MT"/>
                <a:cs typeface="Arial MT"/>
              </a:rPr>
              <a:t> of </a:t>
            </a:r>
            <a:r>
              <a:rPr sz="2400" spc="-5" dirty="0">
                <a:latin typeface="Arial MT"/>
                <a:cs typeface="Arial MT"/>
              </a:rPr>
              <a:t>choices.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&lt;form&gt;</a:t>
            </a:r>
          </a:p>
          <a:p>
            <a:pPr marL="9715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bike: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type="checkbox"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name="vehicle"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value="Bike"&gt;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&lt;br&gt;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car: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type="checkbox"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name="vehicle"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value="Car"&gt;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&lt;br&gt;</a:t>
            </a:r>
            <a:endParaRPr sz="2400" dirty="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I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airplane: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type="checkbox"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name="vehicle"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value="Airplane"&gt;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&lt;/form&gt;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01929"/>
            <a:ext cx="36036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CHECKBOXES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1408386"/>
            <a:ext cx="4326466" cy="37364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173</a:t>
            </a:fld>
            <a:endParaRPr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0"/>
            <a:ext cx="64103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0" marR="5080" indent="-13208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THE FORM’S </a:t>
            </a:r>
            <a:r>
              <a:rPr sz="2800" b="1" spc="-5" dirty="0">
                <a:latin typeface="Arial"/>
                <a:cs typeface="Arial"/>
              </a:rPr>
              <a:t>ACTION </a:t>
            </a:r>
            <a:r>
              <a:rPr sz="2800" b="1" spc="-10" dirty="0">
                <a:latin typeface="Arial"/>
                <a:cs typeface="Arial"/>
              </a:rPr>
              <a:t>ATTRIBUT AND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SUBMIT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1089"/>
            <a:ext cx="7969250" cy="488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user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clicks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"Submit"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button,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form</a:t>
            </a:r>
            <a:r>
              <a:rPr sz="2400" spc="-5" dirty="0">
                <a:latin typeface="Arial MT"/>
                <a:cs typeface="Arial MT"/>
              </a:rPr>
              <a:t>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server.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form's</a:t>
            </a:r>
            <a:r>
              <a:rPr sz="2400" spc="-5" dirty="0">
                <a:latin typeface="Arial MT"/>
                <a:cs typeface="Arial MT"/>
              </a:rPr>
              <a:t> action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defines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defined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action attribute usually does something with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received input.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 MT"/>
              <a:cs typeface="Arial MT"/>
            </a:endParaRPr>
          </a:p>
          <a:p>
            <a:pPr marL="12700" marR="967740">
              <a:lnSpc>
                <a:spcPct val="110800"/>
              </a:lnSpc>
            </a:pPr>
            <a:r>
              <a:rPr sz="2400" spc="-5" dirty="0">
                <a:latin typeface="Arial MT"/>
                <a:cs typeface="Arial MT"/>
              </a:rPr>
              <a:t>&lt;form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name="input" action="html_form_submit.asp"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method="get"&gt;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Username: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type="text"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name="user"&gt;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&lt;input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type="submit"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value="Submit"&gt;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Arial MT"/>
              </a:rPr>
              <a:t>&lt;/form&gt;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520" y="0"/>
            <a:ext cx="64103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0" marR="5080" indent="-13208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FORM’S ACTION ATTRIBUT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AND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SUBMIT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BUTTON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2829"/>
            <a:ext cx="8042275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looks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Username: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50">
              <a:latin typeface="Arial MT"/>
              <a:cs typeface="Arial MT"/>
            </a:endParaRPr>
          </a:p>
          <a:p>
            <a:pPr marL="12700" marR="5080">
              <a:lnSpc>
                <a:spcPct val="110700"/>
              </a:lnSpc>
              <a:spcBef>
                <a:spcPts val="5"/>
              </a:spcBef>
            </a:pPr>
            <a:r>
              <a:rPr sz="3200" dirty="0">
                <a:latin typeface="Arial MT"/>
                <a:cs typeface="Arial MT"/>
              </a:rPr>
              <a:t>If you type some characters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the text </a:t>
            </a:r>
            <a:r>
              <a:rPr sz="3200" spc="-5" dirty="0">
                <a:latin typeface="Arial MT"/>
                <a:cs typeface="Arial MT"/>
              </a:rPr>
              <a:t>field </a:t>
            </a:r>
            <a:r>
              <a:rPr sz="3200" dirty="0">
                <a:latin typeface="Arial MT"/>
                <a:cs typeface="Arial MT"/>
              </a:rPr>
              <a:t> above,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click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"Submit" </a:t>
            </a:r>
            <a:r>
              <a:rPr sz="3200" dirty="0">
                <a:latin typeface="Arial MT"/>
                <a:cs typeface="Arial MT"/>
              </a:rPr>
              <a:t>button,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 </a:t>
            </a:r>
            <a:r>
              <a:rPr sz="3200" spc="-5" dirty="0">
                <a:latin typeface="Arial MT"/>
                <a:cs typeface="Arial MT"/>
              </a:rPr>
              <a:t>will </a:t>
            </a:r>
            <a:r>
              <a:rPr sz="3200" dirty="0">
                <a:latin typeface="Arial MT"/>
                <a:cs typeface="Arial MT"/>
              </a:rPr>
              <a:t>send your input to a page </a:t>
            </a:r>
            <a:r>
              <a:rPr sz="3200" spc="-5" dirty="0">
                <a:latin typeface="Arial MT"/>
                <a:cs typeface="Arial MT"/>
              </a:rPr>
              <a:t>called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"html_form_submit.asp".</a:t>
            </a:r>
            <a:r>
              <a:rPr sz="3200" dirty="0">
                <a:latin typeface="Arial MT"/>
                <a:cs typeface="Arial MT"/>
              </a:rPr>
              <a:t> The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page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will</a:t>
            </a:r>
            <a:r>
              <a:rPr sz="3200" dirty="0">
                <a:latin typeface="Arial MT"/>
                <a:cs typeface="Arial MT"/>
              </a:rPr>
              <a:t> show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received input.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832" y="2167466"/>
            <a:ext cx="3542768" cy="465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175</a:t>
            </a:fld>
            <a:endParaRPr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010" y="162559"/>
            <a:ext cx="5226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SIMPLE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DROP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DOWN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BOX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77290"/>
            <a:ext cx="808228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This example </a:t>
            </a:r>
            <a:r>
              <a:rPr sz="2000" b="1" dirty="0">
                <a:latin typeface="Arial"/>
                <a:cs typeface="Arial"/>
              </a:rPr>
              <a:t>demonstrates how to create a </a:t>
            </a:r>
            <a:r>
              <a:rPr sz="2000" b="1" spc="-5" dirty="0">
                <a:latin typeface="Arial"/>
                <a:cs typeface="Arial"/>
              </a:rPr>
              <a:t>simple drop-down </a:t>
            </a:r>
            <a:r>
              <a:rPr sz="2000" b="1" dirty="0">
                <a:latin typeface="Arial"/>
                <a:cs typeface="Arial"/>
              </a:rPr>
              <a:t>box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page.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drop-down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box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selectable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4038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176</a:t>
            </a:fld>
            <a:endParaRPr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67" y="1471144"/>
            <a:ext cx="2195847" cy="502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177</a:t>
            </a:fld>
            <a:endParaRPr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6870" y="232409"/>
            <a:ext cx="4992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ANOTHER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DROP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DOWN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69937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This example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 how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create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drop-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down </a:t>
            </a:r>
            <a:r>
              <a:rPr sz="2400" spc="-5" dirty="0">
                <a:latin typeface="Arial MT"/>
                <a:cs typeface="Arial MT"/>
              </a:rPr>
              <a:t>box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pre-selected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19" y="2186507"/>
            <a:ext cx="7662427" cy="38798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178</a:t>
            </a:fld>
            <a:endParaRPr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792" y="1448822"/>
            <a:ext cx="1388687" cy="5114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179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461770"/>
            <a:ext cx="7813675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Use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&lt;br&gt; tag </a:t>
            </a:r>
            <a:r>
              <a:rPr sz="3200" spc="-5" dirty="0">
                <a:latin typeface="Arial MT"/>
                <a:cs typeface="Arial MT"/>
              </a:rPr>
              <a:t>if </a:t>
            </a:r>
            <a:r>
              <a:rPr sz="3200" dirty="0">
                <a:latin typeface="Arial MT"/>
                <a:cs typeface="Arial MT"/>
              </a:rPr>
              <a:t>you want a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dirty="0">
                <a:latin typeface="Arial MT"/>
                <a:cs typeface="Arial MT"/>
              </a:rPr>
              <a:t>break (a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new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line) without </a:t>
            </a:r>
            <a:r>
              <a:rPr sz="3200" dirty="0">
                <a:latin typeface="Arial MT"/>
                <a:cs typeface="Arial MT"/>
              </a:rPr>
              <a:t>starting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new paragraph: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457834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&lt;p&gt;This is&lt;br&gt;a para&lt;br&gt;graph </a:t>
            </a:r>
            <a:r>
              <a:rPr sz="3200" spc="-5" dirty="0">
                <a:latin typeface="Arial MT"/>
                <a:cs typeface="Arial MT"/>
              </a:rPr>
              <a:t>with line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breaks&lt;/p&gt;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The &lt;br&gt;</a:t>
            </a:r>
            <a:r>
              <a:rPr sz="3200" spc="-5" dirty="0">
                <a:latin typeface="Arial MT"/>
                <a:cs typeface="Arial MT"/>
              </a:rPr>
              <a:t> tag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an </a:t>
            </a:r>
            <a:r>
              <a:rPr sz="3200" spc="-5" dirty="0">
                <a:latin typeface="Arial MT"/>
                <a:cs typeface="Arial MT"/>
              </a:rPr>
              <a:t>empty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tag.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like </a:t>
            </a:r>
            <a:r>
              <a:rPr sz="3200" dirty="0">
                <a:latin typeface="Arial MT"/>
                <a:cs typeface="Arial MT"/>
              </a:rPr>
              <a:t>&lt;/br&gt;.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9150" y="124459"/>
            <a:ext cx="402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BREAKS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5629" y="292100"/>
            <a:ext cx="4321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EXAMPLE: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TEXTAREA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20140"/>
            <a:ext cx="7771765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 example demonstrates how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create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text-area</a:t>
            </a:r>
            <a:r>
              <a:rPr sz="1800" dirty="0">
                <a:latin typeface="Arial MT"/>
                <a:cs typeface="Arial MT"/>
              </a:rPr>
              <a:t> (a </a:t>
            </a:r>
            <a:r>
              <a:rPr sz="1800" spc="-5" dirty="0">
                <a:latin typeface="Arial MT"/>
                <a:cs typeface="Arial MT"/>
              </a:rPr>
              <a:t>multi-line 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 </a:t>
            </a:r>
            <a:r>
              <a:rPr sz="1800" spc="-5" dirty="0">
                <a:latin typeface="Arial MT"/>
                <a:cs typeface="Arial MT"/>
              </a:rPr>
              <a:t> control).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write 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text-area.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text-area</a:t>
            </a:r>
            <a:r>
              <a:rPr sz="1800" dirty="0">
                <a:latin typeface="Arial MT"/>
                <a:cs typeface="Arial MT"/>
              </a:rPr>
              <a:t> you</a:t>
            </a:r>
            <a:r>
              <a:rPr sz="1800" spc="-5" dirty="0">
                <a:latin typeface="Arial MT"/>
                <a:cs typeface="Arial MT"/>
              </a:rPr>
              <a:t> can write 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unlimited</a:t>
            </a:r>
            <a:r>
              <a:rPr sz="1800" spc="-10" dirty="0">
                <a:latin typeface="Arial MT"/>
                <a:cs typeface="Arial MT"/>
              </a:rPr>
              <a:t> 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732" y="2418521"/>
            <a:ext cx="6400800" cy="37313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180</a:t>
            </a:fld>
            <a:endParaRPr dirty="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7924800" cy="4953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181</a:t>
            </a:fld>
            <a:endParaRPr dirty="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09" y="299720"/>
            <a:ext cx="3575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CREAT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BUTTON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4090"/>
            <a:ext cx="7957184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56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This example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 how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create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button.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button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" dirty="0">
                <a:latin typeface="Arial MT"/>
                <a:cs typeface="Arial MT"/>
              </a:rPr>
              <a:t> 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define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 </a:t>
            </a:r>
            <a:r>
              <a:rPr sz="2400" dirty="0">
                <a:latin typeface="Arial MT"/>
                <a:cs typeface="Arial MT"/>
              </a:rPr>
              <a:t>text.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60551"/>
            <a:ext cx="6503398" cy="31011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182</a:t>
            </a:fld>
            <a:endParaRPr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564" y="1405416"/>
            <a:ext cx="1897676" cy="6325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183</a:t>
            </a:fld>
            <a:endParaRPr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337820"/>
            <a:ext cx="5360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EXAMPLE:</a:t>
            </a:r>
            <a:r>
              <a:rPr sz="3200" spc="-50" dirty="0"/>
              <a:t> </a:t>
            </a:r>
            <a:r>
              <a:rPr sz="3200" dirty="0"/>
              <a:t>INSERT</a:t>
            </a:r>
            <a:r>
              <a:rPr sz="3200" spc="-45" dirty="0"/>
              <a:t> </a:t>
            </a:r>
            <a:r>
              <a:rPr sz="3200" dirty="0"/>
              <a:t>IMAGES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43000"/>
            <a:ext cx="8077200" cy="502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184</a:t>
            </a:fld>
            <a:endParaRPr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23875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31" y="1430409"/>
            <a:ext cx="7829672" cy="3336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185</a:t>
            </a:fld>
            <a:endParaRPr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261620"/>
            <a:ext cx="457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</a:t>
            </a:r>
            <a:r>
              <a:rPr sz="3600" spc="-50" dirty="0"/>
              <a:t> </a:t>
            </a:r>
            <a:r>
              <a:rPr sz="3600" dirty="0"/>
              <a:t>ALT</a:t>
            </a:r>
            <a:r>
              <a:rPr sz="3600" spc="-40" dirty="0"/>
              <a:t> </a:t>
            </a:r>
            <a:r>
              <a:rPr sz="3600" spc="-5" dirty="0"/>
              <a:t>ATTRIBUTE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7988300" cy="4442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93675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define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"alternate </a:t>
            </a:r>
            <a:r>
              <a:rPr sz="2400" dirty="0">
                <a:latin typeface="Arial MT"/>
                <a:cs typeface="Arial MT"/>
              </a:rPr>
              <a:t>text"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alt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author-defined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&lt;img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src="boat.gif"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alt="Big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Boat"&gt;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"alt"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tells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reader 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she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missing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5" dirty="0">
                <a:latin typeface="Arial MT"/>
                <a:cs typeface="Arial MT"/>
              </a:rPr>
              <a:t> page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can't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load </a:t>
            </a:r>
            <a:r>
              <a:rPr sz="2400" spc="-5" dirty="0">
                <a:latin typeface="Arial MT"/>
                <a:cs typeface="Arial MT"/>
              </a:rPr>
              <a:t>images.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spc="-5" dirty="0">
                <a:latin typeface="Arial MT"/>
                <a:cs typeface="Arial MT"/>
              </a:rPr>
              <a:t> then display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alternate </a:t>
            </a:r>
            <a:r>
              <a:rPr sz="2400" dirty="0">
                <a:latin typeface="Arial MT"/>
                <a:cs typeface="Arial MT"/>
              </a:rPr>
              <a:t>text </a:t>
            </a:r>
            <a:r>
              <a:rPr sz="2400" spc="-5" dirty="0">
                <a:latin typeface="Arial MT"/>
                <a:cs typeface="Arial MT"/>
              </a:rPr>
              <a:t>instead 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image.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practice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"alt" attribute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each image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page, </a:t>
            </a:r>
            <a:r>
              <a:rPr sz="2400" spc="5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improve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display and usefulness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your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people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 have text-only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6870" y="223520"/>
            <a:ext cx="487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BACKGROUND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7290"/>
            <a:ext cx="818832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This example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 how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add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background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image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an HTML </a:t>
            </a:r>
            <a:r>
              <a:rPr sz="2400" spc="-10" dirty="0">
                <a:latin typeface="Arial MT"/>
                <a:cs typeface="Arial MT"/>
              </a:rPr>
              <a:t>page.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10326"/>
            <a:ext cx="7825539" cy="34259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187</a:t>
            </a:fld>
            <a:endParaRPr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153400" cy="48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188</a:t>
            </a:fld>
            <a:endParaRPr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6589" y="200659"/>
            <a:ext cx="3666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ALIGNING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IMAGES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7290"/>
            <a:ext cx="7394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example demonstrates how 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 an </a:t>
            </a:r>
            <a:r>
              <a:rPr sz="2000" spc="-5" dirty="0">
                <a:latin typeface="Arial MT"/>
                <a:cs typeface="Arial MT"/>
              </a:rPr>
              <a:t>image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700767"/>
            <a:ext cx="7622403" cy="44105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189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057909"/>
            <a:ext cx="8129270" cy="48209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48005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Arial MT"/>
                <a:cs typeface="Arial MT"/>
              </a:rPr>
              <a:t>Comments </a:t>
            </a:r>
            <a:r>
              <a:rPr sz="2800" dirty="0">
                <a:latin typeface="Arial MT"/>
                <a:cs typeface="Arial MT"/>
              </a:rPr>
              <a:t>can be inserted in the </a:t>
            </a:r>
            <a:r>
              <a:rPr sz="2800" spc="-5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code 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make </a:t>
            </a: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dirty="0">
                <a:latin typeface="Arial MT"/>
                <a:cs typeface="Arial MT"/>
              </a:rPr>
              <a:t> readable and understandable.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2805"/>
              </a:lnSpc>
            </a:pPr>
            <a:r>
              <a:rPr sz="2800" spc="-5" dirty="0">
                <a:latin typeface="Arial MT"/>
                <a:cs typeface="Arial MT"/>
              </a:rPr>
              <a:t>Comments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ignored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browser and not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Arial MT"/>
                <a:cs typeface="Arial MT"/>
              </a:rPr>
              <a:t>displayed.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Comments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written </a:t>
            </a:r>
            <a:r>
              <a:rPr sz="2800" dirty="0">
                <a:latin typeface="Arial MT"/>
                <a:cs typeface="Arial MT"/>
              </a:rPr>
              <a:t>like this: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&lt;!--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comment</a:t>
            </a:r>
            <a:r>
              <a:rPr sz="2800" dirty="0">
                <a:latin typeface="Arial MT"/>
                <a:cs typeface="Arial MT"/>
              </a:rPr>
              <a:t> --&gt;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Arial MT"/>
              <a:cs typeface="Arial MT"/>
            </a:endParaRPr>
          </a:p>
          <a:p>
            <a:pPr marL="12700" marR="5080">
              <a:lnSpc>
                <a:spcPts val="3020"/>
              </a:lnSpc>
            </a:pPr>
            <a:r>
              <a:rPr sz="2800" b="1" spc="-5" dirty="0">
                <a:latin typeface="Arial"/>
                <a:cs typeface="Arial"/>
              </a:rPr>
              <a:t>Note: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There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exclamation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point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after 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opening</a:t>
            </a:r>
            <a:r>
              <a:rPr sz="2800" dirty="0">
                <a:latin typeface="Arial MT"/>
                <a:cs typeface="Arial MT"/>
              </a:rPr>
              <a:t> bracket,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but not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before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bracket.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1420" y="276859"/>
            <a:ext cx="3640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COMMENTS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642" y="1529743"/>
            <a:ext cx="3332531" cy="40439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190</a:t>
            </a:fld>
            <a:endParaRPr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299720"/>
            <a:ext cx="36658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ALIGNING</a:t>
            </a:r>
            <a:r>
              <a:rPr sz="3200" spc="-65" dirty="0"/>
              <a:t> </a:t>
            </a:r>
            <a:r>
              <a:rPr sz="3200" spc="-5" dirty="0"/>
              <a:t>IMAGES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59620"/>
            <a:ext cx="8385597" cy="46593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191</a:t>
            </a:fld>
            <a:endParaRPr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907" y="1468290"/>
            <a:ext cx="6551310" cy="42262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192</a:t>
            </a:fld>
            <a:endParaRPr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470" y="307340"/>
            <a:ext cx="404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LET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THE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IMAGE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FLOAT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96340"/>
            <a:ext cx="759269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 demonstrates how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let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</a:t>
            </a:r>
            <a:r>
              <a:rPr sz="1800" spc="-5" dirty="0">
                <a:latin typeface="Arial MT"/>
                <a:cs typeface="Arial MT"/>
              </a:rPr>
              <a:t> float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right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paragraph.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78529"/>
            <a:ext cx="7925436" cy="3834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193</a:t>
            </a:fld>
            <a:endParaRPr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37" y="1473200"/>
            <a:ext cx="8149086" cy="2590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194</a:t>
            </a:fld>
            <a:endParaRPr dirty="0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6460" y="208279"/>
            <a:ext cx="650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ADJUST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IMAGE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TO DIFFERENT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SIZES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1090"/>
            <a:ext cx="7372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5" dirty="0">
                <a:latin typeface="Arial"/>
                <a:cs typeface="Arial"/>
              </a:rPr>
              <a:t> example demonstrates </a:t>
            </a: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adjust</a:t>
            </a:r>
            <a:r>
              <a:rPr sz="1800" b="1" spc="-5" dirty="0">
                <a:latin typeface="Arial"/>
                <a:cs typeface="Arial"/>
              </a:rPr>
              <a:t> images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different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sizes.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99067"/>
            <a:ext cx="8152326" cy="3961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5838190"/>
            <a:ext cx="8229600" cy="4864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195</a:t>
            </a:fld>
            <a:endParaRPr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070317" cy="39216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196</a:t>
            </a:fld>
            <a:endParaRPr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20" y="177800"/>
            <a:ext cx="6920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MAKE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HYPERLINK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7290"/>
            <a:ext cx="70904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This example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demonstrates 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 use</a:t>
            </a:r>
            <a:r>
              <a:rPr sz="2000" b="1" spc="-5" dirty="0">
                <a:latin typeface="Arial"/>
                <a:cs typeface="Arial"/>
              </a:rPr>
              <a:t> an image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link.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8077200" cy="4495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197</a:t>
            </a:fld>
            <a:endParaRPr dirty="0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882" y="1517120"/>
            <a:ext cx="6097683" cy="9473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198</a:t>
            </a:fld>
            <a:endParaRPr dirty="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650" y="261620"/>
            <a:ext cx="2375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HTML</a:t>
            </a:r>
            <a:r>
              <a:rPr sz="3200" spc="-90" dirty="0"/>
              <a:t> </a:t>
            </a:r>
            <a:r>
              <a:rPr sz="3200" dirty="0"/>
              <a:t>META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60829"/>
            <a:ext cx="7925434" cy="42773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Document</a:t>
            </a:r>
            <a:r>
              <a:rPr sz="2800" spc="-2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description</a:t>
            </a:r>
            <a:endParaRPr sz="2800">
              <a:latin typeface="Arial MT"/>
              <a:cs typeface="Arial MT"/>
            </a:endParaRPr>
          </a:p>
          <a:p>
            <a:pPr marL="12700" marR="321310">
              <a:lnSpc>
                <a:spcPct val="110700"/>
              </a:lnSpc>
            </a:pP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inside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describes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Document</a:t>
            </a:r>
            <a:r>
              <a:rPr sz="2800" spc="-3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keywords</a:t>
            </a:r>
            <a:endParaRPr sz="2800">
              <a:latin typeface="Arial MT"/>
              <a:cs typeface="Arial MT"/>
            </a:endParaRPr>
          </a:p>
          <a:p>
            <a:pPr marL="12700" marR="321310">
              <a:lnSpc>
                <a:spcPct val="110700"/>
              </a:lnSpc>
            </a:pP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inside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describes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document's </a:t>
            </a:r>
            <a:r>
              <a:rPr sz="2800" dirty="0">
                <a:latin typeface="Arial MT"/>
                <a:cs typeface="Arial MT"/>
              </a:rPr>
              <a:t>keywords.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009898"/>
                </a:solidFill>
                <a:latin typeface="Arial MT"/>
                <a:cs typeface="Arial MT"/>
              </a:rPr>
              <a:t>Redirect</a:t>
            </a:r>
            <a:r>
              <a:rPr sz="2800" spc="-15" dirty="0">
                <a:solidFill>
                  <a:srgbClr val="00989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9898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009898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9898"/>
                </a:solidFill>
                <a:latin typeface="Arial MT"/>
                <a:cs typeface="Arial MT"/>
              </a:rPr>
              <a:t>user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10700"/>
              </a:lnSpc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demonstrates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redirect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your site address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369059"/>
            <a:ext cx="7729855" cy="457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HTML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language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 describing</a:t>
            </a:r>
            <a:r>
              <a:rPr sz="2800" spc="-5" dirty="0">
                <a:latin typeface="Arial MT"/>
                <a:cs typeface="Arial MT"/>
              </a:rPr>
              <a:t> web </a:t>
            </a:r>
            <a:r>
              <a:rPr sz="2800" dirty="0">
                <a:latin typeface="Arial MT"/>
                <a:cs typeface="Arial MT"/>
              </a:rPr>
              <a:t>pages.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stands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Hyper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Text</a:t>
            </a:r>
            <a:r>
              <a:rPr sz="2800" b="1" spc="-5" dirty="0">
                <a:latin typeface="Arial"/>
                <a:cs typeface="Arial"/>
              </a:rPr>
              <a:t> Markup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latin typeface="Arial MT"/>
                <a:cs typeface="Arial MT"/>
              </a:rPr>
              <a:t>HTML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programming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language,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a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025"/>
              </a:lnSpc>
            </a:pPr>
            <a:r>
              <a:rPr sz="2800" b="1" spc="-5" dirty="0">
                <a:latin typeface="Arial"/>
                <a:cs typeface="Arial"/>
              </a:rPr>
              <a:t>markup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markup </a:t>
            </a:r>
            <a:r>
              <a:rPr sz="2800" spc="-5" dirty="0">
                <a:latin typeface="Arial MT"/>
                <a:cs typeface="Arial MT"/>
              </a:rPr>
              <a:t>language</a:t>
            </a:r>
            <a:r>
              <a:rPr sz="2800" dirty="0">
                <a:latin typeface="Arial MT"/>
                <a:cs typeface="Arial MT"/>
              </a:rPr>
              <a:t>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set 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markup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ts val="3020"/>
              </a:lnSpc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markup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tags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text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should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020"/>
              </a:lnSpc>
            </a:pPr>
            <a:r>
              <a:rPr sz="2800" b="1" spc="-5" dirty="0">
                <a:latin typeface="Arial"/>
                <a:cs typeface="Arial"/>
              </a:rPr>
              <a:t>displayed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7790" y="201929"/>
            <a:ext cx="3234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WHAT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HTML?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69" y="999490"/>
            <a:ext cx="7469505" cy="47371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 MT"/>
                <a:cs typeface="Arial MT"/>
              </a:rPr>
              <a:t>&lt;html&gt;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&lt;body&gt;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&lt;!--This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will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displayed--&gt;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regular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paragraph&lt;/p&gt;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&lt;/body&gt;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Arial MT"/>
                <a:cs typeface="Arial MT"/>
              </a:rPr>
              <a:t>&lt;/html&gt;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4520" y="240029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270" y="269240"/>
            <a:ext cx="4596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DOCUMENT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5" y="1232586"/>
            <a:ext cx="8070559" cy="48726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200</a:t>
            </a:fld>
            <a:endParaRPr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1800" y="27812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37" y="1541584"/>
            <a:ext cx="8015889" cy="5855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201</a:t>
            </a:fld>
            <a:endParaRPr dirty="0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20" y="200659"/>
            <a:ext cx="4888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DOCUMENT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KEYWORDS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47191"/>
            <a:ext cx="8031707" cy="46466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202</a:t>
            </a:fld>
            <a:endParaRPr dirty="0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0" y="193040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</a:t>
            </a:r>
            <a:r>
              <a:rPr spc="-10" dirty="0"/>
              <a:t>U</a:t>
            </a:r>
            <a:r>
              <a:rPr spc="-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95" y="1733797"/>
            <a:ext cx="8016079" cy="2447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203</a:t>
            </a:fld>
            <a:endParaRPr dirty="0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089" y="254000"/>
            <a:ext cx="717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KEYWORDS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SEARCH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ENGINES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7289"/>
            <a:ext cx="7884159" cy="488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search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engines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WWW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 </a:t>
            </a:r>
            <a:r>
              <a:rPr sz="2400" spc="-10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index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meta</a:t>
            </a:r>
            <a:r>
              <a:rPr sz="2400" b="1" spc="-5" dirty="0">
                <a:latin typeface="Arial"/>
                <a:cs typeface="Arial"/>
              </a:rPr>
              <a:t> element defines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description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your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12700" marR="8890">
              <a:lnSpc>
                <a:spcPct val="110800"/>
              </a:lnSpc>
            </a:pPr>
            <a:r>
              <a:rPr sz="2400" spc="-5" dirty="0">
                <a:latin typeface="Arial MT"/>
                <a:cs typeface="Arial MT"/>
              </a:rPr>
              <a:t>&lt;meta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name="description"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content="Free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tutorials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HTML,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CSS,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XML,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XHTML"&gt;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meta</a:t>
            </a:r>
            <a:r>
              <a:rPr sz="2400" b="1" spc="-5" dirty="0">
                <a:latin typeface="Arial"/>
                <a:cs typeface="Arial"/>
              </a:rPr>
              <a:t> element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defines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keywords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your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page: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12700" marR="179070">
              <a:lnSpc>
                <a:spcPct val="110800"/>
              </a:lnSpc>
            </a:pPr>
            <a:r>
              <a:rPr sz="2400" spc="-5" dirty="0">
                <a:latin typeface="Arial MT"/>
                <a:cs typeface="Arial MT"/>
              </a:rPr>
              <a:t>&lt;meta name="keywords" content="HTML,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DHTML,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CSS,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XML,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XHTML,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JavaScript,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VBScript"&gt;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29" y="2943859"/>
            <a:ext cx="2062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Thank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you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240029"/>
            <a:ext cx="5838825" cy="188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0"/>
              </a:spcBef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regular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69" y="1263650"/>
            <a:ext cx="5845810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&lt;html&gt;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0"/>
              </a:lnSpc>
            </a:pPr>
            <a:r>
              <a:rPr sz="2000" dirty="0">
                <a:latin typeface="Arial MT"/>
                <a:cs typeface="Arial MT"/>
              </a:rPr>
              <a:t>&lt;body&gt;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&lt;p&gt;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 MT"/>
              <a:cs typeface="Arial MT"/>
            </a:endParaRPr>
          </a:p>
          <a:p>
            <a:pPr marL="293370" marR="206375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My </a:t>
            </a:r>
            <a:r>
              <a:rPr sz="2000" spc="-5" dirty="0">
                <a:latin typeface="Arial MT"/>
                <a:cs typeface="Arial MT"/>
              </a:rPr>
              <a:t>Bonnie lies </a:t>
            </a:r>
            <a:r>
              <a:rPr sz="2000" dirty="0">
                <a:latin typeface="Arial MT"/>
                <a:cs typeface="Arial MT"/>
              </a:rPr>
              <a:t>over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ocean.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</a:t>
            </a:r>
            <a:r>
              <a:rPr sz="2000" spc="-5" dirty="0">
                <a:latin typeface="Arial MT"/>
                <a:cs typeface="Arial MT"/>
              </a:rPr>
              <a:t> Bonnie lies </a:t>
            </a:r>
            <a:r>
              <a:rPr sz="2000" dirty="0">
                <a:latin typeface="Arial MT"/>
                <a:cs typeface="Arial MT"/>
              </a:rPr>
              <a:t>over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sea.</a:t>
            </a:r>
            <a:endParaRPr sz="2000">
              <a:latin typeface="Arial MT"/>
              <a:cs typeface="Arial MT"/>
            </a:endParaRPr>
          </a:p>
          <a:p>
            <a:pPr marL="293370">
              <a:lnSpc>
                <a:spcPts val="2225"/>
              </a:lnSpc>
            </a:pPr>
            <a:r>
              <a:rPr sz="2000" dirty="0">
                <a:latin typeface="Arial MT"/>
                <a:cs typeface="Arial MT"/>
              </a:rPr>
              <a:t>My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Bonnie lies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5" dirty="0">
                <a:latin typeface="Arial MT"/>
                <a:cs typeface="Arial MT"/>
              </a:rPr>
              <a:t> the </a:t>
            </a:r>
            <a:r>
              <a:rPr sz="2000" dirty="0">
                <a:latin typeface="Arial MT"/>
                <a:cs typeface="Arial MT"/>
              </a:rPr>
              <a:t>ocean.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3370">
              <a:lnSpc>
                <a:spcPts val="2345"/>
              </a:lnSpc>
            </a:pPr>
            <a:r>
              <a:rPr sz="2000" spc="-5" dirty="0">
                <a:latin typeface="Arial MT"/>
                <a:cs typeface="Arial MT"/>
              </a:rPr>
              <a:t>Oh,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Bonnie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5"/>
              </a:lnSpc>
            </a:pPr>
            <a:r>
              <a:rPr sz="2000" spc="-5" dirty="0">
                <a:latin typeface="Arial MT"/>
                <a:cs typeface="Arial MT"/>
              </a:rPr>
              <a:t>&lt;/p&gt;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&lt;p&gt;Note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browser ignores your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layout!&lt;/p&gt;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latin typeface="Arial MT"/>
                <a:cs typeface="Arial MT"/>
              </a:rPr>
              <a:t>&lt;/body&gt;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5"/>
              </a:lnSpc>
            </a:pPr>
            <a:r>
              <a:rPr sz="2000" spc="-5" dirty="0">
                <a:latin typeface="Arial MT"/>
                <a:cs typeface="Arial MT"/>
              </a:rPr>
              <a:t>&lt;/html&gt;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7050" y="325120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537970"/>
            <a:ext cx="835660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My </a:t>
            </a:r>
            <a:r>
              <a:rPr sz="3200" dirty="0">
                <a:latin typeface="Arial MT"/>
                <a:cs typeface="Arial MT"/>
              </a:rPr>
              <a:t>Bonnie </a:t>
            </a:r>
            <a:r>
              <a:rPr sz="3200" spc="-5" dirty="0">
                <a:latin typeface="Arial MT"/>
                <a:cs typeface="Arial MT"/>
              </a:rPr>
              <a:t>lies </a:t>
            </a:r>
            <a:r>
              <a:rPr sz="3200" dirty="0">
                <a:latin typeface="Arial MT"/>
                <a:cs typeface="Arial MT"/>
              </a:rPr>
              <a:t>over the ocean. </a:t>
            </a:r>
            <a:r>
              <a:rPr sz="3200" spc="-5" dirty="0">
                <a:latin typeface="Arial MT"/>
                <a:cs typeface="Arial MT"/>
              </a:rPr>
              <a:t>My </a:t>
            </a:r>
            <a:r>
              <a:rPr sz="3200" dirty="0">
                <a:latin typeface="Arial MT"/>
                <a:cs typeface="Arial MT"/>
              </a:rPr>
              <a:t>Bonnie </a:t>
            </a:r>
            <a:r>
              <a:rPr sz="3200" spc="-5" dirty="0">
                <a:latin typeface="Arial MT"/>
                <a:cs typeface="Arial MT"/>
              </a:rPr>
              <a:t>lies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over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sea.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My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Bonnie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over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ocean.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Oh,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bring </a:t>
            </a:r>
            <a:r>
              <a:rPr sz="3200" dirty="0">
                <a:latin typeface="Arial MT"/>
                <a:cs typeface="Arial MT"/>
              </a:rPr>
              <a:t>back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my</a:t>
            </a:r>
            <a:r>
              <a:rPr sz="3200" dirty="0">
                <a:latin typeface="Arial MT"/>
                <a:cs typeface="Arial MT"/>
              </a:rPr>
              <a:t> Bonnie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me.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ignores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layout!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0570" y="965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37970"/>
            <a:ext cx="8307705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094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Have you ever seen a Web page and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wondered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"Hey!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How</a:t>
            </a:r>
            <a:r>
              <a:rPr sz="3200" spc="-5" dirty="0">
                <a:latin typeface="Arial MT"/>
                <a:cs typeface="Arial MT"/>
              </a:rPr>
              <a:t> did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they </a:t>
            </a:r>
            <a:r>
              <a:rPr sz="3200" spc="-5" dirty="0">
                <a:latin typeface="Arial MT"/>
                <a:cs typeface="Arial MT"/>
              </a:rPr>
              <a:t>do </a:t>
            </a:r>
            <a:r>
              <a:rPr sz="3200" dirty="0">
                <a:latin typeface="Arial MT"/>
                <a:cs typeface="Arial MT"/>
              </a:rPr>
              <a:t>that?“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To find out, </a:t>
            </a:r>
            <a:r>
              <a:rPr sz="3200" spc="-5" dirty="0">
                <a:latin typeface="Arial MT"/>
                <a:cs typeface="Arial MT"/>
              </a:rPr>
              <a:t>click </a:t>
            </a:r>
            <a:r>
              <a:rPr sz="3200" dirty="0">
                <a:latin typeface="Arial MT"/>
                <a:cs typeface="Arial MT"/>
              </a:rPr>
              <a:t>the VIEW option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your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browser's toolbar and select SOURCE </a:t>
            </a:r>
            <a:r>
              <a:rPr sz="3200" spc="-5" dirty="0">
                <a:latin typeface="Arial MT"/>
                <a:cs typeface="Arial MT"/>
              </a:rPr>
              <a:t>or </a:t>
            </a:r>
            <a:r>
              <a:rPr sz="3200" dirty="0">
                <a:latin typeface="Arial MT"/>
                <a:cs typeface="Arial MT"/>
              </a:rPr>
              <a:t> PAGE SOURCE. </a:t>
            </a:r>
            <a:r>
              <a:rPr sz="3200" spc="-5" dirty="0">
                <a:latin typeface="Arial MT"/>
                <a:cs typeface="Arial MT"/>
              </a:rPr>
              <a:t>This will </a:t>
            </a:r>
            <a:r>
              <a:rPr sz="3200" dirty="0">
                <a:latin typeface="Arial MT"/>
                <a:cs typeface="Arial MT"/>
              </a:rPr>
              <a:t>open a </a:t>
            </a:r>
            <a:r>
              <a:rPr sz="3200" spc="-5" dirty="0">
                <a:latin typeface="Arial MT"/>
                <a:cs typeface="Arial MT"/>
              </a:rPr>
              <a:t>window </a:t>
            </a:r>
            <a:r>
              <a:rPr sz="3200" dirty="0">
                <a:latin typeface="Arial MT"/>
                <a:cs typeface="Arial MT"/>
              </a:rPr>
              <a:t>that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shows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5" dirty="0">
                <a:latin typeface="Arial MT"/>
                <a:cs typeface="Arial MT"/>
              </a:rPr>
              <a:t> 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page.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2829" y="125729"/>
            <a:ext cx="5947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VIEW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SOURCE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024890"/>
            <a:ext cx="7919084" cy="53263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demonstrates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insert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horizontal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rule.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&lt;p&gt;The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horizontal rule:&lt;/p&gt;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 MT"/>
                <a:cs typeface="Arial MT"/>
              </a:rPr>
              <a:t>&lt;hr&gt;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&lt;p&gt;This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paragraph&lt;/p&gt;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&lt;hr&gt;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&lt;p&gt;This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paragraph&lt;/p&gt;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&lt;hr&gt;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 MT"/>
                <a:cs typeface="Arial MT"/>
              </a:rPr>
              <a:t>&lt;p&gt;This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paragraph&lt;/p&gt;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0" y="294640"/>
            <a:ext cx="439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HORIZONTAL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RULE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14959"/>
            <a:ext cx="6433185" cy="483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937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3200" dirty="0">
                <a:latin typeface="Arial MT"/>
                <a:cs typeface="Arial MT"/>
              </a:rPr>
              <a:t>The hr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 </a:t>
            </a:r>
            <a:r>
              <a:rPr sz="3200" spc="-5" dirty="0">
                <a:latin typeface="Arial MT"/>
                <a:cs typeface="Arial MT"/>
              </a:rPr>
              <a:t>defines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horizontal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rule:</a:t>
            </a:r>
            <a:endParaRPr sz="3200">
              <a:latin typeface="Arial MT"/>
              <a:cs typeface="Arial MT"/>
            </a:endParaRPr>
          </a:p>
          <a:p>
            <a:pPr marL="12700" marR="2925445" algn="just">
              <a:lnSpc>
                <a:spcPct val="241500"/>
              </a:lnSpc>
              <a:spcBef>
                <a:spcPts val="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dirty="0">
                <a:latin typeface="Arial MT"/>
                <a:cs typeface="Arial MT"/>
              </a:rPr>
              <a:t>a paragraph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dirty="0">
                <a:latin typeface="Arial MT"/>
                <a:cs typeface="Arial MT"/>
              </a:rPr>
              <a:t>a paragraph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905000"/>
            <a:ext cx="8001000" cy="1270"/>
          </a:xfrm>
          <a:custGeom>
            <a:avLst/>
            <a:gdLst/>
            <a:ahLst/>
            <a:cxnLst/>
            <a:rect l="l" t="t" r="r" b="b"/>
            <a:pathLst>
              <a:path w="8001000" h="1269">
                <a:moveTo>
                  <a:pt x="0" y="0"/>
                </a:moveTo>
                <a:lnTo>
                  <a:pt x="8001000" y="12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4343400"/>
            <a:ext cx="8001000" cy="1270"/>
          </a:xfrm>
          <a:custGeom>
            <a:avLst/>
            <a:gdLst/>
            <a:ahLst/>
            <a:cxnLst/>
            <a:rect l="l" t="t" r="r" b="b"/>
            <a:pathLst>
              <a:path w="8001000" h="1270">
                <a:moveTo>
                  <a:pt x="0" y="0"/>
                </a:moveTo>
                <a:lnTo>
                  <a:pt x="8001000" y="1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209289"/>
            <a:ext cx="8001000" cy="2540"/>
          </a:xfrm>
          <a:custGeom>
            <a:avLst/>
            <a:gdLst/>
            <a:ahLst/>
            <a:cxnLst/>
            <a:rect l="l" t="t" r="r" b="b"/>
            <a:pathLst>
              <a:path w="8001000" h="2539">
                <a:moveTo>
                  <a:pt x="0" y="0"/>
                </a:moveTo>
                <a:lnTo>
                  <a:pt x="8001000" y="25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26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27</a:t>
            </a:fld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371" y="907571"/>
          <a:ext cx="8230870" cy="5482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4154170"/>
              </a:tblGrid>
              <a:tr h="5207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Tag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9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&lt;html&gt;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HTML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document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&lt;body&gt;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document's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body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48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&lt;h1&gt;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&lt;h6&gt;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header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6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4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&lt;p&gt;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paragraph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7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&lt;br&gt;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2420" marR="543560" indent="-1029969">
                        <a:lnSpc>
                          <a:spcPts val="3120"/>
                        </a:lnSpc>
                        <a:spcBef>
                          <a:spcPts val="6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Inserts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line </a:t>
                      </a:r>
                      <a:r>
                        <a:rPr sz="2800" spc="-7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break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19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&lt;hr&gt;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horizontal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rule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94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&lt;!--&gt;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comment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3409" y="0"/>
            <a:ext cx="235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Revision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320" y="262890"/>
            <a:ext cx="3211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ELEMENT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6571" y="1745771"/>
          <a:ext cx="8078470" cy="370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/>
                <a:gridCol w="2693670"/>
                <a:gridCol w="2692400"/>
              </a:tblGrid>
              <a:tr h="1234439">
                <a:tc gridSpan="3"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HTML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Element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39520">
                <a:tc>
                  <a:txBody>
                    <a:bodyPr/>
                    <a:lstStyle/>
                    <a:p>
                      <a:pPr marR="10121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Start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Element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ContentEnd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4439">
                <a:tc>
                  <a:txBody>
                    <a:bodyPr/>
                    <a:lstStyle/>
                    <a:p>
                      <a:pPr marR="1031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&lt;p&gt;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4670" marR="527050" indent="149860">
                        <a:lnSpc>
                          <a:spcPts val="3120"/>
                        </a:lnSpc>
                        <a:spcBef>
                          <a:spcPts val="63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This is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pa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ag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aph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&lt;/p&gt;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29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241300"/>
            <a:ext cx="5226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WHY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LOWERCASE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TAGS?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1253490"/>
            <a:ext cx="7646670" cy="482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tags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sensitive: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Arial MT"/>
                <a:cs typeface="Arial MT"/>
              </a:rPr>
              <a:t>&lt;P&gt;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means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same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" dirty="0">
                <a:latin typeface="Arial MT"/>
                <a:cs typeface="Arial MT"/>
              </a:rPr>
              <a:t> &lt;p&gt;.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Plenty</a:t>
            </a:r>
            <a:r>
              <a:rPr sz="2800" dirty="0">
                <a:latin typeface="Arial MT"/>
                <a:cs typeface="Arial MT"/>
              </a:rPr>
              <a:t> of </a:t>
            </a:r>
            <a:r>
              <a:rPr sz="2800" spc="-5" dirty="0">
                <a:latin typeface="Arial MT"/>
                <a:cs typeface="Arial MT"/>
              </a:rPr>
              <a:t>web </a:t>
            </a:r>
            <a:r>
              <a:rPr sz="2800" dirty="0">
                <a:latin typeface="Arial MT"/>
                <a:cs typeface="Arial MT"/>
              </a:rPr>
              <a:t>sites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uppercase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tags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 MT"/>
              <a:cs typeface="Arial MT"/>
            </a:endParaRPr>
          </a:p>
          <a:p>
            <a:pPr marL="12700" marR="32385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Recommends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lowercase</a:t>
            </a:r>
            <a:r>
              <a:rPr sz="2800" dirty="0">
                <a:latin typeface="Arial MT"/>
                <a:cs typeface="Arial MT"/>
              </a:rPr>
              <a:t> 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4,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demands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lowercase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tags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versions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(X)HTML.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066800"/>
            <a:ext cx="8264525" cy="454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markup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tags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usually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called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tags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50">
              <a:latin typeface="Arial MT"/>
              <a:cs typeface="Arial MT"/>
            </a:endParaRPr>
          </a:p>
          <a:p>
            <a:pPr marL="12700" marR="882650">
              <a:lnSpc>
                <a:spcPts val="2810"/>
              </a:lnSpc>
              <a:spcBef>
                <a:spcPts val="5"/>
              </a:spcBef>
            </a:pP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tags are keywords surrounded by </a:t>
            </a:r>
            <a:r>
              <a:rPr sz="2800" b="1" spc="-5" dirty="0">
                <a:latin typeface="Arial"/>
                <a:cs typeface="Arial"/>
              </a:rPr>
              <a:t>angle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brackets </a:t>
            </a:r>
            <a:r>
              <a:rPr sz="2800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Arial MT"/>
              <a:cs typeface="Arial MT"/>
            </a:endParaRPr>
          </a:p>
          <a:p>
            <a:pPr marL="12700">
              <a:lnSpc>
                <a:spcPts val="3085"/>
              </a:lnSpc>
            </a:pP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tags</a:t>
            </a:r>
            <a:r>
              <a:rPr sz="2800" spc="-5" dirty="0">
                <a:latin typeface="Arial MT"/>
                <a:cs typeface="Arial MT"/>
              </a:rPr>
              <a:t> normally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come</a:t>
            </a:r>
            <a:r>
              <a:rPr sz="2800" b="1" dirty="0">
                <a:latin typeface="Arial"/>
                <a:cs typeface="Arial"/>
              </a:rPr>
              <a:t> in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pairs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like </a:t>
            </a:r>
            <a:r>
              <a:rPr sz="2800" spc="-5" dirty="0">
                <a:latin typeface="Arial MT"/>
                <a:cs typeface="Arial MT"/>
              </a:rPr>
              <a:t>&lt;b&gt;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085"/>
              </a:lnSpc>
            </a:pPr>
            <a:r>
              <a:rPr sz="2800" spc="-5" dirty="0">
                <a:latin typeface="Arial MT"/>
                <a:cs typeface="Arial MT"/>
              </a:rPr>
              <a:t>&lt;/b&gt;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281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first tag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a pair is the </a:t>
            </a:r>
            <a:r>
              <a:rPr sz="2800" b="1" dirty="0">
                <a:latin typeface="Arial"/>
                <a:cs typeface="Arial"/>
              </a:rPr>
              <a:t>start </a:t>
            </a:r>
            <a:r>
              <a:rPr sz="2800" b="1" spc="-5" dirty="0">
                <a:latin typeface="Arial"/>
                <a:cs typeface="Arial"/>
              </a:rPr>
              <a:t>tag, </a:t>
            </a:r>
            <a:r>
              <a:rPr sz="2800" dirty="0">
                <a:latin typeface="Arial MT"/>
                <a:cs typeface="Arial MT"/>
              </a:rPr>
              <a:t>the second tag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b="1" spc="-5" dirty="0">
                <a:latin typeface="Arial"/>
                <a:cs typeface="Arial"/>
              </a:rPr>
              <a:t>end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  <a:p>
            <a:pPr marL="12700" marR="678815">
              <a:lnSpc>
                <a:spcPts val="2810"/>
              </a:lnSpc>
              <a:spcBef>
                <a:spcPts val="690"/>
              </a:spcBef>
            </a:pPr>
            <a:r>
              <a:rPr sz="2800" b="1" spc="-5" dirty="0">
                <a:latin typeface="Arial"/>
                <a:cs typeface="Arial"/>
              </a:rPr>
              <a:t>Note: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tags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also</a:t>
            </a:r>
            <a:r>
              <a:rPr sz="2800" dirty="0">
                <a:latin typeface="Arial MT"/>
                <a:cs typeface="Arial MT"/>
              </a:rPr>
              <a:t> called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opening</a:t>
            </a:r>
            <a:r>
              <a:rPr sz="2800" dirty="0">
                <a:latin typeface="Arial MT"/>
                <a:cs typeface="Arial MT"/>
              </a:rPr>
              <a:t> 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tags.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3759" y="240029"/>
            <a:ext cx="4297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MARKUP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0869" y="1995170"/>
            <a:ext cx="71780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Attributes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provide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additional</a:t>
            </a:r>
            <a:r>
              <a:rPr sz="3200" spc="-5" dirty="0">
                <a:latin typeface="Arial MT"/>
                <a:cs typeface="Arial MT"/>
              </a:rPr>
              <a:t> information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about</a:t>
            </a:r>
            <a:r>
              <a:rPr sz="3200" spc="-5" dirty="0">
                <a:latin typeface="Arial MT"/>
                <a:cs typeface="Arial MT"/>
              </a:rPr>
              <a:t> HTML</a:t>
            </a:r>
            <a:r>
              <a:rPr sz="3200" dirty="0">
                <a:latin typeface="Arial MT"/>
                <a:cs typeface="Arial MT"/>
              </a:rPr>
              <a:t> elements.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8550" y="240029"/>
            <a:ext cx="3845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HTML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ATTRIBUTES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278129"/>
            <a:ext cx="8378825" cy="571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65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HTML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ATTRIBUTES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HTML tags can have attributes</a:t>
            </a:r>
            <a:r>
              <a:rPr sz="3200" i="1" dirty="0">
                <a:latin typeface="Arial"/>
                <a:cs typeface="Arial"/>
              </a:rPr>
              <a:t>. </a:t>
            </a:r>
            <a:r>
              <a:rPr sz="3200" spc="-5" dirty="0">
                <a:latin typeface="Arial MT"/>
                <a:cs typeface="Arial MT"/>
              </a:rPr>
              <a:t>Attributes </a:t>
            </a:r>
            <a:r>
              <a:rPr sz="3200" dirty="0">
                <a:latin typeface="Arial MT"/>
                <a:cs typeface="Arial MT"/>
              </a:rPr>
              <a:t> provide additional </a:t>
            </a:r>
            <a:r>
              <a:rPr sz="3200" spc="-5" dirty="0">
                <a:latin typeface="Arial MT"/>
                <a:cs typeface="Arial MT"/>
              </a:rPr>
              <a:t>information </a:t>
            </a:r>
            <a:r>
              <a:rPr sz="3200" dirty="0">
                <a:latin typeface="Arial MT"/>
                <a:cs typeface="Arial MT"/>
              </a:rPr>
              <a:t>about the </a:t>
            </a:r>
            <a:r>
              <a:rPr sz="3200" spc="-5" dirty="0">
                <a:latin typeface="Arial MT"/>
                <a:cs typeface="Arial MT"/>
              </a:rPr>
              <a:t>HTML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25145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Attributes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always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come </a:t>
            </a:r>
            <a:r>
              <a:rPr sz="3200" spc="-10" dirty="0">
                <a:latin typeface="Arial MT"/>
                <a:cs typeface="Arial MT"/>
              </a:rPr>
              <a:t>in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name/value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pairs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like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this:</a:t>
            </a:r>
            <a:r>
              <a:rPr sz="3200" dirty="0">
                <a:latin typeface="Arial MT"/>
                <a:cs typeface="Arial MT"/>
              </a:rPr>
              <a:t> name="value“.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00">
              <a:latin typeface="Arial MT"/>
              <a:cs typeface="Arial MT"/>
            </a:endParaRPr>
          </a:p>
          <a:p>
            <a:pPr marL="12700" marR="162560">
              <a:lnSpc>
                <a:spcPts val="3829"/>
              </a:lnSpc>
            </a:pPr>
            <a:r>
              <a:rPr sz="3200" spc="-5" dirty="0">
                <a:latin typeface="Arial MT"/>
                <a:cs typeface="Arial MT"/>
              </a:rPr>
              <a:t>Attributes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always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specified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start </a:t>
            </a:r>
            <a:r>
              <a:rPr sz="3200" spc="-5" dirty="0">
                <a:latin typeface="Arial MT"/>
                <a:cs typeface="Arial MT"/>
              </a:rPr>
              <a:t>tag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537970"/>
            <a:ext cx="720979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577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&lt;body&gt; defines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body of an </a:t>
            </a:r>
            <a:r>
              <a:rPr sz="3200" spc="-5" dirty="0">
                <a:latin typeface="Arial MT"/>
                <a:cs typeface="Arial MT"/>
              </a:rPr>
              <a:t>HTML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document.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&lt;body bgcolor="yellow"&gt; has additional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about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background</a:t>
            </a:r>
            <a:r>
              <a:rPr sz="3200" spc="5" dirty="0">
                <a:latin typeface="Arial MT"/>
                <a:cs typeface="Arial MT"/>
              </a:rPr>
              <a:t> color</a:t>
            </a:r>
            <a:r>
              <a:rPr sz="3200" b="1" spc="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1429" y="242570"/>
            <a:ext cx="5043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ATTRIBUTES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EXAMPLE-1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658620"/>
            <a:ext cx="8136890" cy="43281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&lt;h1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align="center"&gt;This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heading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1&lt;/h1&gt;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 MT"/>
              <a:cs typeface="Arial MT"/>
            </a:endParaRPr>
          </a:p>
          <a:p>
            <a:pPr marL="12700" marR="5080" algn="just">
              <a:lnSpc>
                <a:spcPts val="2590"/>
              </a:lnSpc>
            </a:pPr>
            <a:r>
              <a:rPr sz="2400" spc="-5" dirty="0">
                <a:latin typeface="Arial MT"/>
                <a:cs typeface="Arial MT"/>
              </a:rPr>
              <a:t>&lt;p&gt;The </a:t>
            </a:r>
            <a:r>
              <a:rPr sz="2400" spc="-10" dirty="0">
                <a:latin typeface="Arial MT"/>
                <a:cs typeface="Arial MT"/>
              </a:rPr>
              <a:t>heading </a:t>
            </a:r>
            <a:r>
              <a:rPr sz="2400" spc="-5" dirty="0">
                <a:latin typeface="Arial MT"/>
                <a:cs typeface="Arial MT"/>
              </a:rPr>
              <a:t>above is </a:t>
            </a:r>
            <a:r>
              <a:rPr sz="2400" spc="-10" dirty="0">
                <a:latin typeface="Arial MT"/>
                <a:cs typeface="Arial MT"/>
              </a:rPr>
              <a:t>aligned </a:t>
            </a:r>
            <a:r>
              <a:rPr sz="2400" dirty="0">
                <a:latin typeface="Arial MT"/>
                <a:cs typeface="Arial MT"/>
              </a:rPr>
              <a:t>to the </a:t>
            </a:r>
            <a:r>
              <a:rPr sz="2400" spc="-5" dirty="0">
                <a:latin typeface="Arial MT"/>
                <a:cs typeface="Arial MT"/>
              </a:rPr>
              <a:t>center of this </a:t>
            </a:r>
            <a:r>
              <a:rPr sz="2400" spc="-10" dirty="0">
                <a:latin typeface="Arial MT"/>
                <a:cs typeface="Arial MT"/>
              </a:rPr>
              <a:t>page.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 heading </a:t>
            </a:r>
            <a:r>
              <a:rPr sz="2400" spc="-5" dirty="0">
                <a:latin typeface="Arial MT"/>
                <a:cs typeface="Arial MT"/>
              </a:rPr>
              <a:t>above is </a:t>
            </a:r>
            <a:r>
              <a:rPr sz="2400" spc="-10" dirty="0">
                <a:latin typeface="Arial MT"/>
                <a:cs typeface="Arial MT"/>
              </a:rPr>
              <a:t>aligned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the center of this </a:t>
            </a:r>
            <a:r>
              <a:rPr sz="2400" spc="-10" dirty="0">
                <a:latin typeface="Arial MT"/>
                <a:cs typeface="Arial MT"/>
              </a:rPr>
              <a:t>page. 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heading</a:t>
            </a:r>
            <a:r>
              <a:rPr sz="2400" spc="-5" dirty="0">
                <a:latin typeface="Arial MT"/>
                <a:cs typeface="Arial MT"/>
              </a:rPr>
              <a:t> above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aligned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center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page.&lt;/p&gt;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20" y="154940"/>
            <a:ext cx="4911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CENTER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ALIGNED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HEADING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9570" y="2870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270" y="1253490"/>
            <a:ext cx="8265159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heading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latin typeface="Arial MT"/>
                <a:cs typeface="Arial MT"/>
              </a:rPr>
              <a:t>The heading </a:t>
            </a:r>
            <a:r>
              <a:rPr sz="3600" dirty="0">
                <a:latin typeface="Arial MT"/>
                <a:cs typeface="Arial MT"/>
              </a:rPr>
              <a:t>above </a:t>
            </a:r>
            <a:r>
              <a:rPr sz="3600" spc="-5" dirty="0">
                <a:latin typeface="Arial MT"/>
                <a:cs typeface="Arial MT"/>
              </a:rPr>
              <a:t>is aligned </a:t>
            </a:r>
            <a:r>
              <a:rPr sz="3600" dirty="0">
                <a:latin typeface="Arial MT"/>
                <a:cs typeface="Arial MT"/>
              </a:rPr>
              <a:t>to </a:t>
            </a:r>
            <a:r>
              <a:rPr sz="3600" spc="-5" dirty="0">
                <a:latin typeface="Arial MT"/>
                <a:cs typeface="Arial MT"/>
              </a:rPr>
              <a:t>the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center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5" dirty="0">
                <a:latin typeface="Arial MT"/>
                <a:cs typeface="Arial MT"/>
              </a:rPr>
              <a:t> this</a:t>
            </a:r>
            <a:r>
              <a:rPr sz="3600" dirty="0">
                <a:latin typeface="Arial MT"/>
                <a:cs typeface="Arial MT"/>
              </a:rPr>
              <a:t> page.</a:t>
            </a:r>
            <a:r>
              <a:rPr sz="3600" spc="-5" dirty="0">
                <a:latin typeface="Arial MT"/>
                <a:cs typeface="Arial MT"/>
              </a:rPr>
              <a:t> The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heading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above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is aligned </a:t>
            </a:r>
            <a:r>
              <a:rPr sz="3600" dirty="0">
                <a:latin typeface="Arial MT"/>
                <a:cs typeface="Arial MT"/>
              </a:rPr>
              <a:t>to </a:t>
            </a:r>
            <a:r>
              <a:rPr sz="3600" spc="-5" dirty="0">
                <a:latin typeface="Arial MT"/>
                <a:cs typeface="Arial MT"/>
              </a:rPr>
              <a:t>the center </a:t>
            </a:r>
            <a:r>
              <a:rPr sz="3600" dirty="0">
                <a:latin typeface="Arial MT"/>
                <a:cs typeface="Arial MT"/>
              </a:rPr>
              <a:t>of </a:t>
            </a:r>
            <a:r>
              <a:rPr sz="3600" spc="-5" dirty="0">
                <a:latin typeface="Arial MT"/>
                <a:cs typeface="Arial MT"/>
              </a:rPr>
              <a:t>this </a:t>
            </a:r>
            <a:r>
              <a:rPr sz="3600" dirty="0">
                <a:latin typeface="Arial MT"/>
                <a:cs typeface="Arial MT"/>
              </a:rPr>
              <a:t>page. </a:t>
            </a:r>
            <a:r>
              <a:rPr sz="3600" spc="-5" dirty="0">
                <a:latin typeface="Arial MT"/>
                <a:cs typeface="Arial MT"/>
              </a:rPr>
              <a:t>The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heading </a:t>
            </a:r>
            <a:r>
              <a:rPr sz="3600" dirty="0">
                <a:latin typeface="Arial MT"/>
                <a:cs typeface="Arial MT"/>
              </a:rPr>
              <a:t>above </a:t>
            </a:r>
            <a:r>
              <a:rPr sz="3600" spc="-5" dirty="0">
                <a:latin typeface="Arial MT"/>
                <a:cs typeface="Arial MT"/>
              </a:rPr>
              <a:t>is aligned </a:t>
            </a:r>
            <a:r>
              <a:rPr sz="3600" dirty="0">
                <a:latin typeface="Arial MT"/>
                <a:cs typeface="Arial MT"/>
              </a:rPr>
              <a:t>to </a:t>
            </a:r>
            <a:r>
              <a:rPr sz="3600" spc="-5" dirty="0">
                <a:latin typeface="Arial MT"/>
                <a:cs typeface="Arial MT"/>
              </a:rPr>
              <a:t>the center of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this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page.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600" y="353059"/>
            <a:ext cx="5156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ATTRIBUTES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EXAMPLE-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583690"/>
            <a:ext cx="80886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&lt;body&gt;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body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&lt;body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bgcolor="yellow"&gt;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additional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about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background color.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429" y="209550"/>
            <a:ext cx="6810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BACKGROUND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COLOR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1482090"/>
            <a:ext cx="693674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&lt;html&gt;</a:t>
            </a:r>
            <a:endParaRPr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&lt;body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bgcolor="yellow"&gt;</a:t>
            </a:r>
          </a:p>
          <a:p>
            <a:pPr marL="12700">
              <a:lnSpc>
                <a:spcPts val="3835"/>
              </a:lnSpc>
            </a:pPr>
            <a:r>
              <a:rPr sz="3200" dirty="0">
                <a:latin typeface="Arial MT"/>
                <a:cs typeface="Arial MT"/>
              </a:rPr>
              <a:t>&lt;h2&gt;Look: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Colored</a:t>
            </a:r>
            <a:r>
              <a:rPr sz="3200" dirty="0">
                <a:latin typeface="Arial MT"/>
                <a:cs typeface="Arial MT"/>
              </a:rPr>
              <a:t> Background!&lt;/h2&gt;</a:t>
            </a:r>
          </a:p>
          <a:p>
            <a:pPr marL="12700">
              <a:lnSpc>
                <a:spcPts val="3835"/>
              </a:lnSpc>
            </a:pPr>
            <a:r>
              <a:rPr sz="3200" dirty="0">
                <a:latin typeface="Arial MT"/>
                <a:cs typeface="Arial MT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&lt;/html&gt;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5600" y="14985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rial MT"/>
                <a:cs typeface="Arial MT"/>
              </a:rPr>
              <a:t>O</a:t>
            </a:r>
            <a:r>
              <a:rPr sz="4000" spc="-10" dirty="0">
                <a:latin typeface="Arial MT"/>
                <a:cs typeface="Arial MT"/>
              </a:rPr>
              <a:t>U</a:t>
            </a:r>
            <a:r>
              <a:rPr sz="4000" spc="-15" dirty="0">
                <a:latin typeface="Arial MT"/>
                <a:cs typeface="Arial MT"/>
              </a:rPr>
              <a:t>T</a:t>
            </a:r>
            <a:r>
              <a:rPr sz="4000" dirty="0">
                <a:latin typeface="Arial MT"/>
                <a:cs typeface="Arial MT"/>
              </a:rPr>
              <a:t>P</a:t>
            </a:r>
            <a:r>
              <a:rPr sz="4000" spc="-10" dirty="0">
                <a:latin typeface="Arial MT"/>
                <a:cs typeface="Arial MT"/>
              </a:rPr>
              <a:t>U</a:t>
            </a:r>
            <a:r>
              <a:rPr sz="4000" dirty="0">
                <a:latin typeface="Arial MT"/>
                <a:cs typeface="Arial MT"/>
              </a:rPr>
              <a:t>T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5927" y="1214527"/>
            <a:ext cx="7629525" cy="4810125"/>
            <a:chOff x="985927" y="1214527"/>
            <a:chExt cx="7629525" cy="4810125"/>
          </a:xfrm>
        </p:grpSpPr>
        <p:sp>
          <p:nvSpPr>
            <p:cNvPr id="4" name="object 4"/>
            <p:cNvSpPr/>
            <p:nvPr/>
          </p:nvSpPr>
          <p:spPr>
            <a:xfrm>
              <a:off x="990600" y="1219200"/>
              <a:ext cx="7620000" cy="4800600"/>
            </a:xfrm>
            <a:custGeom>
              <a:avLst/>
              <a:gdLst/>
              <a:ahLst/>
              <a:cxnLst/>
              <a:rect l="l" t="t" r="r" b="b"/>
              <a:pathLst>
                <a:path w="7620000" h="4800600">
                  <a:moveTo>
                    <a:pt x="76200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3810000" y="4800600"/>
                  </a:lnTo>
                  <a:lnTo>
                    <a:pt x="7620000" y="48006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1219200"/>
              <a:ext cx="7620000" cy="4800600"/>
            </a:xfrm>
            <a:custGeom>
              <a:avLst/>
              <a:gdLst/>
              <a:ahLst/>
              <a:cxnLst/>
              <a:rect l="l" t="t" r="r" b="b"/>
              <a:pathLst>
                <a:path w="7620000" h="4800600">
                  <a:moveTo>
                    <a:pt x="3810000" y="4800600"/>
                  </a:moveTo>
                  <a:lnTo>
                    <a:pt x="0" y="4800600"/>
                  </a:lnTo>
                  <a:lnTo>
                    <a:pt x="0" y="0"/>
                  </a:lnTo>
                  <a:lnTo>
                    <a:pt x="7620000" y="0"/>
                  </a:lnTo>
                  <a:lnTo>
                    <a:pt x="7620000" y="4800600"/>
                  </a:lnTo>
                  <a:lnTo>
                    <a:pt x="3810000" y="4800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8069" y="1253490"/>
            <a:ext cx="585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LOOK: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COLORED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BACKGROUND!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37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917700"/>
            <a:ext cx="8182609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&lt;table&gt;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defines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table.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&lt;table </a:t>
            </a:r>
            <a:r>
              <a:rPr sz="3200" dirty="0">
                <a:latin typeface="Arial MT"/>
                <a:cs typeface="Arial MT"/>
              </a:rPr>
              <a:t>border="1"&gt; has additional </a:t>
            </a:r>
            <a:r>
              <a:rPr sz="3200" spc="-5" dirty="0">
                <a:latin typeface="Arial MT"/>
                <a:cs typeface="Arial MT"/>
              </a:rPr>
              <a:t>information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about</a:t>
            </a:r>
            <a:r>
              <a:rPr sz="3200" spc="-5" dirty="0">
                <a:latin typeface="Arial MT"/>
                <a:cs typeface="Arial MT"/>
              </a:rPr>
              <a:t> the</a:t>
            </a:r>
            <a:r>
              <a:rPr sz="3200" dirty="0">
                <a:latin typeface="Arial MT"/>
                <a:cs typeface="Arial MT"/>
              </a:rPr>
              <a:t> border around 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table.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8300" y="201929"/>
            <a:ext cx="5156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ATTRIBUTES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EXAMPLE-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377950"/>
            <a:ext cx="5205730" cy="477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This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text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bold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big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This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text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is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italic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computer </a:t>
            </a:r>
            <a:r>
              <a:rPr sz="2800" dirty="0">
                <a:latin typeface="Arial MT"/>
                <a:cs typeface="Arial MT"/>
              </a:rPr>
              <a:t>output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Arial MT"/>
              <a:cs typeface="Arial MT"/>
            </a:endParaRPr>
          </a:p>
          <a:p>
            <a:pPr marL="1125220" marR="5080" indent="-1112520">
              <a:lnSpc>
                <a:spcPct val="110700"/>
              </a:lnSpc>
              <a:tabLst>
                <a:tab pos="2755265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		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superscript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subscript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1129" y="96520"/>
            <a:ext cx="5133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FORMATTING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475740"/>
            <a:ext cx="7862570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-An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file 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text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file </a:t>
            </a:r>
            <a:r>
              <a:rPr sz="2800" b="1" spc="-5" dirty="0">
                <a:latin typeface="Arial"/>
                <a:cs typeface="Arial"/>
              </a:rPr>
              <a:t>with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HTML </a:t>
            </a:r>
            <a:r>
              <a:rPr sz="2800" b="1" spc="-5" dirty="0">
                <a:latin typeface="Arial"/>
                <a:cs typeface="Arial"/>
              </a:rPr>
              <a:t>tags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-An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 </a:t>
            </a:r>
            <a:r>
              <a:rPr sz="2800" spc="-5" dirty="0">
                <a:latin typeface="Arial MT"/>
                <a:cs typeface="Arial MT"/>
              </a:rPr>
              <a:t>name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must</a:t>
            </a:r>
            <a:r>
              <a:rPr sz="2800" dirty="0">
                <a:latin typeface="Arial MT"/>
                <a:cs typeface="Arial MT"/>
              </a:rPr>
              <a:t> end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.htm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.html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Arial"/>
              <a:cs typeface="Arial"/>
            </a:endParaRPr>
          </a:p>
          <a:p>
            <a:pPr marL="111125" marR="5080" indent="-99060">
              <a:lnSpc>
                <a:spcPct val="113700"/>
              </a:lnSpc>
            </a:pPr>
            <a:r>
              <a:rPr sz="2800" spc="-5" dirty="0">
                <a:latin typeface="Arial MT"/>
                <a:cs typeface="Arial MT"/>
              </a:rPr>
              <a:t>-An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file can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created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simple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text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editor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-An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file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often called 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10" dirty="0">
                <a:latin typeface="Arial"/>
                <a:cs typeface="Arial"/>
              </a:rPr>
              <a:t>HTML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document</a:t>
            </a:r>
            <a:endParaRPr sz="28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latin typeface="Arial MT"/>
                <a:cs typeface="Arial MT"/>
              </a:rPr>
              <a:t>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Web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359" y="240029"/>
            <a:ext cx="4680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WHAT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FILE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430020"/>
            <a:ext cx="6446520" cy="48094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&lt;p&gt;&lt;b&gt;This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text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bold&lt;/b&gt;&lt;/p&gt;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&lt;p&gt;&lt;big&gt;This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text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big&lt;/big&gt;&lt;/p&gt;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&lt;p&gt;&lt;i&gt;This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 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italic&lt;/i&gt;&lt;/p&gt;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&lt;p&gt;&lt;code&gt;This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computer output&lt;/code&gt;&lt;/p&gt;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&lt;p&gt;This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is&lt;sub&gt;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subscript&lt;/sub&gt;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&lt;sup&gt;superscript&lt;/sup&gt;&lt;/p&gt;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5020" y="163829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614170"/>
            <a:ext cx="8061959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9169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HTML </a:t>
            </a:r>
            <a:r>
              <a:rPr sz="3200" dirty="0">
                <a:latin typeface="Arial MT"/>
                <a:cs typeface="Arial MT"/>
              </a:rPr>
              <a:t>uses tags </a:t>
            </a:r>
            <a:r>
              <a:rPr sz="3200" spc="-5" dirty="0">
                <a:latin typeface="Arial MT"/>
                <a:cs typeface="Arial MT"/>
              </a:rPr>
              <a:t>like </a:t>
            </a:r>
            <a:r>
              <a:rPr sz="3200" dirty="0">
                <a:latin typeface="Arial MT"/>
                <a:cs typeface="Arial MT"/>
              </a:rPr>
              <a:t>&lt;b&gt; and </a:t>
            </a:r>
            <a:r>
              <a:rPr sz="3200" spc="-5" dirty="0">
                <a:latin typeface="Arial MT"/>
                <a:cs typeface="Arial MT"/>
              </a:rPr>
              <a:t>&lt;i&gt; </a:t>
            </a:r>
            <a:r>
              <a:rPr sz="3200" dirty="0">
                <a:latin typeface="Arial MT"/>
                <a:cs typeface="Arial MT"/>
              </a:rPr>
              <a:t>for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formatting </a:t>
            </a:r>
            <a:r>
              <a:rPr sz="3200" dirty="0">
                <a:latin typeface="Arial MT"/>
                <a:cs typeface="Arial MT"/>
              </a:rPr>
              <a:t>output, </a:t>
            </a:r>
            <a:r>
              <a:rPr sz="3200" spc="-5" dirty="0">
                <a:latin typeface="Arial MT"/>
                <a:cs typeface="Arial MT"/>
              </a:rPr>
              <a:t>like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bold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 </a:t>
            </a:r>
            <a:r>
              <a:rPr sz="3200" i="1" spc="-5" dirty="0">
                <a:latin typeface="Arial"/>
                <a:cs typeface="Arial"/>
              </a:rPr>
              <a:t>italic</a:t>
            </a:r>
            <a:r>
              <a:rPr sz="3200" i="1" spc="5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text.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These </a:t>
            </a:r>
            <a:r>
              <a:rPr sz="3200" spc="-5" dirty="0">
                <a:latin typeface="Arial MT"/>
                <a:cs typeface="Arial MT"/>
              </a:rPr>
              <a:t>HTML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called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formatting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3510" y="248920"/>
            <a:ext cx="5225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FORMATTING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502409"/>
            <a:ext cx="7597140" cy="401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&lt;html&gt;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&lt;body&gt;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&lt;p&gt;&lt;b&gt;This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bold&lt;/b&gt;&lt;/p&gt;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&lt;p&gt;&lt;strong&gt;This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strong&lt;/strong&gt;&lt;/p&gt;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&lt;p&gt;&lt;big&gt;This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big&lt;/big&gt;&lt;/p&gt;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&lt;p&gt;&lt;em&gt;This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emphasized&lt;/em&gt;&lt;/p&gt;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&lt;p&gt;&lt;i&gt;This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italic&lt;/i&gt;&lt;/p&gt;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&lt;p&gt;&lt;small&gt;This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text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small&lt;/small&gt;&lt;/p&gt;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&lt;p&gt;This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is&lt;sub&gt;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subscript&lt;/sub&gt; and &lt;sup&gt;superscript&lt;/sup&gt;&lt;/p&gt;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&lt;/body&gt;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&lt;/html&gt;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7270" y="278129"/>
            <a:ext cx="6217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 </a:t>
            </a:r>
            <a:r>
              <a:rPr sz="3200" b="1" spc="-5" dirty="0">
                <a:latin typeface="Arial"/>
                <a:cs typeface="Arial"/>
              </a:rPr>
              <a:t>FORMATTING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2108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O</a:t>
            </a:r>
            <a:r>
              <a:rPr sz="3200" spc="5" dirty="0"/>
              <a:t>U</a:t>
            </a:r>
            <a:r>
              <a:rPr sz="3200" spc="-10" dirty="0"/>
              <a:t>T</a:t>
            </a:r>
            <a:r>
              <a:rPr sz="3200" spc="5" dirty="0"/>
              <a:t>P</a:t>
            </a:r>
            <a:r>
              <a:rPr sz="3200" spc="-5" dirty="0"/>
              <a:t>UT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43000" y="1003300"/>
            <a:ext cx="320992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bold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text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strong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This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big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2400" i="1" spc="-10" dirty="0">
                <a:latin typeface="Arial"/>
                <a:cs typeface="Arial"/>
              </a:rPr>
              <a:t>This </a:t>
            </a:r>
            <a:r>
              <a:rPr sz="2400" i="1" spc="-5" dirty="0">
                <a:latin typeface="Arial"/>
                <a:cs typeface="Arial"/>
              </a:rPr>
              <a:t>text is emphasized </a:t>
            </a:r>
            <a:r>
              <a:rPr sz="2400" i="1" spc="-6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This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text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is italic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This</a:t>
            </a:r>
            <a:r>
              <a:rPr sz="2400" spc="-5" dirty="0">
                <a:latin typeface="Arial MT"/>
                <a:cs typeface="Arial MT"/>
              </a:rPr>
              <a:t> text 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small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92420"/>
            <a:ext cx="90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This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00" y="5392420"/>
            <a:ext cx="210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superscript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79" y="5758179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subscript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729" y="287020"/>
            <a:ext cx="6986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–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PREFORMATTED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177290"/>
            <a:ext cx="5628640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Arial"/>
                <a:cs typeface="Arial"/>
              </a:rPr>
              <a:t>&lt;pre&gt;</a:t>
            </a:r>
            <a:endParaRPr sz="1600">
              <a:latin typeface="Arial"/>
              <a:cs typeface="Arial"/>
            </a:endParaRPr>
          </a:p>
          <a:p>
            <a:pPr marL="12700" marR="3888104">
              <a:lnSpc>
                <a:spcPts val="1920"/>
              </a:lnSpc>
              <a:spcBef>
                <a:spcPts val="60"/>
              </a:spcBef>
            </a:pPr>
            <a:r>
              <a:rPr sz="1600" b="1" spc="-5" dirty="0">
                <a:latin typeface="Arial"/>
                <a:cs typeface="Arial"/>
              </a:rPr>
              <a:t>This is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preformatted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text.</a:t>
            </a:r>
            <a:endParaRPr sz="1600">
              <a:latin typeface="Arial"/>
              <a:cs typeface="Arial"/>
            </a:endParaRPr>
          </a:p>
          <a:p>
            <a:pPr marL="12700" marR="2950210">
              <a:lnSpc>
                <a:spcPts val="1910"/>
              </a:lnSpc>
              <a:spcBef>
                <a:spcPts val="10"/>
              </a:spcBef>
              <a:tabLst>
                <a:tab pos="1489075" algn="l"/>
              </a:tabLst>
            </a:pP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preserves	</a:t>
            </a:r>
            <a:r>
              <a:rPr sz="1600" b="1" spc="-10" dirty="0">
                <a:latin typeface="Arial"/>
                <a:cs typeface="Arial"/>
              </a:rPr>
              <a:t>both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spaces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line</a:t>
            </a:r>
            <a:r>
              <a:rPr sz="1600" b="1" spc="-10" dirty="0">
                <a:latin typeface="Arial"/>
                <a:cs typeface="Arial"/>
              </a:rPr>
              <a:t> breaks.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latin typeface="Arial"/>
                <a:cs typeface="Arial"/>
              </a:rPr>
              <a:t>&lt;/pre&gt;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&lt;p&gt;The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pre </a:t>
            </a:r>
            <a:r>
              <a:rPr sz="1600" b="1" spc="-10" dirty="0">
                <a:latin typeface="Arial"/>
                <a:cs typeface="Arial"/>
              </a:rPr>
              <a:t>tag </a:t>
            </a:r>
            <a:r>
              <a:rPr sz="1600" b="1" spc="-5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good </a:t>
            </a:r>
            <a:r>
              <a:rPr sz="1600" b="1" spc="-5" dirty="0">
                <a:latin typeface="Arial"/>
                <a:cs typeface="Arial"/>
              </a:rPr>
              <a:t>for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displaying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computer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code:&lt;/p&gt;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&lt;pre&gt;</a:t>
            </a:r>
            <a:endParaRPr sz="1600">
              <a:latin typeface="Arial"/>
              <a:cs typeface="Arial"/>
            </a:endParaRPr>
          </a:p>
          <a:p>
            <a:pPr marL="294005" marR="4351655" indent="-28194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for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10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print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next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&lt;/pre&gt;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870" y="248920"/>
            <a:ext cx="1699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-5" dirty="0">
                <a:latin typeface="Arial"/>
                <a:cs typeface="Arial"/>
              </a:rPr>
              <a:t>U</a:t>
            </a:r>
            <a:r>
              <a:rPr sz="3200" b="1" spc="5" dirty="0">
                <a:latin typeface="Arial"/>
                <a:cs typeface="Arial"/>
              </a:rPr>
              <a:t>T</a:t>
            </a:r>
            <a:r>
              <a:rPr sz="3200" b="1" spc="-5" dirty="0">
                <a:latin typeface="Arial"/>
                <a:cs typeface="Arial"/>
              </a:rPr>
              <a:t>P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469" y="1223009"/>
            <a:ext cx="6878320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61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-5" dirty="0">
                <a:latin typeface="Arial MT"/>
                <a:cs typeface="Arial MT"/>
              </a:rPr>
              <a:t>preformatted</a:t>
            </a:r>
            <a:r>
              <a:rPr sz="2800" dirty="0">
                <a:latin typeface="Arial MT"/>
                <a:cs typeface="Arial MT"/>
              </a:rPr>
              <a:t> text.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 preserves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both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spaces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breaks.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pre tag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good for displaying computer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code: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=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10</a:t>
            </a:r>
            <a:endParaRPr sz="2800">
              <a:latin typeface="Arial MT"/>
              <a:cs typeface="Arial MT"/>
            </a:endParaRPr>
          </a:p>
          <a:p>
            <a:pPr marL="102616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print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Arial MT"/>
                <a:cs typeface="Arial MT"/>
              </a:rPr>
              <a:t>next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69" y="1353820"/>
            <a:ext cx="2395855" cy="48856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 MT"/>
              <a:cs typeface="Arial MT"/>
            </a:endParaRPr>
          </a:p>
          <a:p>
            <a:pPr marL="12700" marR="5080">
              <a:lnSpc>
                <a:spcPct val="110800"/>
              </a:lnSpc>
            </a:pPr>
            <a:r>
              <a:rPr sz="2400" spc="-5" dirty="0">
                <a:latin typeface="Arial MT"/>
                <a:cs typeface="Arial MT"/>
              </a:rPr>
              <a:t>&lt;address&gt;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Donald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Duck&lt;br&gt;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BOX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555&lt;br&gt;</a:t>
            </a:r>
            <a:endParaRPr sz="2400">
              <a:latin typeface="Arial MT"/>
              <a:cs typeface="Arial MT"/>
            </a:endParaRPr>
          </a:p>
          <a:p>
            <a:pPr marL="12700" marR="243840">
              <a:lnSpc>
                <a:spcPts val="3190"/>
              </a:lnSpc>
              <a:spcBef>
                <a:spcPts val="150"/>
              </a:spcBef>
            </a:pPr>
            <a:r>
              <a:rPr sz="2400" spc="-5" dirty="0">
                <a:latin typeface="Arial MT"/>
                <a:cs typeface="Arial MT"/>
              </a:rPr>
              <a:t>Di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&lt;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r&gt;  </a:t>
            </a:r>
            <a:r>
              <a:rPr sz="2400" spc="-5" dirty="0">
                <a:latin typeface="Arial MT"/>
                <a:cs typeface="Arial MT"/>
              </a:rPr>
              <a:t>USA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latin typeface="Arial MT"/>
                <a:cs typeface="Arial MT"/>
              </a:rPr>
              <a:t>&lt;/address&gt;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7390" y="200659"/>
            <a:ext cx="2014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ADDRESS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2489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58290"/>
            <a:ext cx="2063114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latin typeface="Arial"/>
                <a:cs typeface="Arial"/>
              </a:rPr>
              <a:t>Donald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Duck </a:t>
            </a:r>
            <a:r>
              <a:rPr sz="2800" i="1" spc="-76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BOX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555</a:t>
            </a:r>
            <a:endParaRPr sz="2800">
              <a:latin typeface="Arial"/>
              <a:cs typeface="Arial"/>
            </a:endParaRPr>
          </a:p>
          <a:p>
            <a:pPr marL="12700" marR="281305">
              <a:lnSpc>
                <a:spcPct val="100000"/>
              </a:lnSpc>
            </a:pPr>
            <a:r>
              <a:rPr sz="2800" i="1" spc="-15" dirty="0">
                <a:latin typeface="Arial"/>
                <a:cs typeface="Arial"/>
              </a:rPr>
              <a:t>D</a:t>
            </a:r>
            <a:r>
              <a:rPr sz="2800" i="1" spc="5" dirty="0">
                <a:latin typeface="Arial"/>
                <a:cs typeface="Arial"/>
              </a:rPr>
              <a:t>i</a:t>
            </a:r>
            <a:r>
              <a:rPr sz="2800" i="1" dirty="0">
                <a:latin typeface="Arial"/>
                <a:cs typeface="Arial"/>
              </a:rPr>
              <a:t>sne</a:t>
            </a:r>
            <a:r>
              <a:rPr sz="2800" i="1" spc="10" dirty="0">
                <a:latin typeface="Arial"/>
                <a:cs typeface="Arial"/>
              </a:rPr>
              <a:t>y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i="1" dirty="0">
                <a:latin typeface="Arial"/>
                <a:cs typeface="Arial"/>
              </a:rPr>
              <a:t>and  </a:t>
            </a:r>
            <a:r>
              <a:rPr sz="2800" i="1" spc="-10" dirty="0">
                <a:latin typeface="Arial"/>
                <a:cs typeface="Arial"/>
              </a:rPr>
              <a:t>USA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69" y="1324609"/>
            <a:ext cx="7291070" cy="460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Arial"/>
                <a:cs typeface="Arial"/>
              </a:rPr>
              <a:t>&lt;body&gt;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&lt;abbr</a:t>
            </a:r>
            <a:r>
              <a:rPr sz="1800" b="1" spc="-5" dirty="0">
                <a:latin typeface="Arial"/>
                <a:cs typeface="Arial"/>
              </a:rPr>
              <a:t> title="United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Nations"&gt;UN&lt;/abbr&gt;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&lt;br&gt;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&lt;acronym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title="World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Wide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Web"&gt;WWW&lt;/acronym&gt;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</a:pPr>
            <a:r>
              <a:rPr sz="1800" b="1" dirty="0">
                <a:latin typeface="Arial"/>
                <a:cs typeface="Arial"/>
              </a:rPr>
              <a:t>&lt;p&gt;The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title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attribute</a:t>
            </a:r>
            <a:r>
              <a:rPr sz="1800" b="1" dirty="0">
                <a:latin typeface="Arial"/>
                <a:cs typeface="Arial"/>
              </a:rPr>
              <a:t> 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</a:t>
            </a:r>
            <a:r>
              <a:rPr sz="1800" b="1" spc="5" dirty="0">
                <a:latin typeface="Arial"/>
                <a:cs typeface="Arial"/>
              </a:rPr>
              <a:t> to </a:t>
            </a:r>
            <a:r>
              <a:rPr sz="1800" b="1" dirty="0">
                <a:latin typeface="Arial"/>
                <a:cs typeface="Arial"/>
              </a:rPr>
              <a:t>show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spelled-out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version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when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holding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mouse </a:t>
            </a:r>
            <a:r>
              <a:rPr sz="1800" b="1" dirty="0">
                <a:latin typeface="Arial"/>
                <a:cs typeface="Arial"/>
              </a:rPr>
              <a:t>pointer </a:t>
            </a:r>
            <a:r>
              <a:rPr sz="1800" b="1" spc="-5" dirty="0">
                <a:latin typeface="Arial"/>
                <a:cs typeface="Arial"/>
              </a:rPr>
              <a:t>over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acronym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abbreviation.&lt;/p&gt;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&lt;p&gt;This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works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acronym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IE </a:t>
            </a:r>
            <a:r>
              <a:rPr sz="1800" b="1" spc="-5" dirty="0">
                <a:latin typeface="Arial"/>
                <a:cs typeface="Arial"/>
              </a:rPr>
              <a:t>5.&lt;/p&gt;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12700" marR="11430">
              <a:lnSpc>
                <a:spcPct val="79600"/>
              </a:lnSpc>
            </a:pPr>
            <a:r>
              <a:rPr sz="1800" b="1" dirty="0">
                <a:latin typeface="Arial"/>
                <a:cs typeface="Arial"/>
              </a:rPr>
              <a:t>&lt;p&gt;This </a:t>
            </a:r>
            <a:r>
              <a:rPr sz="1800" b="1" spc="-5" dirty="0">
                <a:latin typeface="Arial"/>
                <a:cs typeface="Arial"/>
              </a:rPr>
              <a:t>works </a:t>
            </a:r>
            <a:r>
              <a:rPr sz="1800" b="1" dirty="0">
                <a:latin typeface="Arial"/>
                <a:cs typeface="Arial"/>
              </a:rPr>
              <a:t>for both the abbr </a:t>
            </a:r>
            <a:r>
              <a:rPr sz="1800" b="1" spc="-5" dirty="0">
                <a:latin typeface="Arial"/>
                <a:cs typeface="Arial"/>
              </a:rPr>
              <a:t>and acronym element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Netscape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6.2.&lt;/p&gt;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&lt;/body&gt;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&lt;/html&gt;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4900" y="156209"/>
            <a:ext cx="5995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ABBREVIATIONS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AND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ACRONYMS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8469" y="1134109"/>
            <a:ext cx="7965440" cy="48221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69392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Arial MT"/>
                <a:cs typeface="Arial MT"/>
              </a:rPr>
              <a:t>UN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WWW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 MT"/>
              <a:cs typeface="Arial MT"/>
            </a:endParaRPr>
          </a:p>
          <a:p>
            <a:pPr marL="12700" marR="259079" algn="just">
              <a:lnSpc>
                <a:spcPct val="90000"/>
              </a:lnSpc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title attribute is used </a:t>
            </a:r>
            <a:r>
              <a:rPr sz="2800" spc="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show the spelled-out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version </a:t>
            </a:r>
            <a:r>
              <a:rPr sz="2800" spc="-5" dirty="0">
                <a:latin typeface="Arial MT"/>
                <a:cs typeface="Arial MT"/>
              </a:rPr>
              <a:t>when </a:t>
            </a:r>
            <a:r>
              <a:rPr sz="2800" dirty="0">
                <a:latin typeface="Arial MT"/>
                <a:cs typeface="Arial MT"/>
              </a:rPr>
              <a:t>holding the mouse pointer over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acronym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abbreviation.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only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acronym</a:t>
            </a:r>
            <a:r>
              <a:rPr sz="2800" spc="-5" dirty="0">
                <a:latin typeface="Arial MT"/>
                <a:cs typeface="Arial MT"/>
              </a:rPr>
              <a:t> element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5.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Arial MT"/>
              <a:cs typeface="Arial MT"/>
            </a:endParaRPr>
          </a:p>
          <a:p>
            <a:pPr marL="12700" marR="5080">
              <a:lnSpc>
                <a:spcPts val="3030"/>
              </a:lnSpc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works for both the abbr and acronym </a:t>
            </a:r>
            <a:r>
              <a:rPr sz="2800" spc="-5" dirty="0">
                <a:latin typeface="Arial MT"/>
                <a:cs typeface="Arial MT"/>
              </a:rPr>
              <a:t>element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Netscape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6.2.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770" y="2108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10795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When you save an </a:t>
            </a:r>
            <a:r>
              <a:rPr sz="3200" spc="-5" dirty="0"/>
              <a:t>HTML file, </a:t>
            </a:r>
            <a:r>
              <a:rPr sz="3200" dirty="0"/>
              <a:t>you can use </a:t>
            </a:r>
            <a:r>
              <a:rPr sz="3200" spc="-875" dirty="0"/>
              <a:t> </a:t>
            </a:r>
            <a:r>
              <a:rPr sz="3200" dirty="0"/>
              <a:t>either the </a:t>
            </a:r>
            <a:r>
              <a:rPr sz="3200" spc="-5" dirty="0"/>
              <a:t>.htm </a:t>
            </a:r>
            <a:r>
              <a:rPr sz="3200" dirty="0"/>
              <a:t>or </a:t>
            </a:r>
            <a:r>
              <a:rPr sz="3200" spc="-5" dirty="0"/>
              <a:t>the .html </a:t>
            </a:r>
            <a:r>
              <a:rPr sz="3200" dirty="0"/>
              <a:t>extension. </a:t>
            </a:r>
            <a:r>
              <a:rPr sz="3200" spc="5" dirty="0"/>
              <a:t>We </a:t>
            </a:r>
            <a:r>
              <a:rPr sz="3200" spc="10" dirty="0"/>
              <a:t> </a:t>
            </a:r>
            <a:r>
              <a:rPr sz="3200" dirty="0"/>
              <a:t>use </a:t>
            </a:r>
            <a:r>
              <a:rPr sz="3200" spc="-5" dirty="0"/>
              <a:t>.htm </a:t>
            </a:r>
            <a:r>
              <a:rPr sz="3200" spc="-10" dirty="0"/>
              <a:t>in </a:t>
            </a:r>
            <a:r>
              <a:rPr sz="3200" dirty="0"/>
              <a:t>our examples. It </a:t>
            </a:r>
            <a:r>
              <a:rPr sz="3200" spc="-5" dirty="0"/>
              <a:t>is </a:t>
            </a:r>
            <a:r>
              <a:rPr sz="3200" dirty="0"/>
              <a:t>a habit </a:t>
            </a:r>
            <a:r>
              <a:rPr sz="3200" spc="-5" dirty="0"/>
              <a:t>from </a:t>
            </a:r>
            <a:r>
              <a:rPr sz="3200" spc="-875" dirty="0"/>
              <a:t> </a:t>
            </a:r>
            <a:r>
              <a:rPr sz="3200" spc="-5" dirty="0"/>
              <a:t>the </a:t>
            </a:r>
            <a:r>
              <a:rPr sz="3200" dirty="0"/>
              <a:t>past when </a:t>
            </a:r>
            <a:r>
              <a:rPr sz="3200" spc="-5" dirty="0"/>
              <a:t>commonly </a:t>
            </a:r>
            <a:r>
              <a:rPr sz="3200" dirty="0"/>
              <a:t>used software </a:t>
            </a:r>
            <a:r>
              <a:rPr sz="3200" spc="5" dirty="0"/>
              <a:t> </a:t>
            </a:r>
            <a:r>
              <a:rPr sz="3200" dirty="0"/>
              <a:t>allowed</a:t>
            </a:r>
            <a:r>
              <a:rPr sz="3200" spc="-10" dirty="0"/>
              <a:t> </a:t>
            </a:r>
            <a:r>
              <a:rPr sz="3200" spc="-5" dirty="0"/>
              <a:t>only</a:t>
            </a:r>
            <a:r>
              <a:rPr sz="3200" spc="5" dirty="0"/>
              <a:t> </a:t>
            </a:r>
            <a:r>
              <a:rPr sz="3200" dirty="0"/>
              <a:t>three</a:t>
            </a:r>
            <a:r>
              <a:rPr sz="3200" spc="5" dirty="0"/>
              <a:t> </a:t>
            </a:r>
            <a:r>
              <a:rPr sz="3200" spc="-5" dirty="0"/>
              <a:t>letters in</a:t>
            </a:r>
            <a:r>
              <a:rPr sz="3200" dirty="0"/>
              <a:t> </a:t>
            </a:r>
            <a:r>
              <a:rPr sz="3200" spc="-5" dirty="0"/>
              <a:t>file</a:t>
            </a:r>
            <a:r>
              <a:rPr sz="3200" spc="5" dirty="0"/>
              <a:t> </a:t>
            </a:r>
            <a:r>
              <a:rPr sz="3200" dirty="0"/>
              <a:t>extensions.</a:t>
            </a:r>
            <a:endParaRPr sz="3200"/>
          </a:p>
          <a:p>
            <a:pPr marL="10795" marR="347980">
              <a:lnSpc>
                <a:spcPct val="100000"/>
              </a:lnSpc>
              <a:spcBef>
                <a:spcPts val="790"/>
              </a:spcBef>
            </a:pPr>
            <a:r>
              <a:rPr sz="3200" spc="-5" dirty="0"/>
              <a:t>With</a:t>
            </a:r>
            <a:r>
              <a:rPr sz="3200" dirty="0"/>
              <a:t> newer</a:t>
            </a:r>
            <a:r>
              <a:rPr sz="3200" spc="-5" dirty="0"/>
              <a:t> </a:t>
            </a:r>
            <a:r>
              <a:rPr sz="3200" dirty="0"/>
              <a:t>software </a:t>
            </a:r>
            <a:r>
              <a:rPr sz="3200" spc="-5" dirty="0"/>
              <a:t>it </a:t>
            </a:r>
            <a:r>
              <a:rPr sz="3200" spc="-10" dirty="0"/>
              <a:t>is</a:t>
            </a:r>
            <a:r>
              <a:rPr sz="3200" spc="5" dirty="0"/>
              <a:t> </a:t>
            </a:r>
            <a:r>
              <a:rPr sz="3200" spc="-5" dirty="0"/>
              <a:t>perfectly</a:t>
            </a:r>
            <a:r>
              <a:rPr sz="3200" spc="5" dirty="0"/>
              <a:t> </a:t>
            </a:r>
            <a:r>
              <a:rPr sz="3200" dirty="0"/>
              <a:t>safe to </a:t>
            </a:r>
            <a:r>
              <a:rPr sz="3200" spc="-875" dirty="0"/>
              <a:t> </a:t>
            </a:r>
            <a:r>
              <a:rPr sz="3200" dirty="0"/>
              <a:t>use</a:t>
            </a:r>
            <a:r>
              <a:rPr sz="3200" spc="5" dirty="0"/>
              <a:t> </a:t>
            </a:r>
            <a:r>
              <a:rPr sz="3200" spc="-5" dirty="0"/>
              <a:t>.html.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5929" y="255270"/>
            <a:ext cx="513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EXTENSION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1212850"/>
            <a:ext cx="791654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&lt;html&gt;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&lt;body&gt;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Here </a:t>
            </a:r>
            <a:r>
              <a:rPr sz="1400" b="1" spc="-5" dirty="0">
                <a:latin typeface="Arial"/>
                <a:cs typeface="Arial"/>
              </a:rPr>
              <a:t>comes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long quotation: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&lt;blockquote&gt;</a:t>
            </a:r>
            <a:endParaRPr sz="1400">
              <a:latin typeface="Arial"/>
              <a:cs typeface="Arial"/>
            </a:endParaRPr>
          </a:p>
          <a:p>
            <a:pPr marL="12700" marR="454025">
              <a:lnSpc>
                <a:spcPct val="74400"/>
              </a:lnSpc>
              <a:spcBef>
                <a:spcPts val="395"/>
              </a:spcBef>
            </a:pP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long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quotation.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is</a:t>
            </a:r>
            <a:r>
              <a:rPr sz="1400" b="1" dirty="0">
                <a:latin typeface="Arial"/>
                <a:cs typeface="Arial"/>
              </a:rPr>
              <a:t> a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quotation.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long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quotation.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long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quotation.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is</a:t>
            </a:r>
            <a:r>
              <a:rPr sz="1400" b="1" dirty="0">
                <a:latin typeface="Arial"/>
                <a:cs typeface="Arial"/>
              </a:rPr>
              <a:t> a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quotation.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&lt;/blockquote&gt;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b="1" dirty="0">
                <a:latin typeface="Arial"/>
                <a:cs typeface="Arial"/>
              </a:rPr>
              <a:t>Here </a:t>
            </a:r>
            <a:r>
              <a:rPr sz="1400" b="1" spc="-5" dirty="0">
                <a:latin typeface="Arial"/>
                <a:cs typeface="Arial"/>
              </a:rPr>
              <a:t>comes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short quotation: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05"/>
              </a:lnSpc>
            </a:pPr>
            <a:r>
              <a:rPr sz="1400" b="1" spc="-5" dirty="0">
                <a:latin typeface="Arial"/>
                <a:cs typeface="Arial"/>
              </a:rPr>
              <a:t>&lt;q&gt;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This </a:t>
            </a:r>
            <a:r>
              <a:rPr sz="1400" b="1" dirty="0">
                <a:latin typeface="Arial"/>
                <a:cs typeface="Arial"/>
              </a:rPr>
              <a:t>is 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short quotation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&lt;/q&gt;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&lt;p&gt;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75000"/>
              </a:lnSpc>
              <a:spcBef>
                <a:spcPts val="385"/>
              </a:spcBef>
            </a:pPr>
            <a:r>
              <a:rPr sz="1400" b="1" spc="-5" dirty="0">
                <a:latin typeface="Arial"/>
                <a:cs typeface="Arial"/>
              </a:rPr>
              <a:t>With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block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quote</a:t>
            </a:r>
            <a:r>
              <a:rPr sz="1400" b="1" dirty="0">
                <a:latin typeface="Arial"/>
                <a:cs typeface="Arial"/>
              </a:rPr>
              <a:t> element,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browser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inserts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line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breaks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margins,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but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q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does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not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render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anything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special.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&lt;/p&gt;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&lt;/body&gt;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&lt;/html&gt;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0" y="228600"/>
            <a:ext cx="5158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EXAMPLE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–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QUOTATIONS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092200"/>
            <a:ext cx="8507095" cy="463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Here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comes</a:t>
            </a:r>
            <a:r>
              <a:rPr sz="2800" dirty="0">
                <a:latin typeface="Arial MT"/>
                <a:cs typeface="Arial MT"/>
              </a:rPr>
              <a:t> 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long </a:t>
            </a:r>
            <a:r>
              <a:rPr sz="2800" dirty="0">
                <a:latin typeface="Arial MT"/>
                <a:cs typeface="Arial MT"/>
              </a:rPr>
              <a:t>quotation: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 MT"/>
              <a:cs typeface="Arial MT"/>
            </a:endParaRPr>
          </a:p>
          <a:p>
            <a:pPr marL="927100" marR="5080">
              <a:lnSpc>
                <a:spcPct val="85200"/>
              </a:lnSpc>
              <a:tabLst>
                <a:tab pos="8274050" algn="l"/>
              </a:tabLst>
            </a:pPr>
            <a:r>
              <a:rPr sz="2400" spc="-10" dirty="0">
                <a:latin typeface="Arial MT"/>
                <a:cs typeface="Arial MT"/>
              </a:rPr>
              <a:t>Th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l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quo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5" dirty="0">
                <a:latin typeface="Arial MT"/>
                <a:cs typeface="Arial MT"/>
              </a:rPr>
              <a:t> T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 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 a</a:t>
            </a:r>
            <a:r>
              <a:rPr sz="2400" spc="-5" dirty="0">
                <a:latin typeface="Arial MT"/>
                <a:cs typeface="Arial MT"/>
              </a:rPr>
              <a:t> l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</a:t>
            </a:r>
            <a:r>
              <a:rPr sz="2400" dirty="0">
                <a:latin typeface="Arial MT"/>
                <a:cs typeface="Arial MT"/>
              </a:rPr>
              <a:t>ot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  a</a:t>
            </a:r>
            <a:r>
              <a:rPr sz="2400" spc="-5" dirty="0">
                <a:latin typeface="Arial MT"/>
                <a:cs typeface="Arial MT"/>
              </a:rPr>
              <a:t> long </a:t>
            </a:r>
            <a:r>
              <a:rPr sz="2400" spc="-10" dirty="0">
                <a:latin typeface="Arial MT"/>
                <a:cs typeface="Arial MT"/>
              </a:rPr>
              <a:t>quotation.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quotation.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long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quotation.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Arial MT"/>
              <a:cs typeface="Arial MT"/>
            </a:endParaRPr>
          </a:p>
          <a:p>
            <a:pPr marL="12700" marR="1397635">
              <a:lnSpc>
                <a:spcPts val="2690"/>
              </a:lnSpc>
            </a:pPr>
            <a:r>
              <a:rPr sz="2800" spc="-5" dirty="0">
                <a:latin typeface="Arial MT"/>
                <a:cs typeface="Arial MT"/>
              </a:rPr>
              <a:t>Here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short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quotation: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is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short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quotation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12700" marR="29845">
              <a:lnSpc>
                <a:spcPct val="79900"/>
              </a:lnSpc>
            </a:pP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the block quote element, the </a:t>
            </a:r>
            <a:r>
              <a:rPr sz="2800" spc="-5" dirty="0">
                <a:latin typeface="Arial MT"/>
                <a:cs typeface="Arial MT"/>
              </a:rPr>
              <a:t>browser </a:t>
            </a:r>
            <a:r>
              <a:rPr sz="2800" dirty="0">
                <a:latin typeface="Arial MT"/>
                <a:cs typeface="Arial MT"/>
              </a:rPr>
              <a:t>inserts line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breaks and margins, but the q </a:t>
            </a:r>
            <a:r>
              <a:rPr sz="2800" spc="-5" dirty="0">
                <a:latin typeface="Arial MT"/>
                <a:cs typeface="Arial MT"/>
              </a:rPr>
              <a:t>element </a:t>
            </a:r>
            <a:r>
              <a:rPr sz="2800" dirty="0">
                <a:latin typeface="Arial MT"/>
                <a:cs typeface="Arial MT"/>
              </a:rPr>
              <a:t>does not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render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anything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special.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8670" y="2489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1388109"/>
            <a:ext cx="6789420" cy="466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10" dirty="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dozen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sz="1600" b="1" spc="-5" dirty="0">
                <a:latin typeface="Arial"/>
                <a:cs typeface="Arial"/>
              </a:rPr>
              <a:t>&lt;del&gt;twenty&lt;/del&gt;</a:t>
            </a:r>
            <a:endParaRPr sz="1600">
              <a:latin typeface="Arial"/>
              <a:cs typeface="Arial"/>
            </a:endParaRPr>
          </a:p>
          <a:p>
            <a:pPr marL="12700" marR="5033010">
              <a:lnSpc>
                <a:spcPts val="1820"/>
              </a:lnSpc>
              <a:spcBef>
                <a:spcPts val="95"/>
              </a:spcBef>
            </a:pPr>
            <a:r>
              <a:rPr sz="1600" b="1" spc="5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5" dirty="0">
                <a:latin typeface="Arial"/>
                <a:cs typeface="Arial"/>
              </a:rPr>
              <a:t>&gt;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welve&lt;</a:t>
            </a:r>
            <a:r>
              <a:rPr sz="1600" b="1" spc="5" dirty="0">
                <a:latin typeface="Arial"/>
                <a:cs typeface="Arial"/>
              </a:rPr>
              <a:t>/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s&gt;  pieces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75"/>
              </a:lnSpc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sz="1600" b="1" spc="-5" dirty="0">
                <a:latin typeface="Arial"/>
                <a:cs typeface="Arial"/>
              </a:rPr>
              <a:t>Most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browsers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will overstrike deleted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underline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inserted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text.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sz="1600" b="1" spc="-5" dirty="0">
                <a:latin typeface="Arial"/>
                <a:cs typeface="Arial"/>
              </a:rPr>
              <a:t>Some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older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browsers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will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display deleted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inserted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 plain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text.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4110" y="133350"/>
            <a:ext cx="6243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DELETED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INSERTED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2270" y="240029"/>
            <a:ext cx="79883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6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dozen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trike="sngStrike" dirty="0">
                <a:latin typeface="Arial"/>
                <a:cs typeface="Arial"/>
              </a:rPr>
              <a:t>twenty</a:t>
            </a:r>
            <a:r>
              <a:rPr sz="3200" b="1" strike="noStrike" spc="-15" dirty="0">
                <a:latin typeface="Arial"/>
                <a:cs typeface="Arial"/>
              </a:rPr>
              <a:t> </a:t>
            </a:r>
            <a:r>
              <a:rPr sz="3200" b="1" u="sng" strike="noStrike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twelve</a:t>
            </a:r>
            <a:r>
              <a:rPr sz="3200" b="1" strike="noStrike" spc="-5" dirty="0">
                <a:latin typeface="Arial"/>
                <a:cs typeface="Arial"/>
              </a:rPr>
              <a:t> pieces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50">
              <a:latin typeface="Arial"/>
              <a:cs typeface="Arial"/>
            </a:endParaRPr>
          </a:p>
          <a:p>
            <a:pPr marL="12700" marR="725805">
              <a:lnSpc>
                <a:spcPts val="3829"/>
              </a:lnSpc>
            </a:pPr>
            <a:r>
              <a:rPr sz="3200" b="1" dirty="0">
                <a:latin typeface="Arial"/>
                <a:cs typeface="Arial"/>
              </a:rPr>
              <a:t>Most browsers will overstrike deleted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</a:t>
            </a:r>
            <a:r>
              <a:rPr sz="3200" b="1" spc="-5" dirty="0">
                <a:latin typeface="Arial"/>
                <a:cs typeface="Arial"/>
              </a:rPr>
              <a:t> and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underline</a:t>
            </a:r>
            <a:r>
              <a:rPr sz="3200" b="1" dirty="0">
                <a:latin typeface="Arial"/>
                <a:cs typeface="Arial"/>
              </a:rPr>
              <a:t> inserted text.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Some older browsers will display </a:t>
            </a:r>
            <a:r>
              <a:rPr sz="3200" b="1" spc="-5" dirty="0">
                <a:latin typeface="Arial"/>
                <a:cs typeface="Arial"/>
              </a:rPr>
              <a:t>deleted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inserted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 as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plain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text.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9140" y="248920"/>
            <a:ext cx="1722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R</a:t>
            </a:r>
            <a:r>
              <a:rPr sz="3200" b="1" spc="5" dirty="0">
                <a:latin typeface="Arial"/>
                <a:cs typeface="Arial"/>
              </a:rPr>
              <a:t>ev</a:t>
            </a:r>
            <a:r>
              <a:rPr sz="3200" b="1" dirty="0">
                <a:latin typeface="Arial"/>
                <a:cs typeface="Arial"/>
              </a:rPr>
              <a:t>i</a:t>
            </a:r>
            <a:r>
              <a:rPr sz="3200" b="1" spc="5" dirty="0">
                <a:latin typeface="Arial"/>
                <a:cs typeface="Arial"/>
              </a:rPr>
              <a:t>s</a:t>
            </a:r>
            <a:r>
              <a:rPr sz="3200" b="1" spc="-10" dirty="0">
                <a:latin typeface="Arial"/>
                <a:cs typeface="Arial"/>
              </a:rPr>
              <a:t>i</a:t>
            </a:r>
            <a:r>
              <a:rPr sz="3200" b="1" spc="5" dirty="0">
                <a:latin typeface="Arial"/>
                <a:cs typeface="Arial"/>
              </a:rPr>
              <a:t>o</a:t>
            </a:r>
            <a:r>
              <a:rPr sz="3200" b="1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171" y="1212371"/>
          <a:ext cx="8383270" cy="5064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2270"/>
                <a:gridCol w="4191000"/>
              </a:tblGrid>
              <a:tr h="4635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Tag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Description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&lt;b&gt;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bold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3"/>
                        </a:rPr>
                        <a:t>&lt;big&gt;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big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&lt;em&gt;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emphasized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&lt;i&gt;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italic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3"/>
                        </a:rPr>
                        <a:t>&lt;small&gt;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4"/>
                        </a:rPr>
                        <a:t>&lt;strong&gt;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text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90914" y="6223332"/>
            <a:ext cx="1244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171" y="1059971"/>
          <a:ext cx="8428990" cy="533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2270"/>
                <a:gridCol w="4236720"/>
              </a:tblGrid>
              <a:tr h="436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Tag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Verdana"/>
                          <a:cs typeface="Verdana"/>
                        </a:rPr>
                        <a:t>Description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2"/>
                        </a:rPr>
                        <a:t>&lt;sub&gt;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Defines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subscripted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text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3"/>
                        </a:rPr>
                        <a:t>&lt;sup&gt;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Defines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superscripted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text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4"/>
                        </a:rPr>
                        <a:t>&lt;ins&gt;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Defines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inserted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text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5"/>
                        </a:rPr>
                        <a:t>&lt;del&gt;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Defines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deleted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text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80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5"/>
                        </a:rPr>
                        <a:t>&lt;s&gt;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Deprecated.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&lt;del&gt;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instead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6"/>
                        </a:rPr>
                        <a:t>&lt;strike&gt;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Deprecated.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&lt;del&gt;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instead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solidFill>
                            <a:srgbClr val="CCCCFF"/>
                          </a:solidFill>
                          <a:latin typeface="Arial"/>
                          <a:cs typeface="Arial"/>
                          <a:hlinkClick r:id="rId7"/>
                        </a:rPr>
                        <a:t>&lt;u&gt;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 marR="393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Deprecated.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 styles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instead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ts val="1340"/>
                        </a:lnSpc>
                        <a:spcBef>
                          <a:spcPts val="18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1880" y="622333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 MT"/>
                <a:cs typeface="Arial MT"/>
              </a:rPr>
              <a:t>56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029" y="248920"/>
            <a:ext cx="4752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NON-BREAKING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352550"/>
            <a:ext cx="796163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most common character </a:t>
            </a:r>
            <a:r>
              <a:rPr sz="2800" spc="-5" dirty="0">
                <a:latin typeface="Arial MT"/>
                <a:cs typeface="Arial MT"/>
              </a:rPr>
              <a:t>entity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HTML </a:t>
            </a:r>
            <a:r>
              <a:rPr sz="2800" dirty="0">
                <a:latin typeface="Arial MT"/>
                <a:cs typeface="Arial MT"/>
              </a:rPr>
              <a:t>is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non-breaking space.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Normally </a:t>
            </a: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spc="-5" dirty="0">
                <a:latin typeface="Arial MT"/>
                <a:cs typeface="Arial MT"/>
              </a:rPr>
              <a:t>will </a:t>
            </a:r>
            <a:r>
              <a:rPr sz="2800" dirty="0">
                <a:latin typeface="Arial MT"/>
                <a:cs typeface="Arial MT"/>
              </a:rPr>
              <a:t>truncate spaces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your text. If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 </a:t>
            </a:r>
            <a:r>
              <a:rPr sz="2800" spc="-5" dirty="0">
                <a:latin typeface="Arial MT"/>
                <a:cs typeface="Arial MT"/>
              </a:rPr>
              <a:t>write </a:t>
            </a:r>
            <a:r>
              <a:rPr sz="2800" dirty="0">
                <a:latin typeface="Arial MT"/>
                <a:cs typeface="Arial MT"/>
              </a:rPr>
              <a:t>10 spaces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your text </a:t>
            </a:r>
            <a:r>
              <a:rPr sz="2800" spc="-10" dirty="0">
                <a:latin typeface="Arial MT"/>
                <a:cs typeface="Arial MT"/>
              </a:rPr>
              <a:t>HTML </a:t>
            </a:r>
            <a:r>
              <a:rPr sz="2800" spc="-5" dirty="0">
                <a:latin typeface="Arial MT"/>
                <a:cs typeface="Arial MT"/>
              </a:rPr>
              <a:t>will </a:t>
            </a:r>
            <a:r>
              <a:rPr sz="2800" dirty="0">
                <a:latin typeface="Arial MT"/>
                <a:cs typeface="Arial MT"/>
              </a:rPr>
              <a:t>remove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9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 MT"/>
              <a:cs typeface="Arial MT"/>
            </a:endParaRPr>
          </a:p>
          <a:p>
            <a:pPr marL="12700" marR="114935" algn="just">
              <a:lnSpc>
                <a:spcPct val="100000"/>
              </a:lnSpc>
            </a:pPr>
            <a:r>
              <a:rPr sz="2800" spc="-10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add lots of spaces to your text, use the &amp;nbsp;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character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7971" y="1136171"/>
          <a:ext cx="8611870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0"/>
                <a:gridCol w="2153920"/>
                <a:gridCol w="2152650"/>
                <a:gridCol w="2152650"/>
              </a:tblGrid>
              <a:tr h="825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Result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 marR="493395" indent="151130">
                        <a:lnSpc>
                          <a:spcPts val="267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Entity 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400" b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830" marR="179705" indent="-482600">
                        <a:lnSpc>
                          <a:spcPts val="2670"/>
                        </a:lnSpc>
                        <a:spcBef>
                          <a:spcPts val="59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re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ng 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space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&amp;nbsp;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&amp;#160;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&lt;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than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&amp;lt;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&amp;#60;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than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&amp;#62;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&amp;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ampersand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&amp;amp;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&amp;#38;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1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¢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cent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&amp;cent;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&amp;#162;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R="6350" algn="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9329" y="209550"/>
            <a:ext cx="6378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COMMONLY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CHARACTER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58</a:t>
            </a:fld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6571" y="1059971"/>
          <a:ext cx="8078470" cy="5358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/>
                <a:gridCol w="2020570"/>
                <a:gridCol w="2019300"/>
                <a:gridCol w="2019300"/>
              </a:tblGrid>
              <a:tr h="671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Result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Entity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Number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£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pound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&amp;pound;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&amp;#163;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¥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&amp;yen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&amp;#165;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1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€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euro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&amp;euro;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&amp;#8364;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§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section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&amp;sect;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&amp;#167;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47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©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copyright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&amp;copy;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&amp;#169;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®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 marR="386715">
                        <a:lnSpc>
                          <a:spcPts val="2230"/>
                        </a:lnSpc>
                        <a:spcBef>
                          <a:spcPts val="55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  tr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&amp;reg;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&amp;#174;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5660" y="2279650"/>
            <a:ext cx="7317105" cy="99949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553210" marR="5080" indent="-1540510">
              <a:lnSpc>
                <a:spcPts val="3829"/>
              </a:lnSpc>
              <a:spcBef>
                <a:spcPts val="209"/>
              </a:spcBef>
            </a:pPr>
            <a:r>
              <a:rPr sz="3200" dirty="0">
                <a:latin typeface="Arial MT"/>
                <a:cs typeface="Arial MT"/>
              </a:rPr>
              <a:t>HTML uses a hyperlink to </a:t>
            </a:r>
            <a:r>
              <a:rPr sz="3200" spc="-5" dirty="0">
                <a:latin typeface="Arial MT"/>
                <a:cs typeface="Arial MT"/>
              </a:rPr>
              <a:t>link to </a:t>
            </a:r>
            <a:r>
              <a:rPr sz="3200" dirty="0">
                <a:latin typeface="Arial MT"/>
                <a:cs typeface="Arial MT"/>
              </a:rPr>
              <a:t>another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document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5" dirty="0">
                <a:latin typeface="Arial MT"/>
                <a:cs typeface="Arial MT"/>
              </a:rPr>
              <a:t>Web.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9400" y="248920"/>
            <a:ext cx="2488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LINKS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910" y="2907029"/>
            <a:ext cx="3778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73990"/>
            <a:ext cx="2262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48409"/>
            <a:ext cx="782828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Create</a:t>
            </a:r>
            <a:r>
              <a:rPr sz="2800" spc="-3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hyperlinks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rial MT"/>
              <a:cs typeface="Arial MT"/>
            </a:endParaRPr>
          </a:p>
          <a:p>
            <a:pPr marL="12700" marR="5080">
              <a:lnSpc>
                <a:spcPts val="3350"/>
              </a:lnSpc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demonstrates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 to create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links in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647440"/>
            <a:ext cx="826071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An</a:t>
            </a:r>
            <a:r>
              <a:rPr sz="2800" spc="-1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image</a:t>
            </a:r>
            <a:r>
              <a:rPr sz="2800" spc="-1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as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a</a:t>
            </a:r>
            <a:r>
              <a:rPr sz="2800" spc="-1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link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example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demonstrates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how to 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5" dirty="0">
                <a:latin typeface="Arial MT"/>
                <a:cs typeface="Arial MT"/>
              </a:rPr>
              <a:t>image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link.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60" y="248920"/>
            <a:ext cx="6762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EXAMPLE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CREATE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HYPERLINKS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69" y="1267459"/>
            <a:ext cx="3664585" cy="5026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10" dirty="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latin typeface="Arial"/>
                <a:cs typeface="Arial"/>
              </a:rPr>
              <a:t>&lt;a </a:t>
            </a:r>
            <a:r>
              <a:rPr sz="1600" b="1" spc="-10" dirty="0">
                <a:latin typeface="Arial"/>
                <a:cs typeface="Arial"/>
              </a:rPr>
              <a:t>href="lastpage.htm"&gt;</a:t>
            </a:r>
            <a:endParaRPr sz="1600">
              <a:latin typeface="Arial"/>
              <a:cs typeface="Arial"/>
            </a:endParaRPr>
          </a:p>
          <a:p>
            <a:pPr marL="12700" marR="356870">
              <a:lnSpc>
                <a:spcPts val="2320"/>
              </a:lnSpc>
              <a:spcBef>
                <a:spcPts val="135"/>
              </a:spcBef>
            </a:pPr>
            <a:r>
              <a:rPr sz="1600" b="1" spc="-5" dirty="0">
                <a:latin typeface="Arial"/>
                <a:cs typeface="Arial"/>
              </a:rPr>
              <a:t>This text&lt;/a&gt; is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link to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10" dirty="0">
                <a:latin typeface="Arial"/>
                <a:cs typeface="Arial"/>
              </a:rPr>
              <a:t>page </a:t>
            </a:r>
            <a:r>
              <a:rPr sz="1600" b="1" spc="-5" dirty="0">
                <a:latin typeface="Arial"/>
                <a:cs typeface="Arial"/>
              </a:rPr>
              <a:t>on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this Web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site.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spc="-5" dirty="0">
                <a:latin typeface="Arial"/>
                <a:cs typeface="Arial"/>
              </a:rPr>
              <a:t>&lt;a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href="</a:t>
            </a:r>
            <a:r>
              <a:rPr sz="1600" b="1" spc="-10" dirty="0">
                <a:latin typeface="Arial"/>
                <a:cs typeface="Arial"/>
                <a:hlinkClick r:id="rId2"/>
              </a:rPr>
              <a:t>http://www.microsoft.com/</a:t>
            </a:r>
            <a:r>
              <a:rPr sz="1600" b="1" spc="-10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2700" marR="356870">
              <a:lnSpc>
                <a:spcPct val="1203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This text&lt;/a&gt; is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link to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10" dirty="0">
                <a:latin typeface="Arial"/>
                <a:cs typeface="Arial"/>
              </a:rPr>
              <a:t>page </a:t>
            </a:r>
            <a:r>
              <a:rPr sz="1600" b="1" spc="-5" dirty="0">
                <a:latin typeface="Arial"/>
                <a:cs typeface="Arial"/>
              </a:rPr>
              <a:t>on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World Wide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Web.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270" y="2489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629409"/>
            <a:ext cx="697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This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text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a page on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site.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175000"/>
            <a:ext cx="8202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This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text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 on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World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4669" y="1168400"/>
            <a:ext cx="7554595" cy="509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&lt;body&gt;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&lt;p&gt;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You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link: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href="lastpage.htm"&gt;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2690"/>
              </a:lnSpc>
              <a:spcBef>
                <a:spcPts val="665"/>
              </a:spcBef>
            </a:pPr>
            <a:r>
              <a:rPr sz="2800" spc="-5" dirty="0">
                <a:latin typeface="Arial MT"/>
                <a:cs typeface="Arial MT"/>
              </a:rPr>
              <a:t>&lt;img </a:t>
            </a:r>
            <a:r>
              <a:rPr sz="2800" dirty="0">
                <a:latin typeface="Arial MT"/>
                <a:cs typeface="Arial MT"/>
              </a:rPr>
              <a:t>border="0" src="buttonnext.gif" </a:t>
            </a:r>
            <a:r>
              <a:rPr sz="2800" spc="-5" dirty="0">
                <a:latin typeface="Arial MT"/>
                <a:cs typeface="Arial MT"/>
              </a:rPr>
              <a:t>width="65"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height="38"&gt;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5" dirty="0">
                <a:latin typeface="Arial MT"/>
                <a:cs typeface="Arial MT"/>
              </a:rPr>
              <a:t>&lt;/a&gt;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&lt;/p&gt;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&lt;/body&gt;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8029" y="173990"/>
            <a:ext cx="4320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0845" algn="l"/>
              </a:tabLst>
            </a:pPr>
            <a:r>
              <a:rPr sz="3200" b="1" dirty="0">
                <a:latin typeface="Arial"/>
                <a:cs typeface="Arial"/>
              </a:rPr>
              <a:t>AN IMAGE AS	A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1524000"/>
            <a:ext cx="1598929" cy="6845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2270" y="248920"/>
            <a:ext cx="6661150" cy="212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OUTPUT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You can also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 </a:t>
            </a:r>
            <a:r>
              <a:rPr sz="3200" spc="-5" dirty="0">
                <a:latin typeface="Arial MT"/>
                <a:cs typeface="Arial MT"/>
              </a:rPr>
              <a:t>image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link: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64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25400"/>
            <a:ext cx="4881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7340" marR="5080" indent="-15646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THE ANCHOR TAG </a:t>
            </a:r>
            <a:r>
              <a:rPr sz="2400" b="1" spc="-10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href </a:t>
            </a:r>
            <a:r>
              <a:rPr sz="2400" b="1" spc="-6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088390"/>
            <a:ext cx="7002145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HTML </a:t>
            </a:r>
            <a:r>
              <a:rPr sz="2800" b="1" dirty="0">
                <a:latin typeface="Arial"/>
                <a:cs typeface="Arial"/>
              </a:rPr>
              <a:t>uses </a:t>
            </a:r>
            <a:r>
              <a:rPr sz="2800" b="1" spc="-5" dirty="0">
                <a:latin typeface="Arial"/>
                <a:cs typeface="Arial"/>
              </a:rPr>
              <a:t>the &lt;a&gt; (anchor) tag to </a:t>
            </a:r>
            <a:r>
              <a:rPr sz="2800" b="1" dirty="0">
                <a:latin typeface="Arial"/>
                <a:cs typeface="Arial"/>
              </a:rPr>
              <a:t>create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 link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5" dirty="0">
                <a:latin typeface="Arial"/>
                <a:cs typeface="Arial"/>
              </a:rPr>
              <a:t> another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document.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"/>
              <a:cs typeface="Arial"/>
            </a:endParaRPr>
          </a:p>
          <a:p>
            <a:pPr marL="12700" marR="166370">
              <a:lnSpc>
                <a:spcPct val="120700"/>
              </a:lnSpc>
            </a:pP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anchor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 </a:t>
            </a:r>
            <a:r>
              <a:rPr sz="2800" spc="-5" dirty="0">
                <a:latin typeface="Arial MT"/>
                <a:cs typeface="Arial MT"/>
              </a:rPr>
              <a:t>point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Web:</a:t>
            </a:r>
            <a:r>
              <a:rPr sz="2800" dirty="0">
                <a:latin typeface="Arial MT"/>
                <a:cs typeface="Arial MT"/>
              </a:rPr>
              <a:t> an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page,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 </a:t>
            </a:r>
            <a:r>
              <a:rPr sz="2800" spc="-5" dirty="0">
                <a:latin typeface="Arial MT"/>
                <a:cs typeface="Arial MT"/>
              </a:rPr>
              <a:t>image,</a:t>
            </a:r>
            <a:r>
              <a:rPr sz="2800" dirty="0">
                <a:latin typeface="Arial MT"/>
                <a:cs typeface="Arial MT"/>
              </a:rPr>
              <a:t> a sound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file,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movie, etc.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syntax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anchor: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177290"/>
            <a:ext cx="7771765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&lt;a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href="url"&gt;Text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displayed&lt;/a&gt;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20800"/>
              </a:lnSpc>
            </a:pPr>
            <a:r>
              <a:rPr sz="3200" dirty="0">
                <a:latin typeface="Arial MT"/>
                <a:cs typeface="Arial MT"/>
              </a:rPr>
              <a:t>The &lt;a&gt; tag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used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dirty="0">
                <a:latin typeface="Arial MT"/>
                <a:cs typeface="Arial MT"/>
              </a:rPr>
              <a:t>create </a:t>
            </a:r>
            <a:r>
              <a:rPr sz="3200" spc="-5" dirty="0">
                <a:latin typeface="Arial MT"/>
                <a:cs typeface="Arial MT"/>
              </a:rPr>
              <a:t>an </a:t>
            </a:r>
            <a:r>
              <a:rPr sz="3200" dirty="0">
                <a:latin typeface="Arial MT"/>
                <a:cs typeface="Arial MT"/>
              </a:rPr>
              <a:t>anchor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link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from,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href </a:t>
            </a:r>
            <a:r>
              <a:rPr sz="3200" spc="-5" dirty="0">
                <a:latin typeface="Arial MT"/>
                <a:cs typeface="Arial MT"/>
              </a:rPr>
              <a:t>attribute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used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address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document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 </a:t>
            </a:r>
            <a:r>
              <a:rPr sz="3200" spc="-5" dirty="0">
                <a:latin typeface="Arial MT"/>
                <a:cs typeface="Arial MT"/>
              </a:rPr>
              <a:t>link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to, </a:t>
            </a:r>
            <a:r>
              <a:rPr sz="3200" dirty="0">
                <a:latin typeface="Arial MT"/>
                <a:cs typeface="Arial MT"/>
              </a:rPr>
              <a:t>and the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words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between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open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close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 anchor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</a:t>
            </a:r>
            <a:r>
              <a:rPr sz="3200" spc="-5" dirty="0">
                <a:latin typeface="Arial MT"/>
                <a:cs typeface="Arial MT"/>
              </a:rPr>
              <a:t> will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dirty="0">
                <a:latin typeface="Arial MT"/>
                <a:cs typeface="Arial MT"/>
              </a:rPr>
              <a:t>displayed as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hyperlink.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489" y="0"/>
            <a:ext cx="57219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6739" marR="5080" indent="-1844039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spc="-10" dirty="0">
                <a:latin typeface="Arial"/>
                <a:cs typeface="Arial"/>
              </a:rPr>
              <a:t>ANCHOR TAG AND THE </a:t>
            </a:r>
            <a:r>
              <a:rPr sz="2800" b="1" spc="-5" dirty="0">
                <a:latin typeface="Arial"/>
                <a:cs typeface="Arial"/>
              </a:rPr>
              <a:t>Href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62890"/>
            <a:ext cx="7793990" cy="496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424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TARGET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ATTRIBUTE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20700"/>
              </a:lnSpc>
              <a:spcBef>
                <a:spcPts val="2565"/>
              </a:spcBef>
            </a:pPr>
            <a:r>
              <a:rPr sz="3200" spc="-5" dirty="0">
                <a:latin typeface="Arial MT"/>
                <a:cs typeface="Arial MT"/>
              </a:rPr>
              <a:t>With the </a:t>
            </a:r>
            <a:r>
              <a:rPr sz="3200" dirty="0">
                <a:latin typeface="Arial MT"/>
                <a:cs typeface="Arial MT"/>
              </a:rPr>
              <a:t>target attribute, you can define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where </a:t>
            </a:r>
            <a:r>
              <a:rPr sz="3200" dirty="0">
                <a:latin typeface="Arial MT"/>
                <a:cs typeface="Arial MT"/>
              </a:rPr>
              <a:t>the linked document </a:t>
            </a:r>
            <a:r>
              <a:rPr sz="3200" spc="-5" dirty="0">
                <a:latin typeface="Arial MT"/>
                <a:cs typeface="Arial MT"/>
              </a:rPr>
              <a:t>will </a:t>
            </a:r>
            <a:r>
              <a:rPr sz="3200" dirty="0">
                <a:latin typeface="Arial MT"/>
                <a:cs typeface="Arial MT"/>
              </a:rPr>
              <a:t>be opened.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line </a:t>
            </a:r>
            <a:r>
              <a:rPr sz="3200" dirty="0">
                <a:latin typeface="Arial MT"/>
                <a:cs typeface="Arial MT"/>
              </a:rPr>
              <a:t>below </a:t>
            </a:r>
            <a:r>
              <a:rPr sz="3200" spc="-5" dirty="0">
                <a:latin typeface="Arial MT"/>
                <a:cs typeface="Arial MT"/>
              </a:rPr>
              <a:t>will </a:t>
            </a:r>
            <a:r>
              <a:rPr sz="3200" dirty="0">
                <a:latin typeface="Arial MT"/>
                <a:cs typeface="Arial MT"/>
              </a:rPr>
              <a:t>open the document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new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window: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Arial MT"/>
              <a:cs typeface="Arial MT"/>
            </a:endParaRPr>
          </a:p>
          <a:p>
            <a:pPr marL="12700" marR="249554">
              <a:lnSpc>
                <a:spcPct val="120800"/>
              </a:lnSpc>
            </a:pPr>
            <a:r>
              <a:rPr sz="3200" dirty="0">
                <a:latin typeface="Arial MT"/>
                <a:cs typeface="Arial MT"/>
              </a:rPr>
              <a:t>&lt;a href= </a:t>
            </a:r>
            <a:r>
              <a:rPr sz="3200" dirty="0">
                <a:solidFill>
                  <a:srgbClr val="009898"/>
                </a:solidFill>
                <a:latin typeface="Arial MT"/>
                <a:cs typeface="Arial MT"/>
              </a:rPr>
              <a:t>“</a:t>
            </a:r>
            <a:r>
              <a:rPr sz="3200" dirty="0">
                <a:solidFill>
                  <a:srgbClr val="009898"/>
                </a:solidFill>
                <a:latin typeface="Arial MT"/>
                <a:cs typeface="Arial MT"/>
                <a:hlinkClick r:id="rId2"/>
              </a:rPr>
              <a:t>www.staloysiuscollege.ac.in</a:t>
            </a:r>
            <a:r>
              <a:rPr sz="3200" dirty="0">
                <a:solidFill>
                  <a:srgbClr val="009898"/>
                </a:solidFill>
                <a:latin typeface="Arial MT"/>
                <a:cs typeface="Arial MT"/>
              </a:rPr>
              <a:t>” </a:t>
            </a:r>
            <a:r>
              <a:rPr sz="3200" spc="5" dirty="0">
                <a:solidFill>
                  <a:srgbClr val="009898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5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spc="5" dirty="0">
                <a:latin typeface="Arial MT"/>
                <a:cs typeface="Arial MT"/>
              </a:rPr>
              <a:t>ge</a:t>
            </a:r>
            <a:r>
              <a:rPr sz="3200" dirty="0">
                <a:latin typeface="Arial MT"/>
                <a:cs typeface="Arial MT"/>
              </a:rPr>
              <a:t>t="</a:t>
            </a:r>
            <a:r>
              <a:rPr sz="3200" spc="5" dirty="0">
                <a:latin typeface="Arial MT"/>
                <a:cs typeface="Arial MT"/>
              </a:rPr>
              <a:t>_b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spc="5" dirty="0">
                <a:latin typeface="Arial MT"/>
                <a:cs typeface="Arial MT"/>
              </a:rPr>
              <a:t>ank</a:t>
            </a:r>
            <a:r>
              <a:rPr sz="3200" dirty="0">
                <a:latin typeface="Arial MT"/>
                <a:cs typeface="Arial MT"/>
              </a:rPr>
              <a:t>"&gt;</a:t>
            </a:r>
            <a:r>
              <a:rPr sz="3200" spc="-5" dirty="0">
                <a:latin typeface="Arial MT"/>
                <a:cs typeface="Arial MT"/>
              </a:rPr>
              <a:t>Vi</a:t>
            </a:r>
            <a:r>
              <a:rPr sz="3200" spc="5" dirty="0">
                <a:latin typeface="Arial MT"/>
                <a:cs typeface="Arial MT"/>
              </a:rPr>
              <a:t>s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St</a:t>
            </a:r>
            <a:r>
              <a:rPr sz="3200" i="1" spc="-25" dirty="0">
                <a:latin typeface="Times New Roman"/>
                <a:cs typeface="Times New Roman"/>
              </a:rPr>
              <a:t>.</a:t>
            </a:r>
            <a:r>
              <a:rPr sz="3200" i="1" spc="30" dirty="0">
                <a:latin typeface="Times New Roman"/>
                <a:cs typeface="Times New Roman"/>
              </a:rPr>
              <a:t>A</a:t>
            </a:r>
            <a:r>
              <a:rPr sz="3200" i="1" spc="-125" dirty="0">
                <a:latin typeface="Times New Roman"/>
                <a:cs typeface="Times New Roman"/>
              </a:rPr>
              <a:t>l</a:t>
            </a:r>
            <a:r>
              <a:rPr sz="3200" i="1" spc="-320" dirty="0">
                <a:latin typeface="Times New Roman"/>
                <a:cs typeface="Times New Roman"/>
              </a:rPr>
              <a:t>o</a:t>
            </a:r>
            <a:r>
              <a:rPr sz="3200" i="1" spc="-145" dirty="0">
                <a:latin typeface="Times New Roman"/>
                <a:cs typeface="Times New Roman"/>
              </a:rPr>
              <a:t>y</a:t>
            </a:r>
            <a:r>
              <a:rPr sz="3200" i="1" spc="-210" dirty="0">
                <a:latin typeface="Times New Roman"/>
                <a:cs typeface="Times New Roman"/>
              </a:rPr>
              <a:t>s</a:t>
            </a:r>
            <a:r>
              <a:rPr sz="3200" i="1" spc="-145" dirty="0">
                <a:latin typeface="Times New Roman"/>
                <a:cs typeface="Times New Roman"/>
              </a:rPr>
              <a:t>i</a:t>
            </a:r>
            <a:r>
              <a:rPr sz="3200" i="1" spc="-210" dirty="0">
                <a:latin typeface="Times New Roman"/>
                <a:cs typeface="Times New Roman"/>
              </a:rPr>
              <a:t>u</a:t>
            </a:r>
            <a:r>
              <a:rPr sz="3200" i="1" spc="-155" dirty="0">
                <a:latin typeface="Times New Roman"/>
                <a:cs typeface="Times New Roman"/>
              </a:rPr>
              <a:t>s</a:t>
            </a:r>
            <a:r>
              <a:rPr sz="3200" i="1" spc="-100" dirty="0">
                <a:latin typeface="Times New Roman"/>
                <a:cs typeface="Times New Roman"/>
              </a:rPr>
              <a:t> </a:t>
            </a:r>
            <a:r>
              <a:rPr sz="3200" i="1" spc="-470" dirty="0">
                <a:latin typeface="Times New Roman"/>
                <a:cs typeface="Times New Roman"/>
              </a:rPr>
              <a:t>C</a:t>
            </a:r>
            <a:r>
              <a:rPr sz="3200" i="1" spc="-325" dirty="0">
                <a:latin typeface="Times New Roman"/>
                <a:cs typeface="Times New Roman"/>
              </a:rPr>
              <a:t>o</a:t>
            </a:r>
            <a:r>
              <a:rPr sz="3200" i="1" spc="-125" dirty="0">
                <a:latin typeface="Times New Roman"/>
                <a:cs typeface="Times New Roman"/>
              </a:rPr>
              <a:t>ll</a:t>
            </a:r>
            <a:r>
              <a:rPr sz="3200" i="1" spc="-335" dirty="0">
                <a:latin typeface="Times New Roman"/>
                <a:cs typeface="Times New Roman"/>
              </a:rPr>
              <a:t>e</a:t>
            </a:r>
            <a:r>
              <a:rPr sz="3200" i="1" spc="-325" dirty="0">
                <a:latin typeface="Times New Roman"/>
                <a:cs typeface="Times New Roman"/>
              </a:rPr>
              <a:t>ge</a:t>
            </a:r>
            <a:r>
              <a:rPr sz="3200" i="1" spc="-10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Arial MT"/>
                <a:cs typeface="Arial MT"/>
              </a:rPr>
              <a:t>&lt;/</a:t>
            </a:r>
            <a:r>
              <a:rPr sz="3200" spc="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0" y="0"/>
            <a:ext cx="59061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4390" marR="5080" indent="-2091689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Anchor Tag </a:t>
            </a:r>
            <a:r>
              <a:rPr sz="3200" b="1" spc="-5" dirty="0">
                <a:latin typeface="Arial"/>
                <a:cs typeface="Arial"/>
              </a:rPr>
              <a:t>and the </a:t>
            </a:r>
            <a:r>
              <a:rPr sz="3200" b="1" dirty="0">
                <a:latin typeface="Arial"/>
                <a:cs typeface="Arial"/>
              </a:rPr>
              <a:t>Name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Attribute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64590"/>
            <a:ext cx="8532495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1805">
              <a:lnSpc>
                <a:spcPct val="1208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name</a:t>
            </a:r>
            <a:r>
              <a:rPr sz="2800" dirty="0">
                <a:latin typeface="Arial MT"/>
                <a:cs typeface="Arial MT"/>
              </a:rPr>
              <a:t> attribute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 a </a:t>
            </a:r>
            <a:r>
              <a:rPr sz="2800" spc="-5" dirty="0">
                <a:latin typeface="Arial MT"/>
                <a:cs typeface="Arial MT"/>
              </a:rPr>
              <a:t>named </a:t>
            </a:r>
            <a:r>
              <a:rPr sz="2800" dirty="0">
                <a:latin typeface="Arial MT"/>
                <a:cs typeface="Arial MT"/>
              </a:rPr>
              <a:t> anchor.</a:t>
            </a:r>
            <a:r>
              <a:rPr sz="2800" spc="-5" dirty="0">
                <a:latin typeface="Arial MT"/>
                <a:cs typeface="Arial MT"/>
              </a:rPr>
              <a:t> When</a:t>
            </a:r>
            <a:r>
              <a:rPr sz="2800" dirty="0">
                <a:latin typeface="Arial MT"/>
                <a:cs typeface="Arial MT"/>
              </a:rPr>
              <a:t> using </a:t>
            </a:r>
            <a:r>
              <a:rPr sz="2800" spc="-5" dirty="0">
                <a:latin typeface="Arial MT"/>
                <a:cs typeface="Arial MT"/>
              </a:rPr>
              <a:t>named</a:t>
            </a:r>
            <a:r>
              <a:rPr sz="2800" dirty="0">
                <a:latin typeface="Arial MT"/>
                <a:cs typeface="Arial MT"/>
              </a:rPr>
              <a:t> anchors</a:t>
            </a:r>
            <a:r>
              <a:rPr sz="2800" spc="-5" dirty="0">
                <a:latin typeface="Arial MT"/>
                <a:cs typeface="Arial MT"/>
              </a:rPr>
              <a:t> we</a:t>
            </a:r>
            <a:r>
              <a:rPr sz="2800" dirty="0">
                <a:latin typeface="Arial MT"/>
                <a:cs typeface="Arial MT"/>
              </a:rPr>
              <a:t> can create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Arial MT"/>
                <a:cs typeface="Arial MT"/>
              </a:rPr>
              <a:t>links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jump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directly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specific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section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page, instead of letting the user scroll around to find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dirty="0">
                <a:latin typeface="Arial MT"/>
                <a:cs typeface="Arial MT"/>
              </a:rPr>
              <a:t> he/she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looking for.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Below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syntax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named </a:t>
            </a:r>
            <a:r>
              <a:rPr sz="2800" dirty="0">
                <a:latin typeface="Arial MT"/>
                <a:cs typeface="Arial MT"/>
              </a:rPr>
              <a:t>anchor: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&lt;a name="label"&gt;Text </a:t>
            </a:r>
            <a:r>
              <a:rPr sz="2800" dirty="0">
                <a:latin typeface="Arial MT"/>
                <a:cs typeface="Arial MT"/>
              </a:rPr>
              <a:t>to be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displayed&lt;/a&gt;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300" y="181609"/>
            <a:ext cx="657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OPEN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LINK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NEW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BROWSER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5729"/>
            <a:ext cx="7439025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&lt;body&gt;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href="lastpage.htm" target="_blank"&gt;Last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Page&lt;/a&gt;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&lt;p&gt;</a:t>
            </a:r>
            <a:endParaRPr sz="2400">
              <a:latin typeface="Arial MT"/>
              <a:cs typeface="Arial MT"/>
            </a:endParaRPr>
          </a:p>
          <a:p>
            <a:pPr marL="12700" marR="861694">
              <a:lnSpc>
                <a:spcPct val="100699"/>
              </a:lnSpc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target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link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"_blank",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open in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new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window.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&lt;/p&gt;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&lt;/body&gt;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436370"/>
            <a:ext cx="8111490" cy="3458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 MT"/>
                <a:cs typeface="Arial MT"/>
              </a:rPr>
              <a:t>&lt;html&gt;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&lt;body&gt;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 MT"/>
                <a:cs typeface="Arial MT"/>
              </a:rPr>
              <a:t>The content of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body </a:t>
            </a:r>
            <a:r>
              <a:rPr sz="3200" spc="-5" dirty="0">
                <a:latin typeface="Arial MT"/>
                <a:cs typeface="Arial MT"/>
              </a:rPr>
              <a:t>element is </a:t>
            </a:r>
            <a:r>
              <a:rPr sz="3200" dirty="0">
                <a:latin typeface="Arial MT"/>
                <a:cs typeface="Arial MT"/>
              </a:rPr>
              <a:t>displayed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&lt;/body&gt;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&lt;/html&gt;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8820" y="276859"/>
            <a:ext cx="199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8670" y="25400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3490"/>
            <a:ext cx="7945120" cy="227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Last</a:t>
            </a:r>
            <a:r>
              <a:rPr sz="3200" spc="-4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Page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20800"/>
              </a:lnSpc>
            </a:pPr>
            <a:r>
              <a:rPr sz="3200" dirty="0">
                <a:latin typeface="Arial MT"/>
                <a:cs typeface="Arial MT"/>
              </a:rPr>
              <a:t>If you set </a:t>
            </a:r>
            <a:r>
              <a:rPr sz="3200" spc="-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target attribute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link to </a:t>
            </a:r>
            <a:r>
              <a:rPr sz="3200" dirty="0">
                <a:latin typeface="Arial MT"/>
                <a:cs typeface="Arial MT"/>
              </a:rPr>
              <a:t> "_blank",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link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open</a:t>
            </a:r>
            <a:r>
              <a:rPr sz="3200" spc="-5" dirty="0">
                <a:latin typeface="Arial MT"/>
                <a:cs typeface="Arial MT"/>
              </a:rPr>
              <a:t> in</a:t>
            </a:r>
            <a:r>
              <a:rPr sz="3200" dirty="0">
                <a:latin typeface="Arial MT"/>
                <a:cs typeface="Arial MT"/>
              </a:rPr>
              <a:t> a new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window.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284479"/>
            <a:ext cx="637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LINK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LOCATION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5" dirty="0">
                <a:latin typeface="Arial"/>
                <a:cs typeface="Arial"/>
              </a:rPr>
              <a:t> 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SAME PAGE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6970"/>
            <a:ext cx="3865245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&lt;html&gt;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10" dirty="0">
                <a:latin typeface="Arial"/>
                <a:cs typeface="Arial"/>
              </a:rPr>
              <a:t>&lt;body&gt;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20"/>
              </a:lnSpc>
            </a:pPr>
            <a:r>
              <a:rPr sz="1600" b="1" dirty="0">
                <a:latin typeface="Arial"/>
                <a:cs typeface="Arial"/>
              </a:rPr>
              <a:t>&lt;a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href="#C4"&gt;See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also</a:t>
            </a:r>
            <a:r>
              <a:rPr sz="1600" b="1" spc="-10" dirty="0">
                <a:latin typeface="Arial"/>
                <a:cs typeface="Arial"/>
              </a:rPr>
              <a:t> Chapter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4.&lt;/a&gt;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&lt;h2&gt;Chapter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1&lt;/h2&gt;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&lt;p&gt;This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chapter </a:t>
            </a:r>
            <a:r>
              <a:rPr sz="1600" b="1" spc="-5" dirty="0">
                <a:latin typeface="Arial"/>
                <a:cs typeface="Arial"/>
              </a:rPr>
              <a:t>explains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&lt;h2&gt;Chapter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2&lt;/h2&gt;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&lt;p&gt;This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chapter </a:t>
            </a:r>
            <a:r>
              <a:rPr sz="1600" b="1" spc="-5" dirty="0">
                <a:latin typeface="Arial"/>
                <a:cs typeface="Arial"/>
              </a:rPr>
              <a:t>explains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&lt;h2&gt;Chapter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3&lt;/h2&gt;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&lt;p&gt;This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chapter </a:t>
            </a:r>
            <a:r>
              <a:rPr sz="1600" b="1" spc="-5" dirty="0">
                <a:latin typeface="Arial"/>
                <a:cs typeface="Arial"/>
              </a:rPr>
              <a:t>explains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bla&lt;/p&gt;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  <a:spcBef>
                <a:spcPts val="1470"/>
              </a:spcBef>
            </a:pPr>
            <a:r>
              <a:rPr sz="1600" b="1" spc="-5" dirty="0">
                <a:latin typeface="Arial"/>
                <a:cs typeface="Arial"/>
              </a:rPr>
              <a:t>&lt;/body&gt;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0"/>
              </a:lnSpc>
            </a:pPr>
            <a:r>
              <a:rPr sz="1600" b="1" spc="-5" dirty="0">
                <a:latin typeface="Arial"/>
                <a:cs typeface="Arial"/>
              </a:rPr>
              <a:t>&lt;/html&gt;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185420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/>
              <a:t>O</a:t>
            </a:r>
            <a:r>
              <a:rPr sz="3200" spc="5" dirty="0"/>
              <a:t>U</a:t>
            </a:r>
            <a:r>
              <a:rPr sz="3200" spc="-10" dirty="0"/>
              <a:t>T</a:t>
            </a:r>
            <a:r>
              <a:rPr sz="3200" spc="5" dirty="0"/>
              <a:t>P</a:t>
            </a:r>
            <a:r>
              <a:rPr sz="3200" spc="-5" dirty="0"/>
              <a:t>UT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057909"/>
            <a:ext cx="5036820" cy="470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See</a:t>
            </a:r>
            <a:r>
              <a:rPr sz="2800" spc="-1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also</a:t>
            </a:r>
            <a:r>
              <a:rPr sz="2800" spc="-1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Chapter</a:t>
            </a:r>
            <a:r>
              <a:rPr sz="2800" spc="-1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8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4.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Chapter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chapter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explains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</a:t>
            </a:r>
            <a:r>
              <a:rPr sz="2800" spc="-5" dirty="0">
                <a:latin typeface="Arial MT"/>
                <a:cs typeface="Arial MT"/>
              </a:rPr>
              <a:t> bla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bla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Chapter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chapter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explains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</a:t>
            </a:r>
            <a:r>
              <a:rPr sz="2800" spc="-5" dirty="0">
                <a:latin typeface="Arial MT"/>
                <a:cs typeface="Arial MT"/>
              </a:rPr>
              <a:t> bla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bla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Chapter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chapter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explains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</a:t>
            </a:r>
            <a:r>
              <a:rPr sz="2800" spc="-5" dirty="0">
                <a:latin typeface="Arial MT"/>
                <a:cs typeface="Arial MT"/>
              </a:rPr>
              <a:t> bla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285750"/>
            <a:ext cx="422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CREATE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MAILTO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75079"/>
            <a:ext cx="6950709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&lt;p&gt;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link: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180"/>
              </a:lnSpc>
              <a:spcBef>
                <a:spcPts val="65"/>
              </a:spcBef>
            </a:pPr>
            <a:r>
              <a:rPr sz="1800" dirty="0">
                <a:latin typeface="Arial MT"/>
                <a:cs typeface="Arial MT"/>
              </a:rPr>
              <a:t>&lt;a </a:t>
            </a:r>
            <a:r>
              <a:rPr sz="1800" spc="-5" dirty="0">
                <a:latin typeface="Arial MT"/>
                <a:cs typeface="Arial MT"/>
              </a:rPr>
              <a:t>href="</a:t>
            </a:r>
            <a:r>
              <a:rPr sz="1800" spc="-5" dirty="0">
                <a:latin typeface="Arial MT"/>
                <a:cs typeface="Arial MT"/>
                <a:hlinkClick r:id="rId2"/>
              </a:rPr>
              <a:t>mailto:someone@microsoft.com?subject=Hello%20again</a:t>
            </a:r>
            <a:r>
              <a:rPr sz="1800" spc="-5" dirty="0">
                <a:latin typeface="Arial MT"/>
                <a:cs typeface="Arial MT"/>
              </a:rPr>
              <a:t>"&gt;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Mail&lt;/a&gt;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Arial MT"/>
                <a:cs typeface="Arial MT"/>
              </a:rPr>
              <a:t>&lt;/p&gt;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&lt;p&gt;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&lt;b&gt;Note:&lt;/b&gt;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 </a:t>
            </a:r>
            <a:r>
              <a:rPr sz="1800" spc="-10" dirty="0">
                <a:latin typeface="Arial MT"/>
                <a:cs typeface="Arial MT"/>
              </a:rPr>
              <a:t>words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should</a:t>
            </a:r>
            <a:r>
              <a:rPr sz="1800" spc="-5" dirty="0">
                <a:latin typeface="Arial MT"/>
                <a:cs typeface="Arial MT"/>
              </a:rPr>
              <a:t> be replaced by </a:t>
            </a:r>
            <a:r>
              <a:rPr sz="1800" spc="-10" dirty="0">
                <a:latin typeface="Arial MT"/>
                <a:cs typeface="Arial MT"/>
              </a:rPr>
              <a:t>%20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 MT"/>
                <a:cs typeface="Arial MT"/>
              </a:rPr>
              <a:t>&lt;b&gt;ensure&lt;/b&gt;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browser</a:t>
            </a:r>
            <a:r>
              <a:rPr sz="1800" spc="-5" dirty="0">
                <a:latin typeface="Arial MT"/>
                <a:cs typeface="Arial MT"/>
              </a:rPr>
              <a:t> 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</a:t>
            </a:r>
            <a:r>
              <a:rPr sz="1800" spc="-5" dirty="0">
                <a:latin typeface="Arial MT"/>
                <a:cs typeface="Arial MT"/>
              </a:rPr>
              <a:t> 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properly.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&lt;/p&gt;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0" y="193040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290"/>
            <a:ext cx="790829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This 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mail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link: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Send </a:t>
            </a:r>
            <a:r>
              <a:rPr sz="3200" spc="-5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Mail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20700"/>
              </a:lnSpc>
            </a:pPr>
            <a:r>
              <a:rPr sz="3200" dirty="0">
                <a:latin typeface="Arial MT"/>
                <a:cs typeface="Arial MT"/>
              </a:rPr>
              <a:t>Note: Spaces between words should </a:t>
            </a:r>
            <a:r>
              <a:rPr sz="3200" spc="-5" dirty="0">
                <a:latin typeface="Arial MT"/>
                <a:cs typeface="Arial MT"/>
              </a:rPr>
              <a:t>be </a:t>
            </a:r>
            <a:r>
              <a:rPr sz="3200" dirty="0">
                <a:latin typeface="Arial MT"/>
                <a:cs typeface="Arial MT"/>
              </a:rPr>
              <a:t> replaced by %20 to ensure that the browser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will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display your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text properly.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91559" y="201929"/>
            <a:ext cx="3714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Arial"/>
                <a:cs typeface="Arial"/>
              </a:rPr>
              <a:t>HTML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FRAMES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3570"/>
            <a:ext cx="7973059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With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frames,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 display </a:t>
            </a:r>
            <a:r>
              <a:rPr sz="3200" spc="-5" dirty="0">
                <a:latin typeface="Arial MT"/>
                <a:cs typeface="Arial MT"/>
              </a:rPr>
              <a:t>more</a:t>
            </a:r>
            <a:r>
              <a:rPr sz="3200" dirty="0">
                <a:latin typeface="Arial MT"/>
                <a:cs typeface="Arial MT"/>
              </a:rPr>
              <a:t> than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Web page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same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window.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270" y="215900"/>
            <a:ext cx="4411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VERTICAL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FRAMESET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2200"/>
            <a:ext cx="5353685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&lt;frameset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cols="25%,50%,25%"&gt;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 src="frame_a.htm"&gt;</a:t>
            </a:r>
            <a:endParaRPr sz="28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&lt;frame src="frame_b.htm"&gt;</a:t>
            </a:r>
            <a:endParaRPr sz="28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src="frame_c.htm"&gt;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&lt;/frameset&gt;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4000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77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070" y="294640"/>
            <a:ext cx="4398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HORIZONTAL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FRAMESET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2200"/>
            <a:ext cx="5470525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&lt;frameset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rows="25%,50%,25%"&gt;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 src="frame_a.htm"&gt;</a:t>
            </a:r>
            <a:endParaRPr sz="2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&lt;frame src="frame_b.htm"&gt;‘</a:t>
            </a:r>
            <a:endParaRPr sz="2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  <a:spcBef>
                <a:spcPts val="30"/>
              </a:spcBef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src="frame_c.htm"&gt;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&lt;/frameset&gt;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100" y="23875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610600" cy="5029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79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2048509"/>
            <a:ext cx="81108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content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dirty="0">
                <a:latin typeface="Arial MT"/>
                <a:cs typeface="Arial MT"/>
              </a:rPr>
              <a:t> body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displayed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your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browser.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1470" y="238759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Arial"/>
                <a:cs typeface="Arial"/>
              </a:rPr>
              <a:t>O</a:t>
            </a:r>
            <a:r>
              <a:rPr sz="3200" b="1" spc="5" dirty="0">
                <a:latin typeface="Arial"/>
                <a:cs typeface="Arial"/>
              </a:rPr>
              <a:t>U</a:t>
            </a:r>
            <a:r>
              <a:rPr sz="3200" b="1" spc="-10" dirty="0">
                <a:latin typeface="Arial"/>
                <a:cs typeface="Arial"/>
              </a:rPr>
              <a:t>T</a:t>
            </a:r>
            <a:r>
              <a:rPr sz="3200" b="1" spc="5" dirty="0">
                <a:latin typeface="Arial"/>
                <a:cs typeface="Arial"/>
              </a:rPr>
              <a:t>P</a:t>
            </a:r>
            <a:r>
              <a:rPr sz="3200" b="1" spc="-5" dirty="0"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80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779" y="201929"/>
            <a:ext cx="1743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latin typeface="Arial"/>
                <a:cs typeface="Arial"/>
              </a:rPr>
              <a:t>F</a:t>
            </a:r>
            <a:r>
              <a:rPr sz="3200" b="1" spc="-5" dirty="0">
                <a:latin typeface="Arial"/>
                <a:cs typeface="Arial"/>
              </a:rPr>
              <a:t>R</a:t>
            </a:r>
            <a:r>
              <a:rPr sz="3200" b="1" spc="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M</a:t>
            </a:r>
            <a:r>
              <a:rPr sz="3200" b="1" spc="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7315200" cy="42316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0353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frames, you can display more than one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HTML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browser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window.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HTML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called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frame,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-5" dirty="0">
                <a:latin typeface="Arial MT"/>
                <a:cs typeface="Arial MT"/>
              </a:rPr>
              <a:t>independent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disadvantages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 </a:t>
            </a:r>
            <a:r>
              <a:rPr sz="2800" spc="-5" dirty="0">
                <a:latin typeface="Arial MT"/>
                <a:cs typeface="Arial MT"/>
              </a:rPr>
              <a:t>frames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are:</a:t>
            </a:r>
            <a:endParaRPr sz="2800">
              <a:latin typeface="Arial MT"/>
              <a:cs typeface="Arial MT"/>
            </a:endParaRPr>
          </a:p>
          <a:p>
            <a:pPr marL="353695" marR="5080">
              <a:lnSpc>
                <a:spcPts val="2690"/>
              </a:lnSpc>
              <a:spcBef>
                <a:spcPts val="665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web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developer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must</a:t>
            </a:r>
            <a:r>
              <a:rPr sz="2800" dirty="0">
                <a:latin typeface="Arial MT"/>
                <a:cs typeface="Arial MT"/>
              </a:rPr>
              <a:t> keep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track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HTML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documents</a:t>
            </a:r>
            <a:endParaRPr sz="2800">
              <a:latin typeface="Arial MT"/>
              <a:cs typeface="Arial MT"/>
            </a:endParaRPr>
          </a:p>
          <a:p>
            <a:pPr marL="353695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Arial MT"/>
                <a:cs typeface="Arial MT"/>
              </a:rPr>
              <a:t>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difficult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print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entire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215900"/>
            <a:ext cx="7973695" cy="582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FRAMESET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12700" marR="481965">
              <a:lnSpc>
                <a:spcPct val="110900"/>
              </a:lnSpc>
              <a:spcBef>
                <a:spcPts val="5"/>
              </a:spcBef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&lt;frameset&gt;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 </a:t>
            </a:r>
            <a:r>
              <a:rPr sz="3200" spc="-5" dirty="0">
                <a:latin typeface="Arial MT"/>
                <a:cs typeface="Arial MT"/>
              </a:rPr>
              <a:t>defines</a:t>
            </a:r>
            <a:r>
              <a:rPr sz="3200" dirty="0">
                <a:latin typeface="Arial MT"/>
                <a:cs typeface="Arial MT"/>
              </a:rPr>
              <a:t> how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divide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window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into frames.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Each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frameset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defines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rows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Arial MT"/>
                <a:cs typeface="Arial MT"/>
              </a:rPr>
              <a:t>Columns.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Arial MT"/>
              <a:cs typeface="Arial MT"/>
            </a:endParaRPr>
          </a:p>
          <a:p>
            <a:pPr marL="12700" marR="5080" algn="just">
              <a:lnSpc>
                <a:spcPct val="110700"/>
              </a:lnSpc>
            </a:pPr>
            <a:r>
              <a:rPr sz="3200" dirty="0">
                <a:latin typeface="Arial MT"/>
                <a:cs typeface="Arial MT"/>
              </a:rPr>
              <a:t>The values </a:t>
            </a:r>
            <a:r>
              <a:rPr sz="3200" spc="-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the rows/columns indicate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amount of screen area each row/column </a:t>
            </a:r>
            <a:r>
              <a:rPr sz="3200" spc="-5" dirty="0">
                <a:latin typeface="Arial MT"/>
                <a:cs typeface="Arial MT"/>
              </a:rPr>
              <a:t>will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occupy.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82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239" y="71120"/>
            <a:ext cx="337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FRAME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271270"/>
            <a:ext cx="8208645" cy="4074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76555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&lt;frame&gt;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defines </a:t>
            </a:r>
            <a:r>
              <a:rPr sz="2400" spc="-10" dirty="0">
                <a:latin typeface="Arial MT"/>
                <a:cs typeface="Arial MT"/>
              </a:rPr>
              <a:t>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HTML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put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 MT"/>
              <a:cs typeface="Arial MT"/>
            </a:endParaRPr>
          </a:p>
          <a:p>
            <a:pPr marL="12700" marR="1377950">
              <a:lnSpc>
                <a:spcPct val="100699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In the </a:t>
            </a:r>
            <a:r>
              <a:rPr sz="2400" spc="-5" dirty="0">
                <a:latin typeface="Arial MT"/>
                <a:cs typeface="Arial MT"/>
              </a:rPr>
              <a:t>example below we have </a:t>
            </a:r>
            <a:r>
              <a:rPr sz="2400" dirty="0">
                <a:latin typeface="Arial MT"/>
                <a:cs typeface="Arial MT"/>
              </a:rPr>
              <a:t>a frameset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two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first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25%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width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browser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window.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second column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75%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width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window.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HTML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document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"frame_a.htm"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put </a:t>
            </a:r>
            <a:r>
              <a:rPr sz="2400" spc="-5" dirty="0">
                <a:latin typeface="Arial MT"/>
                <a:cs typeface="Arial MT"/>
              </a:rPr>
              <a:t> into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HTML document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"frame_b.htm"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10" dirty="0">
                <a:latin typeface="Arial MT"/>
                <a:cs typeface="Arial MT"/>
              </a:rPr>
              <a:t>put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second column: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09" y="299720"/>
            <a:ext cx="3371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FRAME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TAG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8289"/>
            <a:ext cx="7856855" cy="36703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 MT"/>
                <a:cs typeface="Arial MT"/>
              </a:rPr>
              <a:t>&lt;frameset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cols="25%,75%"&gt;</a:t>
            </a:r>
            <a:endParaRPr sz="2400">
              <a:latin typeface="Arial MT"/>
              <a:cs typeface="Arial MT"/>
            </a:endParaRPr>
          </a:p>
          <a:p>
            <a:pPr marL="92329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Arial MT"/>
              </a:rPr>
              <a:t>&lt;frame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src="frame_a.htm"&gt;</a:t>
            </a:r>
            <a:endParaRPr sz="2400">
              <a:latin typeface="Arial MT"/>
              <a:cs typeface="Arial MT"/>
            </a:endParaRPr>
          </a:p>
          <a:p>
            <a:pPr marL="92329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Arial MT"/>
              </a:rPr>
              <a:t>&lt;frame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src="frame_b.htm"&gt;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 MT"/>
                <a:cs typeface="Arial MT"/>
              </a:rPr>
              <a:t>&lt;/frameset&gt;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Note: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The frameset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 size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 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also be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10400"/>
              </a:lnSpc>
              <a:spcBef>
                <a:spcPts val="10"/>
              </a:spcBef>
            </a:pP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dirty="0">
                <a:latin typeface="Arial MT"/>
                <a:cs typeface="Arial MT"/>
              </a:rPr>
              <a:t> 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pixels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(cols="200,500"),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columns</a:t>
            </a:r>
            <a:r>
              <a:rPr sz="2400" dirty="0">
                <a:latin typeface="Arial MT"/>
                <a:cs typeface="Arial MT"/>
              </a:rPr>
              <a:t> can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remaining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space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(cols="25%,*").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070" y="238759"/>
            <a:ext cx="5813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BASIC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NOTES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USEFUL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TIPS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27429"/>
            <a:ext cx="8227695" cy="5179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4399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has</a:t>
            </a:r>
            <a:r>
              <a:rPr sz="2400" spc="-5" dirty="0">
                <a:latin typeface="Arial MT"/>
                <a:cs typeface="Arial MT"/>
              </a:rPr>
              <a:t> visible borders,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resize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 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dragging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border.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prevent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dirty="0">
                <a:latin typeface="Arial MT"/>
                <a:cs typeface="Arial MT"/>
              </a:rPr>
              <a:t> from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doing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 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</a:t>
            </a:r>
            <a:r>
              <a:rPr sz="2400" spc="-5" dirty="0">
                <a:latin typeface="Arial MT"/>
                <a:cs typeface="Arial MT"/>
              </a:rPr>
              <a:t> noresize="noresize"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&lt;frame&gt;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 MT"/>
              <a:cs typeface="Arial MT"/>
            </a:endParaRPr>
          </a:p>
          <a:p>
            <a:pPr marL="12700" marR="1646555">
              <a:lnSpc>
                <a:spcPct val="100699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Add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&lt;noframes&gt;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browsers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frames.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2400" b="1" spc="-5" dirty="0">
                <a:latin typeface="Arial"/>
                <a:cs typeface="Arial"/>
              </a:rPr>
              <a:t>Important: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cannot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&lt;body&gt;&lt;/body&gt;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together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&lt;frameset&gt;&lt;/frameset&gt;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tags!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However,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&lt;noframes&gt;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browsers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support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frames,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enclose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&lt;body&gt;&lt;/body&gt;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tags!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how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-10" dirty="0">
                <a:latin typeface="Arial MT"/>
                <a:cs typeface="Arial MT"/>
              </a:rPr>
              <a:t> below.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10" y="0"/>
            <a:ext cx="64693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6860" marR="5080" indent="-280416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HOW</a:t>
            </a:r>
            <a:r>
              <a:rPr sz="3200" spc="-20" dirty="0"/>
              <a:t> </a:t>
            </a:r>
            <a:r>
              <a:rPr sz="3200" spc="-5" dirty="0"/>
              <a:t>TO</a:t>
            </a:r>
            <a:r>
              <a:rPr sz="3200" spc="-10" dirty="0"/>
              <a:t> </a:t>
            </a:r>
            <a:r>
              <a:rPr sz="3200" dirty="0"/>
              <a:t>USE</a:t>
            </a:r>
            <a:r>
              <a:rPr sz="3200" spc="-25" dirty="0"/>
              <a:t> </a:t>
            </a:r>
            <a:r>
              <a:rPr sz="3200" dirty="0"/>
              <a:t>THE</a:t>
            </a:r>
            <a:r>
              <a:rPr sz="3200" spc="-30" dirty="0"/>
              <a:t> </a:t>
            </a:r>
            <a:r>
              <a:rPr sz="3200" dirty="0"/>
              <a:t>&lt;NOFRAMES&gt; </a:t>
            </a:r>
            <a:r>
              <a:rPr sz="3200" spc="-875" dirty="0"/>
              <a:t> </a:t>
            </a:r>
            <a:r>
              <a:rPr sz="3200" spc="-5" dirty="0"/>
              <a:t>TAG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399540"/>
            <a:ext cx="6116320" cy="432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&lt;html&gt;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R="2273935" algn="ctr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&lt;frameset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cols="25%,50%,25%"&gt;</a:t>
            </a:r>
            <a:endParaRPr sz="2000">
              <a:latin typeface="Arial MT"/>
              <a:cs typeface="Arial MT"/>
            </a:endParaRPr>
          </a:p>
          <a:p>
            <a:pPr marR="2283460"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src="frame_a.htm"&gt;</a:t>
            </a:r>
            <a:endParaRPr sz="2000">
              <a:latin typeface="Arial MT"/>
              <a:cs typeface="Arial MT"/>
            </a:endParaRPr>
          </a:p>
          <a:p>
            <a:pPr marR="2283460"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src="frame_b.htm"&gt;</a:t>
            </a:r>
            <a:endParaRPr sz="2000">
              <a:latin typeface="Arial MT"/>
              <a:cs typeface="Arial MT"/>
            </a:endParaRPr>
          </a:p>
          <a:p>
            <a:pPr marR="2297430"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src="frame_c.htm"&gt;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&lt;noframes&gt;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&lt;body&gt;Your browser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handle </a:t>
            </a:r>
            <a:r>
              <a:rPr sz="2000" dirty="0">
                <a:latin typeface="Arial MT"/>
                <a:cs typeface="Arial MT"/>
              </a:rPr>
              <a:t>frames!&lt;/body&gt;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 MT"/>
                <a:cs typeface="Arial MT"/>
              </a:rPr>
              <a:t>&lt;/noframes&gt;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&lt;/frameset&gt;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&lt;/html&gt;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458200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86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470" y="330200"/>
            <a:ext cx="3640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MIXED</a:t>
            </a:r>
            <a:r>
              <a:rPr sz="3200" spc="-45" dirty="0"/>
              <a:t> </a:t>
            </a:r>
            <a:r>
              <a:rPr sz="3200" spc="-5" dirty="0"/>
              <a:t>FRAMESET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03629"/>
            <a:ext cx="3997325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&lt;frameset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rows="50%,50%"&gt;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&lt;frame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src="frame_a.htm"&gt;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&lt;frameset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cols="25%,75%"&gt;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&lt;frame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src="frame_b.htm"&gt;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&lt;frame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src="frame_c.htm"&gt;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&lt;/frameset&gt;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&lt;/frameset&gt;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600" y="238759"/>
            <a:ext cx="2110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5" dirty="0"/>
              <a:t>T</a:t>
            </a:r>
            <a:r>
              <a:rPr spc="-10" dirty="0"/>
              <a:t>PU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10600" cy="5181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88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89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5679" y="0"/>
            <a:ext cx="4053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737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FRAMESET </a:t>
            </a:r>
            <a:r>
              <a:rPr sz="2800" spc="-5" dirty="0"/>
              <a:t>WITH </a:t>
            </a:r>
            <a:r>
              <a:rPr sz="2800" dirty="0"/>
              <a:t> </a:t>
            </a:r>
            <a:r>
              <a:rPr sz="2800" spc="-15" dirty="0"/>
              <a:t>N</a:t>
            </a:r>
            <a:r>
              <a:rPr sz="2800" dirty="0"/>
              <a:t>O</a:t>
            </a:r>
            <a:r>
              <a:rPr sz="2800" spc="-15" dirty="0"/>
              <a:t>R</a:t>
            </a:r>
            <a:r>
              <a:rPr sz="2800" spc="-10" dirty="0"/>
              <a:t>ES</a:t>
            </a:r>
            <a:r>
              <a:rPr sz="2800" dirty="0"/>
              <a:t>IZ</a:t>
            </a:r>
            <a:r>
              <a:rPr sz="2800" spc="-10" dirty="0"/>
              <a:t>E=</a:t>
            </a:r>
            <a:r>
              <a:rPr sz="2800" spc="-5" dirty="0"/>
              <a:t>“N</a:t>
            </a:r>
            <a:r>
              <a:rPr sz="2800" spc="-10" dirty="0"/>
              <a:t>O</a:t>
            </a:r>
            <a:r>
              <a:rPr sz="2800" spc="-5" dirty="0"/>
              <a:t>R</a:t>
            </a:r>
            <a:r>
              <a:rPr sz="2800" spc="-10" dirty="0"/>
              <a:t>ES</a:t>
            </a:r>
            <a:r>
              <a:rPr sz="2800" dirty="0"/>
              <a:t>I</a:t>
            </a:r>
            <a:r>
              <a:rPr sz="2800" spc="-15" dirty="0"/>
              <a:t>Z</a:t>
            </a:r>
            <a:r>
              <a:rPr sz="2800" spc="-10" dirty="0"/>
              <a:t>E</a:t>
            </a:r>
            <a:r>
              <a:rPr sz="2800" dirty="0"/>
              <a:t>’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7200" y="1423670"/>
            <a:ext cx="5471160" cy="432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&lt;html&gt;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&lt;frameset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rows="50%,50%"&gt;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noresize="noresize"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src="frame_a.htm"&gt;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&lt;frameset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cols="25%,75%"&gt;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noresize="noresize"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src="frame_b.htm"&gt;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&lt;frame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noresize="noresize"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src="frame_c.htm"&gt;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Arial MT"/>
                <a:cs typeface="Arial MT"/>
              </a:rPr>
              <a:t>&lt;/frameset&gt;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&lt;/frameset&gt;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&lt;/html&gt;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070" y="923290"/>
            <a:ext cx="8111490" cy="52247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 MT"/>
                <a:cs typeface="Arial MT"/>
              </a:rPr>
              <a:t>&lt;html&gt;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&lt;body&gt;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paragraph.&lt;/p&gt;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paragraph.&lt;/p&gt;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&lt;p&gt;This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paragraph.&lt;/p&gt;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Arial MT"/>
                <a:cs typeface="Arial MT"/>
              </a:rPr>
              <a:t>&lt;p&gt;Paragraph </a:t>
            </a:r>
            <a:r>
              <a:rPr sz="3200" spc="-5" dirty="0">
                <a:latin typeface="Arial MT"/>
                <a:cs typeface="Arial MT"/>
              </a:rPr>
              <a:t>elements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are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defined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tag.&lt;/p&gt;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Arial MT"/>
                <a:cs typeface="Arial MT"/>
              </a:rPr>
              <a:t>&lt;/body&gt;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Arial MT"/>
                <a:cs typeface="Arial MT"/>
              </a:rPr>
              <a:t>&lt;/html&gt;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700" y="162559"/>
            <a:ext cx="416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HTML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PARAGRAPHS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8458200" cy="5029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90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91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670" y="340359"/>
            <a:ext cx="40722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NAVIGATION</a:t>
            </a:r>
            <a:r>
              <a:rPr sz="3200" spc="-65" dirty="0"/>
              <a:t> </a:t>
            </a:r>
            <a:r>
              <a:rPr sz="3200" spc="-5" dirty="0"/>
              <a:t>FRAME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445259"/>
            <a:ext cx="4880610" cy="444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&lt;html&gt;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&lt;frameset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cols="120,*"&gt;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&lt;frame </a:t>
            </a:r>
            <a:r>
              <a:rPr sz="2400" spc="-5" dirty="0">
                <a:latin typeface="Arial MT"/>
                <a:cs typeface="Arial MT"/>
              </a:rPr>
              <a:t>src="tryhtml_contents.htm"&gt;</a:t>
            </a:r>
            <a:endParaRPr sz="2400">
              <a:latin typeface="Arial MT"/>
              <a:cs typeface="Arial MT"/>
            </a:endParaRPr>
          </a:p>
          <a:p>
            <a:pPr marL="12700" marR="1301115">
              <a:lnSpc>
                <a:spcPts val="3190"/>
              </a:lnSpc>
              <a:spcBef>
                <a:spcPts val="155"/>
              </a:spcBef>
            </a:pPr>
            <a:r>
              <a:rPr sz="2400" dirty="0">
                <a:latin typeface="Arial MT"/>
                <a:cs typeface="Arial MT"/>
              </a:rPr>
              <a:t>&lt;frame </a:t>
            </a:r>
            <a:r>
              <a:rPr sz="2400" spc="-5" dirty="0">
                <a:latin typeface="Arial MT"/>
                <a:cs typeface="Arial MT"/>
              </a:rPr>
              <a:t>src="frame_a.htm"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name="showframe"&gt;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&lt;/frameset&gt;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&lt;/html&gt;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43000"/>
            <a:ext cx="8229600" cy="5105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92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17779"/>
            <a:ext cx="5564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2545" marR="5080" indent="-130048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JUMP</a:t>
            </a:r>
            <a:r>
              <a:rPr sz="2800" spc="-25" dirty="0"/>
              <a:t> </a:t>
            </a:r>
            <a:r>
              <a:rPr sz="2800" dirty="0"/>
              <a:t>TO</a:t>
            </a:r>
            <a:r>
              <a:rPr sz="2800" spc="-1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spc="-10" dirty="0"/>
              <a:t>SPECIFIED SECTION </a:t>
            </a:r>
            <a:r>
              <a:rPr sz="2800" spc="-765" dirty="0"/>
              <a:t> </a:t>
            </a:r>
            <a:r>
              <a:rPr sz="2800" spc="-5" dirty="0"/>
              <a:t>WITHIN</a:t>
            </a:r>
            <a:r>
              <a:rPr sz="2800" spc="-15" dirty="0"/>
              <a:t> </a:t>
            </a:r>
            <a:r>
              <a:rPr sz="2800" dirty="0"/>
              <a:t>A</a:t>
            </a:r>
            <a:r>
              <a:rPr sz="2800" spc="-15" dirty="0"/>
              <a:t> </a:t>
            </a:r>
            <a:r>
              <a:rPr sz="2800" spc="-10" dirty="0"/>
              <a:t>FRAME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210309"/>
            <a:ext cx="4543425" cy="470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&lt;frameset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cols="20%,80%"&gt;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src="frame_a.htm"&gt;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src="link.htm#C10"&gt;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&lt;/frameset&gt;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305800" cy="4953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94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350" y="55879"/>
            <a:ext cx="6847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6340" marR="5080" indent="-24536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JUMP TO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SPECIFIED SECTION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FRAME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NAVIGATION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400"/>
            <a:ext cx="680212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&lt;html&gt;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&lt;frameset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cols="180,*"&gt;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src="content.htm"&gt;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spc="-5" dirty="0">
                <a:latin typeface="Arial MT"/>
                <a:cs typeface="Arial MT"/>
              </a:rPr>
              <a:t>&lt;frame</a:t>
            </a:r>
            <a:r>
              <a:rPr sz="2800" dirty="0">
                <a:latin typeface="Arial MT"/>
                <a:cs typeface="Arial MT"/>
              </a:rPr>
              <a:t> src="link.htm"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name="showframe"&gt;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&lt;/frameset&gt;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 MT"/>
                <a:cs typeface="Arial MT"/>
              </a:rPr>
              <a:t>&lt;/html&gt;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0" dirty="0"/>
              <a:t>U</a:t>
            </a:r>
            <a:r>
              <a:rPr spc="-15" dirty="0"/>
              <a:t>T</a:t>
            </a:r>
            <a:r>
              <a:rPr dirty="0"/>
              <a:t>P</a:t>
            </a:r>
            <a:r>
              <a:rPr spc="-10" dirty="0"/>
              <a:t>U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8382000" cy="5181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96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97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839" y="163829"/>
            <a:ext cx="3324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FRAME</a:t>
            </a:r>
            <a:r>
              <a:rPr spc="-75" dirty="0"/>
              <a:t> </a:t>
            </a:r>
            <a:r>
              <a:rPr spc="-5" dirty="0"/>
              <a:t>TAGS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8971" y="1364771"/>
          <a:ext cx="7316470" cy="4323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870"/>
                <a:gridCol w="3657600"/>
              </a:tblGrid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Tag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2"/>
                        </a:rPr>
                        <a:t>&lt;frameset&gt;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set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frames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3"/>
                        </a:rPr>
                        <a:t>&lt;frame&gt;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8275" marR="162560" indent="-1268730">
                        <a:lnSpc>
                          <a:spcPts val="2670"/>
                        </a:lnSpc>
                        <a:spcBef>
                          <a:spcPts val="59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sub window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(a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frame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9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spc="-5" dirty="0">
                          <a:solidFill>
                            <a:srgbClr val="CCCCFF"/>
                          </a:solidFill>
                          <a:latin typeface="Arial MT"/>
                          <a:cs typeface="Arial MT"/>
                          <a:hlinkClick r:id="rId4"/>
                        </a:rPr>
                        <a:t>&lt;noframes&gt;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marR="160655" indent="635" algn="ctr">
                        <a:lnSpc>
                          <a:spcPct val="92900"/>
                        </a:lnSpc>
                        <a:spcBef>
                          <a:spcPts val="535"/>
                        </a:spcBef>
                      </a:pPr>
                      <a:r>
                        <a:rPr sz="2400" spc="-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noframe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section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browsers that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handle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frames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09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6480" y="622333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98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238759"/>
            <a:ext cx="2896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HTML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TABLES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6209"/>
            <a:ext cx="8147684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HTML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you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CCCFF"/>
                </a:solidFill>
                <a:latin typeface="Arial MT"/>
                <a:cs typeface="Arial MT"/>
                <a:hlinkClick r:id="rId2"/>
              </a:rPr>
              <a:t>Tables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201300"/>
              </a:lnSpc>
              <a:spcBef>
                <a:spcPts val="10"/>
              </a:spcBef>
            </a:pPr>
            <a:r>
              <a:rPr sz="2000" spc="-5" dirty="0">
                <a:latin typeface="Arial MT"/>
                <a:cs typeface="Arial MT"/>
              </a:rPr>
              <a:t>This </a:t>
            </a:r>
            <a:r>
              <a:rPr sz="2000" dirty="0">
                <a:latin typeface="Arial MT"/>
                <a:cs typeface="Arial MT"/>
              </a:rPr>
              <a:t>example demonstrates how to create </a:t>
            </a:r>
            <a:r>
              <a:rPr sz="2000" spc="-5" dirty="0">
                <a:latin typeface="Arial MT"/>
                <a:cs typeface="Arial MT"/>
              </a:rPr>
              <a:t>tables in </a:t>
            </a:r>
            <a:r>
              <a:rPr sz="2000" dirty="0">
                <a:latin typeface="Arial MT"/>
                <a:cs typeface="Arial MT"/>
              </a:rPr>
              <a:t>an HTML document.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borders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 MT"/>
              <a:cs typeface="Arial MT"/>
            </a:endParaRPr>
          </a:p>
          <a:p>
            <a:pPr marL="12700" marR="161290">
              <a:lnSpc>
                <a:spcPct val="100800"/>
              </a:lnSpc>
            </a:pP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example demonstrates </a:t>
            </a:r>
            <a:r>
              <a:rPr sz="2000" spc="-5" dirty="0">
                <a:latin typeface="Arial MT"/>
                <a:cs typeface="Arial MT"/>
              </a:rPr>
              <a:t>different table</a:t>
            </a:r>
            <a:r>
              <a:rPr sz="2000" dirty="0">
                <a:latin typeface="Arial MT"/>
                <a:cs typeface="Arial MT"/>
              </a:rPr>
              <a:t> borders.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(You can </a:t>
            </a:r>
            <a:r>
              <a:rPr sz="2000" spc="-5" dirty="0">
                <a:latin typeface="Arial MT"/>
                <a:cs typeface="Arial MT"/>
              </a:rPr>
              <a:t>find</a:t>
            </a:r>
            <a:r>
              <a:rPr sz="2000" dirty="0">
                <a:latin typeface="Arial MT"/>
                <a:cs typeface="Arial MT"/>
              </a:rPr>
              <a:t> more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bottom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dirty="0">
                <a:latin typeface="Arial MT"/>
                <a:cs typeface="Arial MT"/>
              </a:rPr>
              <a:t> page)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1880" y="620649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99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900" y="163829"/>
            <a:ext cx="4651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EXAMPLE:</a:t>
            </a:r>
            <a:r>
              <a:rPr spc="-60" dirty="0"/>
              <a:t> </a:t>
            </a:r>
            <a:r>
              <a:rPr spc="-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8559"/>
            <a:ext cx="4105910" cy="374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&lt;html&gt;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&lt;body&gt;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&lt;p&gt;</a:t>
            </a:r>
            <a:endParaRPr sz="1600" dirty="0">
              <a:latin typeface="Verdana"/>
              <a:cs typeface="Verdana"/>
            </a:endParaRPr>
          </a:p>
          <a:p>
            <a:pPr marL="12700" marR="114935">
              <a:lnSpc>
                <a:spcPct val="101600"/>
              </a:lnSpc>
            </a:pPr>
            <a:r>
              <a:rPr sz="1600" b="1" spc="-5" dirty="0">
                <a:latin typeface="Verdana"/>
                <a:cs typeface="Verdana"/>
              </a:rPr>
              <a:t>Each table starts with </a:t>
            </a:r>
            <a:r>
              <a:rPr sz="1600" b="1" dirty="0">
                <a:latin typeface="Verdana"/>
                <a:cs typeface="Verdana"/>
              </a:rPr>
              <a:t>a </a:t>
            </a:r>
            <a:r>
              <a:rPr sz="1600" b="1" spc="-5" dirty="0">
                <a:latin typeface="Verdana"/>
                <a:cs typeface="Verdana"/>
              </a:rPr>
              <a:t>table </a:t>
            </a:r>
            <a:r>
              <a:rPr sz="1600" b="1" dirty="0">
                <a:latin typeface="Verdana"/>
                <a:cs typeface="Verdana"/>
              </a:rPr>
              <a:t>tag. 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Each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table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row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starts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with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tr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tag.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Each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table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data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starts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with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td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tag.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&lt;/p&gt;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Verdana"/>
                <a:cs typeface="Verdana"/>
              </a:rPr>
              <a:t>&lt;h4&gt;One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column:&lt;/h4&gt;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&lt;table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border="1"&gt;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&lt;td&gt;100&lt;/td&gt;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&lt;/tr&gt;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&lt;/table&gt;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147309"/>
            <a:ext cx="467296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Verdana"/>
                <a:cs typeface="Verdana"/>
              </a:rPr>
              <a:t>&lt;h4&gt;One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row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and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three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columns:&lt;/h4&gt;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&lt;table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border="1"&gt;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&lt;tr&gt;</a:t>
            </a:r>
            <a:endParaRPr sz="1600" dirty="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40"/>
              </a:spcBef>
            </a:pPr>
            <a:r>
              <a:rPr sz="1600" b="1" spc="-5" dirty="0">
                <a:latin typeface="Verdana"/>
                <a:cs typeface="Verdana"/>
              </a:rPr>
              <a:t>&lt;td&gt;100&lt;/td&gt;</a:t>
            </a:r>
            <a:endParaRPr sz="1600" dirty="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latin typeface="Verdana"/>
                <a:cs typeface="Verdana"/>
              </a:rPr>
              <a:t>&lt;td&gt;200&lt;/td&gt;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7808</Words>
  <Application>Microsoft Office PowerPoint</Application>
  <PresentationFormat>On-screen Show (4:3)</PresentationFormat>
  <Paragraphs>1720</Paragraphs>
  <Slides>205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205</vt:i4>
      </vt:variant>
    </vt:vector>
  </HeadingPairs>
  <TitlesOfParts>
    <vt:vector size="211" baseType="lpstr">
      <vt:lpstr>Arial</vt:lpstr>
      <vt:lpstr>Arial MT</vt:lpstr>
      <vt:lpstr>Calibri</vt:lpstr>
      <vt:lpstr>Times New Roman</vt:lpstr>
      <vt:lpstr>Verdana</vt:lpstr>
      <vt:lpstr>Office Theme</vt:lpstr>
      <vt:lpstr> Learning HTML</vt:lpstr>
      <vt:lpstr>WHAT IS HTML?</vt:lpstr>
      <vt:lpstr>HTML MARKUP TAGS</vt:lpstr>
      <vt:lpstr>WHAT IS AN HTML FILE</vt:lpstr>
      <vt:lpstr>HTM or HTML EXTENSION</vt:lpstr>
      <vt:lpstr>BASIC HTML TAGS</vt:lpstr>
      <vt:lpstr>EXAMPLE</vt:lpstr>
      <vt:lpstr>PowerPoint Presentation</vt:lpstr>
      <vt:lpstr>HTML PARAGRAPHS</vt:lpstr>
      <vt:lpstr>OUTPUT</vt:lpstr>
      <vt:lpstr>HTML HEADINGS</vt:lpstr>
      <vt:lpstr>PowerPoint Presentation</vt:lpstr>
      <vt:lpstr>EXAMPLE</vt:lpstr>
      <vt:lpstr>OUTPUT</vt:lpstr>
      <vt:lpstr>HTML PARAGRAPHS</vt:lpstr>
      <vt:lpstr>EXAMPLE</vt:lpstr>
      <vt:lpstr>OUTPUT</vt:lpstr>
      <vt:lpstr>HTML LINE BREAKS</vt:lpstr>
      <vt:lpstr>HTML COMMENTS</vt:lpstr>
      <vt:lpstr>EXAMPLE</vt:lpstr>
      <vt:lpstr>PowerPoint Presentation</vt:lpstr>
      <vt:lpstr>EXAMPLE</vt:lpstr>
      <vt:lpstr>OUTPUT</vt:lpstr>
      <vt:lpstr>HOW TO VIEW HTML SOURCE</vt:lpstr>
      <vt:lpstr>HORIZONTAL RULE</vt:lpstr>
      <vt:lpstr>PowerPoint Presentation</vt:lpstr>
      <vt:lpstr>Revision</vt:lpstr>
      <vt:lpstr>HTML ELEMENT</vt:lpstr>
      <vt:lpstr>WHY LOWERCASE TAGS?</vt:lpstr>
      <vt:lpstr>PowerPoint Presentation</vt:lpstr>
      <vt:lpstr>PowerPoint Presentation</vt:lpstr>
      <vt:lpstr>ATTRIBUTES EXAMPLE-1</vt:lpstr>
      <vt:lpstr>CENTER ALIGNED HEADING</vt:lpstr>
      <vt:lpstr>OUTPUT</vt:lpstr>
      <vt:lpstr>ATTRIBUTES EXAMPLE- 2</vt:lpstr>
      <vt:lpstr>EXAMPLE: BACKGROUND COLOR</vt:lpstr>
      <vt:lpstr>PowerPoint Presentation</vt:lpstr>
      <vt:lpstr>ATTRIBUTES EXAMPLE- 3</vt:lpstr>
      <vt:lpstr>HTML TEXT FORMATTING</vt:lpstr>
      <vt:lpstr>EXAMPLE</vt:lpstr>
      <vt:lpstr>HTML FORMATTING TAGS</vt:lpstr>
      <vt:lpstr>EXAMPLE - TEXT FORMATTING</vt:lpstr>
      <vt:lpstr>OUTPUT</vt:lpstr>
      <vt:lpstr>EXAMPLE – PREFORMATTED TEXT</vt:lpstr>
      <vt:lpstr>OUTPUT</vt:lpstr>
      <vt:lpstr>ADDRESS</vt:lpstr>
      <vt:lpstr>OUTPUT</vt:lpstr>
      <vt:lpstr>ABBREVIATIONS AND ACRONYMS</vt:lpstr>
      <vt:lpstr>OUTPUT</vt:lpstr>
      <vt:lpstr>EXAMPLE – QUOTATIONS</vt:lpstr>
      <vt:lpstr>OUTPUT</vt:lpstr>
      <vt:lpstr>DELETED AND INSERTED TEXT</vt:lpstr>
      <vt:lpstr>PowerPoint Presentation</vt:lpstr>
      <vt:lpstr>Revision</vt:lpstr>
      <vt:lpstr>PowerPoint Presentation</vt:lpstr>
      <vt:lpstr>NON-BREAKING SPACE</vt:lpstr>
      <vt:lpstr>COMMONLY USED CHARACTER</vt:lpstr>
      <vt:lpstr>PowerPoint Presentation</vt:lpstr>
      <vt:lpstr>PowerPoint Presentation</vt:lpstr>
      <vt:lpstr>EXAMPLES</vt:lpstr>
      <vt:lpstr>EXAMPLE - CREATE HYPERLINKS</vt:lpstr>
      <vt:lpstr>OUTPUT</vt:lpstr>
      <vt:lpstr>AN IMAGE AS A LINK</vt:lpstr>
      <vt:lpstr>PowerPoint Presentation</vt:lpstr>
      <vt:lpstr>THE ANCHOR TAG AND THE href  ATTRIBUTE</vt:lpstr>
      <vt:lpstr>THE ANCHOR TAG AND THE Href  ATTRIBUTE</vt:lpstr>
      <vt:lpstr>PowerPoint Presentation</vt:lpstr>
      <vt:lpstr>The Anchor Tag and the Name  Attribute</vt:lpstr>
      <vt:lpstr>OPEN A LINK IN A NEW BROWSER WINDOW</vt:lpstr>
      <vt:lpstr>OUTPUT</vt:lpstr>
      <vt:lpstr>LINK TO A LOCATION ON THE SAME PAGE</vt:lpstr>
      <vt:lpstr>OUTPUT</vt:lpstr>
      <vt:lpstr>CREATE A MAILTO LINK</vt:lpstr>
      <vt:lpstr>OUTPUT</vt:lpstr>
      <vt:lpstr>PowerPoint Presentation</vt:lpstr>
      <vt:lpstr>VERTICAL FRAMESET</vt:lpstr>
      <vt:lpstr>OUTPUT</vt:lpstr>
      <vt:lpstr>HORIZONTAL FRAMESET</vt:lpstr>
      <vt:lpstr>OUTPUT</vt:lpstr>
      <vt:lpstr>FRAMES</vt:lpstr>
      <vt:lpstr>PowerPoint Presentation</vt:lpstr>
      <vt:lpstr>THE FRAME TAG</vt:lpstr>
      <vt:lpstr>THE FRAME TAG</vt:lpstr>
      <vt:lpstr>BASIC NOTES - USEFUL TIPS</vt:lpstr>
      <vt:lpstr>HOW TO USE THE &lt;NOFRAMES&gt;  TAG</vt:lpstr>
      <vt:lpstr>OUTPUT</vt:lpstr>
      <vt:lpstr>MIXED FRAMESET</vt:lpstr>
      <vt:lpstr>OUTPUT</vt:lpstr>
      <vt:lpstr>FRAMESET WITH  NORESIZE=“NORESIZE’</vt:lpstr>
      <vt:lpstr>OUTPUT</vt:lpstr>
      <vt:lpstr>NAVIGATION FRAME</vt:lpstr>
      <vt:lpstr>OUTPUT</vt:lpstr>
      <vt:lpstr>JUMP TO A SPECIFIED SECTION  WITHIN A FRAME</vt:lpstr>
      <vt:lpstr>OUTPUT</vt:lpstr>
      <vt:lpstr>JUMP TO A SPECIFIED SECTION WITH FRAME  NAVIGATION</vt:lpstr>
      <vt:lpstr>OUTPUT</vt:lpstr>
      <vt:lpstr>FRAME TAGS</vt:lpstr>
      <vt:lpstr>HTML TABLES</vt:lpstr>
      <vt:lpstr>EXAMPLE: TABLES</vt:lpstr>
      <vt:lpstr>EXAMPLE:TABLES</vt:lpstr>
      <vt:lpstr>OUTPUT</vt:lpstr>
      <vt:lpstr>TABLE BORDERS</vt:lpstr>
      <vt:lpstr>TABLE BORDERS</vt:lpstr>
      <vt:lpstr>OUTPUT</vt:lpstr>
      <vt:lpstr>TABLES</vt:lpstr>
      <vt:lpstr>TABLES</vt:lpstr>
      <vt:lpstr>TABLES</vt:lpstr>
      <vt:lpstr>PowerPoint Presentation</vt:lpstr>
      <vt:lpstr>HEADINGS IN A TABLE</vt:lpstr>
      <vt:lpstr>PowerPoint Presentation</vt:lpstr>
      <vt:lpstr>TABLE WITH NO BORDER</vt:lpstr>
      <vt:lpstr>TABLE WITH NO BORDER</vt:lpstr>
      <vt:lpstr>OUTPUT</vt:lpstr>
      <vt:lpstr>To do….</vt:lpstr>
      <vt:lpstr>TABLE WITH CAPTION</vt:lpstr>
      <vt:lpstr>OUTPUT</vt:lpstr>
      <vt:lpstr>TABLE CELLS THAT SPAN MORE THAN  ONE ROW/COLUMN</vt:lpstr>
      <vt:lpstr>TABLE CELLS THAT SPAN MORE  THAN ONE ROW/COLUMN</vt:lpstr>
      <vt:lpstr>OUTPUT</vt:lpstr>
      <vt:lpstr>CELL PADDING</vt:lpstr>
      <vt:lpstr>EXAMPLE: CELL PADDING</vt:lpstr>
      <vt:lpstr>OUTPUT</vt:lpstr>
      <vt:lpstr>EXAMPLE: CELL SPACING</vt:lpstr>
      <vt:lpstr>EXAMPLE: CELL SPACING</vt:lpstr>
      <vt:lpstr>OUTPUT</vt:lpstr>
      <vt:lpstr>ADD A BACKGROUND COLOR OR A  BACKGROUND IMAGE TO A TABLE</vt:lpstr>
      <vt:lpstr>ADD A BACKGROUND COLOR OR A  BACKGROUND IMAGE TO A TABLE</vt:lpstr>
      <vt:lpstr>OUTPUT</vt:lpstr>
      <vt:lpstr>ADD A BACKGROUND COLOR OR A  BACKGROUND IMAGE TO A TABLE CELL</vt:lpstr>
      <vt:lpstr>OUTPUT</vt:lpstr>
      <vt:lpstr>ALIGN THE CONTENT IN A TABLE CELL</vt:lpstr>
      <vt:lpstr>ALIGN THE CONTENT IN A TABLE CELL</vt:lpstr>
      <vt:lpstr>To Do..</vt:lpstr>
      <vt:lpstr>HTML LIST</vt:lpstr>
      <vt:lpstr>AN UNORDERED LIST</vt:lpstr>
      <vt:lpstr>OUTPUT</vt:lpstr>
      <vt:lpstr>AN ORDERED LIST</vt:lpstr>
      <vt:lpstr>OUTPUT</vt:lpstr>
      <vt:lpstr>DEFINITION LISTS</vt:lpstr>
      <vt:lpstr>DEFINITION LISTS</vt:lpstr>
      <vt:lpstr>DIFFERENT TYPES OF ORDERED LISTS</vt:lpstr>
      <vt:lpstr>OUTPUT</vt:lpstr>
      <vt:lpstr>DIFFERENT TYPES OF ORDERED  LISTS</vt:lpstr>
      <vt:lpstr>OUTPUT</vt:lpstr>
      <vt:lpstr>DIFFERENT TYPES OF ORDERED  LISTS</vt:lpstr>
      <vt:lpstr>OUTPUT</vt:lpstr>
      <vt:lpstr>DIFFERENT TYPES OF ORDERED  LISTS</vt:lpstr>
      <vt:lpstr>OUTPUT</vt:lpstr>
      <vt:lpstr>PowerPoint Presentation</vt:lpstr>
      <vt:lpstr>OUTPUT</vt:lpstr>
      <vt:lpstr>PowerPoint Presentation</vt:lpstr>
      <vt:lpstr>OUTPUT</vt:lpstr>
      <vt:lpstr>DIFFERENT TYPES OF UNORDERED  LISTS</vt:lpstr>
      <vt:lpstr>OUTPUT</vt:lpstr>
      <vt:lpstr>DIFFERENT TYPES OF UNORDERED  LISTS</vt:lpstr>
      <vt:lpstr>OUTPUT</vt:lpstr>
      <vt:lpstr>To do..</vt:lpstr>
      <vt:lpstr>To do…</vt:lpstr>
      <vt:lpstr>Revision</vt:lpstr>
      <vt:lpstr>LIST TAGS</vt:lpstr>
      <vt:lpstr>HTML FORMS AND INPUT</vt:lpstr>
      <vt:lpstr>EXAMPLE: TEXT FIELDS</vt:lpstr>
      <vt:lpstr>OUTPUT</vt:lpstr>
      <vt:lpstr>PASSWORD FIELDS</vt:lpstr>
      <vt:lpstr>OUTPUT</vt:lpstr>
      <vt:lpstr>FORMS</vt:lpstr>
      <vt:lpstr>INPUT</vt:lpstr>
      <vt:lpstr>TEXT FIELDS</vt:lpstr>
      <vt:lpstr>TEXT FIELDS</vt:lpstr>
      <vt:lpstr>RADIO BUTTONS</vt:lpstr>
      <vt:lpstr>RADIO BUTTONS</vt:lpstr>
      <vt:lpstr>CHECKBOXES</vt:lpstr>
      <vt:lpstr>CHECKBOXES</vt:lpstr>
      <vt:lpstr>THE FORM’S ACTION ATTRIBUT AND  THE SUBMIT BUTTON</vt:lpstr>
      <vt:lpstr>THE FORM’S ACTION ATTRIBUT AND  THE SUBMIT BUTTON</vt:lpstr>
      <vt:lpstr>SIMPLE DROP DOWN BOX</vt:lpstr>
      <vt:lpstr>OUTPUT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EXAMPLE: INSERT IMAGES</vt:lpstr>
      <vt:lpstr>OUTPUT</vt:lpstr>
      <vt:lpstr>THE ALT ATTRIBUTE</vt:lpstr>
      <vt:lpstr>PowerPoint Presentation</vt:lpstr>
      <vt:lpstr>OUTPUT</vt:lpstr>
      <vt:lpstr>PowerPoint Presentation</vt:lpstr>
      <vt:lpstr>OUTPUT</vt:lpstr>
      <vt:lpstr>ALIGNING IMAGES</vt:lpstr>
      <vt:lpstr>OUTPUT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HTML META</vt:lpstr>
      <vt:lpstr>DOCUMENT DESCRIPTION</vt:lpstr>
      <vt:lpstr>OUTPUT</vt:lpstr>
      <vt:lpstr>DOCUMENT KEYWORDS</vt:lpstr>
      <vt:lpstr>OUTPUT</vt:lpstr>
      <vt:lpstr>KEYWORDS FOR SEARCH ENGINES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DEPTH</dc:title>
  <dc:creator>sun</dc:creator>
  <cp:lastModifiedBy>Admin</cp:lastModifiedBy>
  <cp:revision>6</cp:revision>
  <dcterms:created xsi:type="dcterms:W3CDTF">2022-09-12T11:07:45Z</dcterms:created>
  <dcterms:modified xsi:type="dcterms:W3CDTF">2022-09-21T09:36:11Z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2011-07-26T00:00:00Z</vt:filetime>
  </property>
  <property fmtid="{D5CDD505-2E9C-101B-9397-08002B2CF9AE}" pid="3" name="Creator">
    <vt:lpwstr>Impress</vt:lpwstr>
  </property>
  <property fmtid="{D5CDD505-2E9C-101B-9397-08002B2CF9AE}" pid="4" name="LastSaved">
    <vt:filetime>2011-07-26T00:00:00Z</vt:filetime>
  </property>
</Properties>
</file>