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6"/>
  </p:handoutMasterIdLst>
  <p:sldIdLst>
    <p:sldId id="411" r:id="rId2"/>
    <p:sldId id="417" r:id="rId3"/>
    <p:sldId id="305" r:id="rId4"/>
    <p:sldId id="407" r:id="rId5"/>
    <p:sldId id="408" r:id="rId6"/>
    <p:sldId id="409" r:id="rId7"/>
    <p:sldId id="412" r:id="rId8"/>
    <p:sldId id="413" r:id="rId9"/>
    <p:sldId id="414" r:id="rId10"/>
    <p:sldId id="410" r:id="rId11"/>
    <p:sldId id="406" r:id="rId12"/>
    <p:sldId id="303" r:id="rId13"/>
    <p:sldId id="416" r:id="rId14"/>
    <p:sldId id="41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993" autoAdjust="0"/>
  </p:normalViewPr>
  <p:slideViewPr>
    <p:cSldViewPr snapToGrid="0" snapToObjects="1">
      <p:cViewPr varScale="1">
        <p:scale>
          <a:sx n="82" d="100"/>
          <a:sy n="82" d="100"/>
        </p:scale>
        <p:origin x="96" y="192"/>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2/15/2021</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4">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Image and Caption_1">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6764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2/15/2021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2/15/2021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2/15/2021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2/15/2021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2/15/2021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2/15/2021</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83" r:id="rId14"/>
    <p:sldLayoutId id="2147483685" r:id="rId15"/>
    <p:sldLayoutId id="2147483684" r:id="rId16"/>
    <p:sldLayoutId id="2147483680" r:id="rId17"/>
    <p:sldLayoutId id="2147483691" r:id="rId18"/>
    <p:sldLayoutId id="2147483692" r:id="rId19"/>
    <p:sldLayoutId id="2147483693" r:id="rId20"/>
    <p:sldLayoutId id="2147483694" r:id="rId21"/>
    <p:sldLayoutId id="2147483688" r:id="rId22"/>
    <p:sldLayoutId id="2147483687" r:id="rId23"/>
    <p:sldLayoutId id="2147483689" r:id="rId24"/>
    <p:sldLayoutId id="2147483690" r:id="rId25"/>
    <p:sldLayoutId id="2147483695" r:id="rId26"/>
    <p:sldLayoutId id="2147483696" r:id="rId27"/>
    <p:sldLayoutId id="2147483697" r:id="rId28"/>
    <p:sldLayoutId id="2147483698" r:id="rId29"/>
    <p:sldLayoutId id="2147483667" r:id="rId30"/>
    <p:sldLayoutId id="2147483703" r:id="rId31"/>
    <p:sldLayoutId id="2147483704" r:id="rId32"/>
    <p:sldLayoutId id="2147483705" r:id="rId33"/>
    <p:sldLayoutId id="2147483706" r:id="rId34"/>
    <p:sldLayoutId id="2147483700" r:id="rId35"/>
    <p:sldLayoutId id="2147483699" r:id="rId36"/>
    <p:sldLayoutId id="2147483701" r:id="rId37"/>
    <p:sldLayoutId id="2147483702" r:id="rId3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826FA234-FA73-4A9B-BD2C-303076C49D08}"/>
              </a:ext>
            </a:extLst>
          </p:cNvPr>
          <p:cNvPicPr>
            <a:picLocks noGrp="1" noChangeAspect="1"/>
          </p:cNvPicPr>
          <p:nvPr>
            <p:ph type="pic" sz="quarter" idx="10"/>
          </p:nvPr>
        </p:nvPicPr>
        <p:blipFill>
          <a:blip r:embed="rId2"/>
          <a:srcRect l="20763" r="20763"/>
          <a:stretch>
            <a:fillRect/>
          </a:stretch>
        </p:blipFill>
        <p:spPr/>
      </p:pic>
      <p:sp>
        <p:nvSpPr>
          <p:cNvPr id="3" name="Text Placeholder 2">
            <a:extLst>
              <a:ext uri="{FF2B5EF4-FFF2-40B4-BE49-F238E27FC236}">
                <a16:creationId xmlns:a16="http://schemas.microsoft.com/office/drawing/2014/main" id="{99EE73F9-D121-488B-B60A-80B74CB1228C}"/>
              </a:ext>
            </a:extLst>
          </p:cNvPr>
          <p:cNvSpPr>
            <a:spLocks noGrp="1"/>
          </p:cNvSpPr>
          <p:nvPr>
            <p:ph type="body" idx="13"/>
          </p:nvPr>
        </p:nvSpPr>
        <p:spPr>
          <a:xfrm>
            <a:off x="6410903" y="1174282"/>
            <a:ext cx="4436769" cy="5485560"/>
          </a:xfrm>
        </p:spPr>
        <p:txBody>
          <a:bodyPr>
            <a:normAutofit/>
          </a:bodyPr>
          <a:lstStyle/>
          <a:p>
            <a:pPr marL="342900" indent="-342900" algn="l">
              <a:buFont typeface="Wingdings" panose="05000000000000000000" pitchFamily="2" charset="2"/>
              <a:buChar char="Ø"/>
            </a:pPr>
            <a:r>
              <a:rPr lang="en-US" sz="2400" dirty="0">
                <a:solidFill>
                  <a:schemeClr val="tx1">
                    <a:lumMod val="85000"/>
                    <a:lumOff val="15000"/>
                  </a:schemeClr>
                </a:solidFill>
                <a:latin typeface="Bahnschrift Condensed" panose="020B0502040204020203" pitchFamily="34" charset="0"/>
              </a:rPr>
              <a:t>Aayush Malhotra</a:t>
            </a:r>
          </a:p>
          <a:p>
            <a:pPr algn="l"/>
            <a:r>
              <a:rPr lang="en-US" sz="2400" dirty="0">
                <a:solidFill>
                  <a:schemeClr val="tx1">
                    <a:lumMod val="85000"/>
                    <a:lumOff val="15000"/>
                  </a:schemeClr>
                </a:solidFill>
                <a:latin typeface="Bahnschrift Condensed" panose="020B0502040204020203" pitchFamily="34" charset="0"/>
              </a:rPr>
              <a:t>(E20CSE347)</a:t>
            </a:r>
          </a:p>
          <a:p>
            <a:pPr marL="342900" indent="-342900" algn="l">
              <a:buFont typeface="Wingdings" panose="05000000000000000000" pitchFamily="2" charset="2"/>
              <a:buChar char="Ø"/>
            </a:pPr>
            <a:r>
              <a:rPr lang="en-US" sz="2400" dirty="0">
                <a:solidFill>
                  <a:schemeClr val="tx1">
                    <a:lumMod val="85000"/>
                    <a:lumOff val="15000"/>
                  </a:schemeClr>
                </a:solidFill>
                <a:latin typeface="Bahnschrift Condensed" panose="020B0502040204020203" pitchFamily="34" charset="0"/>
              </a:rPr>
              <a:t>Yogesh </a:t>
            </a:r>
            <a:r>
              <a:rPr lang="en-US" sz="2400" dirty="0" err="1">
                <a:solidFill>
                  <a:schemeClr val="tx1">
                    <a:lumMod val="85000"/>
                    <a:lumOff val="15000"/>
                  </a:schemeClr>
                </a:solidFill>
                <a:latin typeface="Bahnschrift Condensed" panose="020B0502040204020203" pitchFamily="34" charset="0"/>
              </a:rPr>
              <a:t>Harsana</a:t>
            </a:r>
            <a:endParaRPr lang="en-US" sz="2400" dirty="0">
              <a:solidFill>
                <a:schemeClr val="tx1">
                  <a:lumMod val="85000"/>
                  <a:lumOff val="15000"/>
                </a:schemeClr>
              </a:solidFill>
              <a:latin typeface="Bahnschrift Condensed" panose="020B0502040204020203" pitchFamily="34" charset="0"/>
            </a:endParaRPr>
          </a:p>
          <a:p>
            <a:pPr algn="l"/>
            <a:r>
              <a:rPr lang="en-US" sz="2400" dirty="0">
                <a:solidFill>
                  <a:schemeClr val="tx1">
                    <a:lumMod val="85000"/>
                    <a:lumOff val="15000"/>
                  </a:schemeClr>
                </a:solidFill>
                <a:latin typeface="Bahnschrift Condensed" panose="020B0502040204020203" pitchFamily="34" charset="0"/>
              </a:rPr>
              <a:t>(E20CSE349)</a:t>
            </a:r>
          </a:p>
          <a:p>
            <a:pPr marL="342900" indent="-342900" algn="l">
              <a:buFont typeface="Wingdings" panose="05000000000000000000" pitchFamily="2" charset="2"/>
              <a:buChar char="Ø"/>
            </a:pPr>
            <a:r>
              <a:rPr lang="en-US" sz="2400" dirty="0">
                <a:solidFill>
                  <a:schemeClr val="tx1">
                    <a:lumMod val="85000"/>
                    <a:lumOff val="15000"/>
                  </a:schemeClr>
                </a:solidFill>
                <a:latin typeface="Bahnschrift Condensed" panose="020B0502040204020203" pitchFamily="34" charset="0"/>
              </a:rPr>
              <a:t>Manish Agarwal</a:t>
            </a:r>
          </a:p>
          <a:p>
            <a:pPr algn="l"/>
            <a:r>
              <a:rPr lang="en-US" sz="2400" dirty="0">
                <a:solidFill>
                  <a:schemeClr val="tx1">
                    <a:lumMod val="85000"/>
                    <a:lumOff val="15000"/>
                  </a:schemeClr>
                </a:solidFill>
                <a:latin typeface="Bahnschrift Condensed" panose="020B0502040204020203" pitchFamily="34" charset="0"/>
              </a:rPr>
              <a:t>(E20CSE357)</a:t>
            </a:r>
          </a:p>
          <a:p>
            <a:pPr marL="342900" indent="-342900" algn="l">
              <a:buFont typeface="Wingdings" panose="05000000000000000000" pitchFamily="2" charset="2"/>
              <a:buChar char="Ø"/>
            </a:pPr>
            <a:r>
              <a:rPr lang="en-US" sz="2400" dirty="0">
                <a:solidFill>
                  <a:schemeClr val="tx1">
                    <a:lumMod val="85000"/>
                    <a:lumOff val="15000"/>
                  </a:schemeClr>
                </a:solidFill>
                <a:latin typeface="Bahnschrift Condensed" panose="020B0502040204020203" pitchFamily="34" charset="0"/>
              </a:rPr>
              <a:t>Yash Nigam</a:t>
            </a:r>
          </a:p>
          <a:p>
            <a:pPr algn="l"/>
            <a:r>
              <a:rPr lang="en-US" sz="2400" dirty="0">
                <a:solidFill>
                  <a:schemeClr val="tx1">
                    <a:lumMod val="85000"/>
                    <a:lumOff val="15000"/>
                  </a:schemeClr>
                </a:solidFill>
                <a:latin typeface="Bahnschrift Condensed" panose="020B0502040204020203" pitchFamily="34" charset="0"/>
              </a:rPr>
              <a:t>(E20CSE343)</a:t>
            </a:r>
          </a:p>
          <a:p>
            <a:pPr marL="342900" indent="-342900" algn="l">
              <a:buFont typeface="Wingdings" panose="05000000000000000000" pitchFamily="2" charset="2"/>
              <a:buChar char="Ø"/>
            </a:pPr>
            <a:r>
              <a:rPr lang="en-US" sz="2400" dirty="0">
                <a:solidFill>
                  <a:schemeClr val="tx1">
                    <a:lumMod val="85000"/>
                    <a:lumOff val="15000"/>
                  </a:schemeClr>
                </a:solidFill>
                <a:latin typeface="Bahnschrift Condensed" panose="020B0502040204020203" pitchFamily="34" charset="0"/>
              </a:rPr>
              <a:t>Tanmay Goel</a:t>
            </a:r>
          </a:p>
          <a:p>
            <a:pPr algn="l"/>
            <a:r>
              <a:rPr lang="en-US" sz="2400" dirty="0">
                <a:solidFill>
                  <a:schemeClr val="tx1">
                    <a:lumMod val="85000"/>
                    <a:lumOff val="15000"/>
                  </a:schemeClr>
                </a:solidFill>
                <a:latin typeface="Bahnschrift Condensed" panose="020B0502040204020203" pitchFamily="34" charset="0"/>
              </a:rPr>
              <a:t>(E20CSE349)</a:t>
            </a:r>
          </a:p>
          <a:p>
            <a:pPr marL="342900" indent="-342900" algn="l">
              <a:buFont typeface="Wingdings" panose="05000000000000000000" pitchFamily="2" charset="2"/>
              <a:buChar char="Ø"/>
            </a:pPr>
            <a:r>
              <a:rPr lang="en-US" sz="2400" dirty="0">
                <a:solidFill>
                  <a:schemeClr val="tx1">
                    <a:lumMod val="85000"/>
                    <a:lumOff val="15000"/>
                  </a:schemeClr>
                </a:solidFill>
                <a:latin typeface="Bahnschrift Condensed" panose="020B0502040204020203" pitchFamily="34" charset="0"/>
              </a:rPr>
              <a:t>Ananya Jain</a:t>
            </a:r>
          </a:p>
          <a:p>
            <a:pPr algn="l"/>
            <a:r>
              <a:rPr lang="en-US" sz="2400" dirty="0">
                <a:solidFill>
                  <a:schemeClr val="tx1">
                    <a:lumMod val="85000"/>
                    <a:lumOff val="15000"/>
                  </a:schemeClr>
                </a:solidFill>
                <a:latin typeface="Bahnschrift Condensed" panose="020B0502040204020203" pitchFamily="34" charset="0"/>
              </a:rPr>
              <a:t>(E20CSE359)</a:t>
            </a:r>
            <a:endParaRPr lang="en-IN" sz="2400" dirty="0">
              <a:solidFill>
                <a:schemeClr val="tx1">
                  <a:lumMod val="85000"/>
                  <a:lumOff val="15000"/>
                </a:schemeClr>
              </a:solidFill>
              <a:latin typeface="Bahnschrift Condensed" panose="020B0502040204020203" pitchFamily="34" charset="0"/>
            </a:endParaRPr>
          </a:p>
        </p:txBody>
      </p:sp>
      <p:sp>
        <p:nvSpPr>
          <p:cNvPr id="4" name="Title 3">
            <a:extLst>
              <a:ext uri="{FF2B5EF4-FFF2-40B4-BE49-F238E27FC236}">
                <a16:creationId xmlns:a16="http://schemas.microsoft.com/office/drawing/2014/main" id="{1962CAC3-29F6-4E7A-8E3B-BDC4A7EB2ABD}"/>
              </a:ext>
            </a:extLst>
          </p:cNvPr>
          <p:cNvSpPr>
            <a:spLocks noGrp="1"/>
          </p:cNvSpPr>
          <p:nvPr>
            <p:ph type="ctrTitle"/>
          </p:nvPr>
        </p:nvSpPr>
        <p:spPr>
          <a:xfrm>
            <a:off x="6487904" y="298382"/>
            <a:ext cx="4436769" cy="741145"/>
          </a:xfrm>
        </p:spPr>
        <p:txBody>
          <a:bodyPr>
            <a:noAutofit/>
          </a:bodyPr>
          <a:lstStyle/>
          <a:p>
            <a:pPr algn="l"/>
            <a:r>
              <a:rPr lang="en-US" sz="2800" dirty="0">
                <a:solidFill>
                  <a:schemeClr val="accent4">
                    <a:lumMod val="50000"/>
                  </a:schemeClr>
                </a:solidFill>
                <a:latin typeface="Rockwell Extra Bold" panose="02060903040505020403" pitchFamily="18" charset="0"/>
              </a:rPr>
              <a:t>Team</a:t>
            </a:r>
            <a:br>
              <a:rPr lang="en-US" sz="2800" dirty="0">
                <a:solidFill>
                  <a:schemeClr val="accent4">
                    <a:lumMod val="50000"/>
                  </a:schemeClr>
                </a:solidFill>
                <a:latin typeface="Rockwell Extra Bold" panose="02060903040505020403" pitchFamily="18" charset="0"/>
              </a:rPr>
            </a:br>
            <a:r>
              <a:rPr lang="en-US" sz="2800" dirty="0">
                <a:solidFill>
                  <a:schemeClr val="accent4">
                    <a:lumMod val="50000"/>
                  </a:schemeClr>
                </a:solidFill>
                <a:latin typeface="Rockwell Extra Bold" panose="02060903040505020403" pitchFamily="18" charset="0"/>
              </a:rPr>
              <a:t>technotuners</a:t>
            </a:r>
            <a:endParaRPr lang="en-IN" sz="2800" dirty="0">
              <a:solidFill>
                <a:schemeClr val="accent4">
                  <a:lumMod val="50000"/>
                </a:schemeClr>
              </a:solidFill>
              <a:latin typeface="Rockwell Extra Bold" panose="02060903040505020403" pitchFamily="18" charset="0"/>
            </a:endParaRPr>
          </a:p>
        </p:txBody>
      </p:sp>
    </p:spTree>
    <p:extLst>
      <p:ext uri="{BB962C8B-B14F-4D97-AF65-F5344CB8AC3E}">
        <p14:creationId xmlns:p14="http://schemas.microsoft.com/office/powerpoint/2010/main" val="3281532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3CD9-7141-4D1E-82CA-801883D3A820}"/>
              </a:ext>
            </a:extLst>
          </p:cNvPr>
          <p:cNvSpPr>
            <a:spLocks noGrp="1"/>
          </p:cNvSpPr>
          <p:nvPr>
            <p:ph type="ctrTitle"/>
          </p:nvPr>
        </p:nvSpPr>
        <p:spPr/>
        <p:txBody>
          <a:bodyPr/>
          <a:lstStyle/>
          <a:p>
            <a:pPr algn="ctr"/>
            <a:r>
              <a:rPr lang="en-US" sz="4800" dirty="0">
                <a:solidFill>
                  <a:schemeClr val="tx1"/>
                </a:solidFill>
                <a:latin typeface="Algerian" panose="04020705040A02060702" pitchFamily="82" charset="0"/>
              </a:rPr>
              <a:t>Applications</a:t>
            </a:r>
            <a:endParaRPr lang="en-IN" sz="4800" dirty="0">
              <a:solidFill>
                <a:schemeClr val="tx1"/>
              </a:solidFill>
              <a:latin typeface="Algerian" panose="04020705040A02060702" pitchFamily="82" charset="0"/>
            </a:endParaRPr>
          </a:p>
        </p:txBody>
      </p:sp>
      <p:sp>
        <p:nvSpPr>
          <p:cNvPr id="3" name="Text Placeholder 2">
            <a:extLst>
              <a:ext uri="{FF2B5EF4-FFF2-40B4-BE49-F238E27FC236}">
                <a16:creationId xmlns:a16="http://schemas.microsoft.com/office/drawing/2014/main" id="{CBCF0A0D-8F07-4E45-B67E-8D8E5F95D591}"/>
              </a:ext>
            </a:extLst>
          </p:cNvPr>
          <p:cNvSpPr>
            <a:spLocks noGrp="1"/>
          </p:cNvSpPr>
          <p:nvPr>
            <p:ph type="body" sz="quarter" idx="14"/>
          </p:nvPr>
        </p:nvSpPr>
        <p:spPr/>
        <p:txBody>
          <a:bodyPr/>
          <a:lstStyle/>
          <a:p>
            <a:pPr marL="457200" indent="-457200">
              <a:buFont typeface="Arial" panose="020B0604020202020204" pitchFamily="34" charset="0"/>
              <a:buChar char="•"/>
            </a:pPr>
            <a:r>
              <a:rPr lang="en-US" sz="4000" dirty="0">
                <a:latin typeface="Bahnschrift SemiBold Condensed" panose="020B0502040204020203" pitchFamily="34" charset="0"/>
              </a:rPr>
              <a:t>We can use application as a offline mode .</a:t>
            </a:r>
          </a:p>
          <a:p>
            <a:pPr marL="457200" indent="-457200">
              <a:buFont typeface="Arial" panose="020B0604020202020204" pitchFamily="34" charset="0"/>
              <a:buChar char="•"/>
            </a:pPr>
            <a:r>
              <a:rPr lang="en-US" sz="4000" dirty="0">
                <a:latin typeface="Bahnschrift SemiBold Condensed" panose="020B0502040204020203" pitchFamily="34" charset="0"/>
              </a:rPr>
              <a:t>We can get suggestion what to listen.</a:t>
            </a:r>
          </a:p>
          <a:p>
            <a:pPr marL="457200" indent="-457200">
              <a:buFont typeface="Arial" panose="020B0604020202020204" pitchFamily="34" charset="0"/>
              <a:buChar char="•"/>
            </a:pPr>
            <a:r>
              <a:rPr lang="en-US" sz="4000" dirty="0">
                <a:latin typeface="Bahnschrift SemiBold Condensed" panose="020B0502040204020203" pitchFamily="34" charset="0"/>
              </a:rPr>
              <a:t>We can also search song lyrics easily from the software itself</a:t>
            </a:r>
          </a:p>
          <a:p>
            <a:pPr marL="457200" indent="-457200">
              <a:buFont typeface="Arial" panose="020B0604020202020204" pitchFamily="34" charset="0"/>
              <a:buChar char="•"/>
            </a:pPr>
            <a:r>
              <a:rPr lang="en-US" sz="4000" dirty="0">
                <a:latin typeface="Bahnschrift SemiBold Condensed" panose="020B0502040204020203" pitchFamily="34" charset="0"/>
              </a:rPr>
              <a:t>We can play different playlist collection in the program as per the mood </a:t>
            </a:r>
          </a:p>
          <a:p>
            <a:endParaRPr lang="en-IN" dirty="0"/>
          </a:p>
        </p:txBody>
      </p:sp>
    </p:spTree>
    <p:extLst>
      <p:ext uri="{BB962C8B-B14F-4D97-AF65-F5344CB8AC3E}">
        <p14:creationId xmlns:p14="http://schemas.microsoft.com/office/powerpoint/2010/main" val="3996308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27" descr="Woman working at office late at night">
            <a:extLst>
              <a:ext uri="{FF2B5EF4-FFF2-40B4-BE49-F238E27FC236}">
                <a16:creationId xmlns:a16="http://schemas.microsoft.com/office/drawing/2014/main" id="{B7E68695-0DB5-1946-B945-66E677B1128F}"/>
              </a:ext>
            </a:extLst>
          </p:cNvPr>
          <p:cNvPicPr>
            <a:picLocks noGrp="1" noChangeAspect="1"/>
          </p:cNvPicPr>
          <p:nvPr>
            <p:ph type="pic" sz="quarter" idx="13"/>
          </p:nvPr>
        </p:nvPicPr>
        <p:blipFill rotWithShape="1">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31000"/>
                    </a14:imgEffect>
                  </a14:imgLayer>
                </a14:imgProps>
              </a:ext>
              <a:ext uri="{28A0092B-C50C-407E-A947-70E740481C1C}">
                <a14:useLocalDpi xmlns:a14="http://schemas.microsoft.com/office/drawing/2010/main"/>
              </a:ext>
            </a:extLst>
          </a:blip>
          <a:srcRect l="4692" r="4692"/>
          <a:stretch/>
        </p:blipFill>
        <p:spPr/>
      </p:pic>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648661" y="339645"/>
            <a:ext cx="9495589" cy="1002552"/>
          </a:xfrm>
        </p:spPr>
        <p:txBody>
          <a:bodyPr/>
          <a:lstStyle/>
          <a:p>
            <a:pPr algn="ctr"/>
            <a:r>
              <a:rPr lang="en-US" dirty="0">
                <a:solidFill>
                  <a:schemeClr val="bg1"/>
                </a:solidFill>
                <a:latin typeface="Algerian" panose="04020705040A02060702" pitchFamily="82" charset="0"/>
              </a:rPr>
              <a:t>INDIVIDUAL CONTRIBUTIONS</a:t>
            </a:r>
            <a:endParaRPr lang="en-US" dirty="0"/>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45580" y="1507066"/>
            <a:ext cx="9822519" cy="4849283"/>
          </a:xfrm>
        </p:spPr>
        <p:txBody>
          <a:bodyPr>
            <a:normAutofit fontScale="92500" lnSpcReduction="20000"/>
          </a:bodyPr>
          <a:lstStyle/>
          <a:p>
            <a:pPr marL="342900" indent="-342900">
              <a:buFont typeface="Arial" panose="020B0604020202020204" pitchFamily="34" charset="0"/>
              <a:buChar char="•"/>
            </a:pPr>
            <a:r>
              <a:rPr lang="en-US" sz="2200" b="1" dirty="0">
                <a:latin typeface="Arial Rounded MT Bold" panose="020F0704030504030204" pitchFamily="34" charset="0"/>
              </a:rPr>
              <a:t>Aayush Malhotra-</a:t>
            </a:r>
            <a:br>
              <a:rPr lang="en-IN" sz="2000" dirty="0">
                <a:latin typeface="Arial Rounded MT Bold" panose="020F0704030504030204" pitchFamily="34" charset="0"/>
              </a:rPr>
            </a:br>
            <a:r>
              <a:rPr lang="en-IN" sz="2000" dirty="0">
                <a:latin typeface="Arial Rounded MT Bold" panose="020F0704030504030204" pitchFamily="34" charset="0"/>
              </a:rPr>
              <a:t>Songs database, creative manager, suggestions </a:t>
            </a:r>
            <a:r>
              <a:rPr lang="en-IN" sz="2000" dirty="0" err="1">
                <a:latin typeface="Arial Rounded MT Bold" panose="020F0704030504030204" pitchFamily="34" charset="0"/>
              </a:rPr>
              <a:t>func</a:t>
            </a:r>
            <a:r>
              <a:rPr lang="en-IN" sz="2000" dirty="0">
                <a:latin typeface="Arial Rounded MT Bold" panose="020F0704030504030204" pitchFamily="34" charset="0"/>
              </a:rPr>
              <a:t>, next-</a:t>
            </a:r>
            <a:r>
              <a:rPr lang="en-IN" sz="2000" dirty="0" err="1">
                <a:latin typeface="Arial Rounded MT Bold" panose="020F0704030504030204" pitchFamily="34" charset="0"/>
              </a:rPr>
              <a:t>prev</a:t>
            </a:r>
            <a:r>
              <a:rPr lang="en-IN" sz="2000" dirty="0">
                <a:latin typeface="Arial Rounded MT Bold" panose="020F0704030504030204" pitchFamily="34" charset="0"/>
              </a:rPr>
              <a:t> </a:t>
            </a:r>
            <a:r>
              <a:rPr lang="en-IN" sz="2000" dirty="0" err="1">
                <a:latin typeface="Arial Rounded MT Bold" panose="020F0704030504030204" pitchFamily="34" charset="0"/>
              </a:rPr>
              <a:t>func</a:t>
            </a:r>
            <a:r>
              <a:rPr lang="en-IN" sz="2000" dirty="0">
                <a:latin typeface="Arial Rounded MT Bold" panose="020F0704030504030204" pitchFamily="34" charset="0"/>
              </a:rPr>
              <a:t> </a:t>
            </a:r>
            <a:br>
              <a:rPr lang="en-IN" sz="2000" dirty="0">
                <a:latin typeface="Arial Rounded MT Bold" panose="020F0704030504030204" pitchFamily="34" charset="0"/>
              </a:rPr>
            </a:br>
            <a:endParaRPr lang="en-IN" sz="2000" dirty="0">
              <a:latin typeface="Arial Rounded MT Bold" panose="020F0704030504030204" pitchFamily="34" charset="0"/>
            </a:endParaRPr>
          </a:p>
          <a:p>
            <a:pPr marL="342900" indent="-342900">
              <a:buFont typeface="Arial" panose="020B0604020202020204" pitchFamily="34" charset="0"/>
              <a:buChar char="•"/>
            </a:pPr>
            <a:r>
              <a:rPr lang="en-IN" sz="2200" b="1" dirty="0">
                <a:latin typeface="Arial Rounded MT Bold" panose="020F0704030504030204" pitchFamily="34" charset="0"/>
              </a:rPr>
              <a:t>Ananya Jain-</a:t>
            </a:r>
            <a:br>
              <a:rPr lang="en-US" sz="2000" dirty="0">
                <a:latin typeface="Arial Rounded MT Bold" panose="020F0704030504030204" pitchFamily="34" charset="0"/>
              </a:rPr>
            </a:br>
            <a:r>
              <a:rPr lang="en-US" sz="2000" dirty="0">
                <a:latin typeface="Arial Rounded MT Bold" panose="020F0704030504030204" pitchFamily="34" charset="0"/>
              </a:rPr>
              <a:t>Logo design, progress bar, volume management </a:t>
            </a:r>
            <a:r>
              <a:rPr lang="en-US" sz="2000" dirty="0" err="1">
                <a:latin typeface="Arial Rounded MT Bold" panose="020F0704030504030204" pitchFamily="34" charset="0"/>
              </a:rPr>
              <a:t>func</a:t>
            </a:r>
            <a:endParaRPr lang="en-US" sz="2000" dirty="0">
              <a:latin typeface="Arial Rounded MT Bold" panose="020F0704030504030204" pitchFamily="34" charset="0"/>
            </a:endParaRPr>
          </a:p>
          <a:p>
            <a:pPr marL="342900" indent="-342900">
              <a:buFont typeface="Arial" panose="020B0604020202020204" pitchFamily="34" charset="0"/>
              <a:buChar char="•"/>
            </a:pPr>
            <a:r>
              <a:rPr lang="en-US" sz="2200" b="1" dirty="0">
                <a:latin typeface="Arial Rounded MT Bold" panose="020F0704030504030204" pitchFamily="34" charset="0"/>
              </a:rPr>
              <a:t>Manish Agarwal-</a:t>
            </a:r>
            <a:br>
              <a:rPr lang="en-IN" sz="2000" dirty="0">
                <a:latin typeface="Arial Rounded MT Bold" panose="020F0704030504030204" pitchFamily="34" charset="0"/>
              </a:rPr>
            </a:br>
            <a:r>
              <a:rPr lang="en-IN" sz="2000" dirty="0">
                <a:latin typeface="Arial Rounded MT Bold" panose="020F0704030504030204" pitchFamily="34" charset="0"/>
              </a:rPr>
              <a:t>Assembling function, created entire interface, coordinator</a:t>
            </a:r>
            <a:br>
              <a:rPr lang="en-IN" sz="2000" dirty="0">
                <a:latin typeface="Arial Rounded MT Bold" panose="020F0704030504030204" pitchFamily="34" charset="0"/>
              </a:rPr>
            </a:br>
            <a:endParaRPr lang="en-IN" sz="2000" dirty="0">
              <a:latin typeface="Arial Rounded MT Bold" panose="020F0704030504030204" pitchFamily="34" charset="0"/>
            </a:endParaRPr>
          </a:p>
          <a:p>
            <a:pPr marL="342900" indent="-342900">
              <a:buFont typeface="Arial" panose="020B0604020202020204" pitchFamily="34" charset="0"/>
              <a:buChar char="•"/>
            </a:pPr>
            <a:r>
              <a:rPr lang="en-IN" sz="2200" b="1" dirty="0">
                <a:latin typeface="Arial Rounded MT Bold" panose="020F0704030504030204" pitchFamily="34" charset="0"/>
              </a:rPr>
              <a:t>Tanmay Goel-</a:t>
            </a:r>
            <a:br>
              <a:rPr lang="en-IN" sz="2000" dirty="0">
                <a:latin typeface="Arial Rounded MT Bold" panose="020F0704030504030204" pitchFamily="34" charset="0"/>
              </a:rPr>
            </a:br>
            <a:r>
              <a:rPr lang="en-IN" sz="2000" dirty="0">
                <a:latin typeface="Arial Rounded MT Bold" panose="020F0704030504030204" pitchFamily="34" charset="0"/>
              </a:rPr>
              <a:t>Lyrics </a:t>
            </a:r>
            <a:r>
              <a:rPr lang="en-IN" sz="2000" dirty="0" err="1">
                <a:latin typeface="Arial Rounded MT Bold" panose="020F0704030504030204" pitchFamily="34" charset="0"/>
              </a:rPr>
              <a:t>func</a:t>
            </a:r>
            <a:r>
              <a:rPr lang="en-IN" sz="2000" dirty="0">
                <a:latin typeface="Arial Rounded MT Bold" panose="020F0704030504030204" pitchFamily="34" charset="0"/>
              </a:rPr>
              <a:t>, lyrics database, debugger</a:t>
            </a:r>
            <a:br>
              <a:rPr lang="en-IN" sz="2000" dirty="0">
                <a:latin typeface="Arial Rounded MT Bold" panose="020F0704030504030204" pitchFamily="34" charset="0"/>
              </a:rPr>
            </a:br>
            <a:endParaRPr lang="en-IN" sz="2000" dirty="0">
              <a:latin typeface="Arial Rounded MT Bold" panose="020F0704030504030204" pitchFamily="34" charset="0"/>
            </a:endParaRPr>
          </a:p>
          <a:p>
            <a:pPr marL="342900" indent="-342900">
              <a:buFont typeface="Arial" panose="020B0604020202020204" pitchFamily="34" charset="0"/>
              <a:buChar char="•"/>
            </a:pPr>
            <a:r>
              <a:rPr lang="en-US" sz="2200" b="1" dirty="0">
                <a:latin typeface="Arial Rounded MT Bold" panose="020F0704030504030204" pitchFamily="34" charset="0"/>
              </a:rPr>
              <a:t>Yash Nigam-</a:t>
            </a:r>
            <a:br>
              <a:rPr lang="en-US" sz="2000" dirty="0">
                <a:latin typeface="Arial Rounded MT Bold" panose="020F0704030504030204" pitchFamily="34" charset="0"/>
              </a:rPr>
            </a:br>
            <a:r>
              <a:rPr lang="en-US" sz="2000" dirty="0">
                <a:latin typeface="Arial Rounded MT Bold" panose="020F0704030504030204" pitchFamily="34" charset="0"/>
              </a:rPr>
              <a:t>Play-stop </a:t>
            </a:r>
            <a:r>
              <a:rPr lang="en-US" sz="2000" dirty="0" err="1">
                <a:latin typeface="Arial Rounded MT Bold" panose="020F0704030504030204" pitchFamily="34" charset="0"/>
              </a:rPr>
              <a:t>func</a:t>
            </a:r>
            <a:r>
              <a:rPr lang="en-US" sz="2000" dirty="0">
                <a:latin typeface="Arial Rounded MT Bold" panose="020F0704030504030204" pitchFamily="34" charset="0"/>
              </a:rPr>
              <a:t>, (random, repeat all, repeat one), project manager</a:t>
            </a:r>
            <a:br>
              <a:rPr lang="en-US" sz="2000" dirty="0">
                <a:latin typeface="Arial Rounded MT Bold" panose="020F0704030504030204" pitchFamily="34" charset="0"/>
              </a:rPr>
            </a:br>
            <a:endParaRPr lang="en-US" sz="2000" dirty="0">
              <a:latin typeface="Arial Rounded MT Bold" panose="020F0704030504030204" pitchFamily="34" charset="0"/>
            </a:endParaRPr>
          </a:p>
          <a:p>
            <a:pPr marL="342900" indent="-342900">
              <a:buFont typeface="Arial" panose="020B0604020202020204" pitchFamily="34" charset="0"/>
              <a:buChar char="•"/>
            </a:pPr>
            <a:r>
              <a:rPr lang="en-US" sz="2200" b="1" dirty="0">
                <a:latin typeface="Arial Rounded MT Bold" panose="020F0704030504030204" pitchFamily="34" charset="0"/>
              </a:rPr>
              <a:t>Yogesh </a:t>
            </a:r>
            <a:r>
              <a:rPr lang="en-US" sz="2200" b="1" dirty="0" err="1">
                <a:latin typeface="Arial Rounded MT Bold" panose="020F0704030504030204" pitchFamily="34" charset="0"/>
              </a:rPr>
              <a:t>Harsana</a:t>
            </a:r>
            <a:r>
              <a:rPr lang="en-US" sz="2200" b="1" dirty="0">
                <a:latin typeface="Arial Rounded MT Bold" panose="020F0704030504030204" pitchFamily="34" charset="0"/>
              </a:rPr>
              <a:t>-</a:t>
            </a:r>
            <a:br>
              <a:rPr lang="en-US" sz="2000" dirty="0">
                <a:latin typeface="Arial Rounded MT Bold" panose="020F0704030504030204" pitchFamily="34" charset="0"/>
              </a:rPr>
            </a:br>
            <a:r>
              <a:rPr lang="en-US" sz="2000" dirty="0">
                <a:latin typeface="Arial Rounded MT Bold" panose="020F0704030504030204" pitchFamily="34" charset="0"/>
              </a:rPr>
              <a:t>Genre creator, researcher, testing, minor </a:t>
            </a:r>
            <a:r>
              <a:rPr lang="en-US" sz="2000" dirty="0" err="1">
                <a:latin typeface="Arial Rounded MT Bold" panose="020F0704030504030204" pitchFamily="34" charset="0"/>
              </a:rPr>
              <a:t>func</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3072874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325806" y="523164"/>
            <a:ext cx="3395250" cy="637507"/>
          </a:xfrm>
        </p:spPr>
        <p:txBody>
          <a:bodyPr/>
          <a:lstStyle/>
          <a:p>
            <a:pPr algn="ctr"/>
            <a:r>
              <a:rPr lang="en-US" sz="3600" dirty="0">
                <a:solidFill>
                  <a:schemeClr val="accent4">
                    <a:lumMod val="50000"/>
                  </a:schemeClr>
                </a:solidFill>
                <a:latin typeface="Bahnschrift Condensed" panose="020B0502040204020203" pitchFamily="34" charset="0"/>
              </a:rPr>
              <a:t>references</a:t>
            </a:r>
          </a:p>
        </p:txBody>
      </p:sp>
      <p:sp>
        <p:nvSpPr>
          <p:cNvPr id="3" name="Text Placeholder 2">
            <a:extLst>
              <a:ext uri="{FF2B5EF4-FFF2-40B4-BE49-F238E27FC236}">
                <a16:creationId xmlns:a16="http://schemas.microsoft.com/office/drawing/2014/main" id="{96018F6A-34AE-124E-868D-D500FE5002BF}"/>
              </a:ext>
            </a:extLst>
          </p:cNvPr>
          <p:cNvSpPr>
            <a:spLocks noGrp="1"/>
          </p:cNvSpPr>
          <p:nvPr>
            <p:ph type="body" sz="quarter" idx="14"/>
          </p:nvPr>
        </p:nvSpPr>
        <p:spPr>
          <a:xfrm>
            <a:off x="1378881" y="1270791"/>
            <a:ext cx="3289100" cy="5064045"/>
          </a:xfrm>
        </p:spPr>
        <p:txBody>
          <a:bodyPr/>
          <a:lstStyle/>
          <a:p>
            <a:pPr marL="457200" indent="-457200">
              <a:buFont typeface="Arial" panose="020B0604020202020204" pitchFamily="34" charset="0"/>
              <a:buChar char="•"/>
            </a:pPr>
            <a:r>
              <a:rPr lang="en-US" sz="3600" dirty="0" err="1">
                <a:solidFill>
                  <a:schemeClr val="accent4">
                    <a:lumMod val="50000"/>
                  </a:schemeClr>
                </a:solidFill>
                <a:latin typeface="Bernard MT Condensed" panose="02050806060905020404" pitchFamily="18" charset="0"/>
              </a:rPr>
              <a:t>Github</a:t>
            </a:r>
            <a:endParaRPr lang="en-US" sz="3600" dirty="0">
              <a:solidFill>
                <a:schemeClr val="accent4">
                  <a:lumMod val="50000"/>
                </a:schemeClr>
              </a:solidFill>
              <a:latin typeface="Bernard MT Condensed" panose="02050806060905020404" pitchFamily="18" charset="0"/>
            </a:endParaRPr>
          </a:p>
          <a:p>
            <a:pPr marL="457200" indent="-457200">
              <a:buFont typeface="Arial" panose="020B0604020202020204" pitchFamily="34" charset="0"/>
              <a:buChar char="•"/>
            </a:pPr>
            <a:r>
              <a:rPr lang="en-US" sz="3600" dirty="0">
                <a:solidFill>
                  <a:schemeClr val="accent4">
                    <a:lumMod val="50000"/>
                  </a:schemeClr>
                </a:solidFill>
                <a:latin typeface="Bernard MT Condensed" panose="02050806060905020404" pitchFamily="18" charset="0"/>
              </a:rPr>
              <a:t>Python Documentation</a:t>
            </a:r>
          </a:p>
          <a:p>
            <a:pPr marL="457200" indent="-457200">
              <a:buFont typeface="Arial" panose="020B0604020202020204" pitchFamily="34" charset="0"/>
              <a:buChar char="•"/>
            </a:pPr>
            <a:r>
              <a:rPr lang="en-US" sz="3600" dirty="0" err="1">
                <a:solidFill>
                  <a:schemeClr val="accent4">
                    <a:lumMod val="50000"/>
                  </a:schemeClr>
                </a:solidFill>
                <a:latin typeface="Bernard MT Condensed" panose="02050806060905020404" pitchFamily="18" charset="0"/>
              </a:rPr>
              <a:t>Youtube</a:t>
            </a:r>
            <a:endParaRPr lang="en-US" sz="3600" dirty="0">
              <a:solidFill>
                <a:schemeClr val="accent4">
                  <a:lumMod val="50000"/>
                </a:schemeClr>
              </a:solidFill>
              <a:latin typeface="Bernard MT Condensed" panose="02050806060905020404" pitchFamily="18" charset="0"/>
            </a:endParaRPr>
          </a:p>
          <a:p>
            <a:pPr marL="457200" indent="-457200">
              <a:buFont typeface="Arial" panose="020B0604020202020204" pitchFamily="34" charset="0"/>
              <a:buChar char="•"/>
            </a:pPr>
            <a:r>
              <a:rPr lang="en-US" sz="3600" dirty="0">
                <a:solidFill>
                  <a:schemeClr val="accent4">
                    <a:lumMod val="50000"/>
                  </a:schemeClr>
                </a:solidFill>
                <a:latin typeface="Bernard MT Condensed" panose="02050806060905020404" pitchFamily="18" charset="0"/>
              </a:rPr>
              <a:t>Stack Overflow</a:t>
            </a:r>
          </a:p>
          <a:p>
            <a:endParaRPr lang="en-US" dirty="0"/>
          </a:p>
        </p:txBody>
      </p:sp>
      <p:pic>
        <p:nvPicPr>
          <p:cNvPr id="9" name="Picture Placeholder 8">
            <a:extLst>
              <a:ext uri="{FF2B5EF4-FFF2-40B4-BE49-F238E27FC236}">
                <a16:creationId xmlns:a16="http://schemas.microsoft.com/office/drawing/2014/main" id="{103BBE92-299A-4CCC-A55C-464D34E310E4}"/>
              </a:ext>
            </a:extLst>
          </p:cNvPr>
          <p:cNvPicPr>
            <a:picLocks noGrp="1" noChangeAspect="1"/>
          </p:cNvPicPr>
          <p:nvPr>
            <p:ph type="pic" sz="quarter" idx="10"/>
          </p:nvPr>
        </p:nvPicPr>
        <p:blipFill>
          <a:blip r:embed="rId2"/>
          <a:srcRect l="12408" r="12408"/>
          <a:stretch>
            <a:fillRect/>
          </a:stretch>
        </p:blipFill>
        <p:spPr/>
      </p:pic>
    </p:spTree>
    <p:extLst>
      <p:ext uri="{BB962C8B-B14F-4D97-AF65-F5344CB8AC3E}">
        <p14:creationId xmlns:p14="http://schemas.microsoft.com/office/powerpoint/2010/main" val="3480697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FBBBBBB-9490-4947-869E-B82EB19DF7A5}"/>
              </a:ext>
            </a:extLst>
          </p:cNvPr>
          <p:cNvSpPr>
            <a:spLocks noGrp="1"/>
          </p:cNvSpPr>
          <p:nvPr>
            <p:ph type="pic" sz="quarter" idx="15"/>
          </p:nvPr>
        </p:nvSpPr>
        <p:spPr/>
      </p:sp>
      <p:sp>
        <p:nvSpPr>
          <p:cNvPr id="3" name="Title 2">
            <a:extLst>
              <a:ext uri="{FF2B5EF4-FFF2-40B4-BE49-F238E27FC236}">
                <a16:creationId xmlns:a16="http://schemas.microsoft.com/office/drawing/2014/main" id="{04C8B52D-A337-4A71-8C25-1C0E0E219A9A}"/>
              </a:ext>
            </a:extLst>
          </p:cNvPr>
          <p:cNvSpPr>
            <a:spLocks noGrp="1"/>
          </p:cNvSpPr>
          <p:nvPr>
            <p:ph type="ctrTitle"/>
          </p:nvPr>
        </p:nvSpPr>
        <p:spPr>
          <a:xfrm>
            <a:off x="1557652" y="400605"/>
            <a:ext cx="10134369" cy="1002552"/>
          </a:xfrm>
        </p:spPr>
        <p:txBody>
          <a:bodyPr/>
          <a:lstStyle/>
          <a:p>
            <a:r>
              <a:rPr lang="en-US" dirty="0">
                <a:solidFill>
                  <a:schemeClr val="tx1"/>
                </a:solidFill>
              </a:rPr>
              <a:t>Future Work</a:t>
            </a:r>
            <a:endParaRPr lang="en-IN" dirty="0">
              <a:solidFill>
                <a:schemeClr val="tx1"/>
              </a:solidFill>
            </a:endParaRPr>
          </a:p>
        </p:txBody>
      </p:sp>
      <p:sp>
        <p:nvSpPr>
          <p:cNvPr id="4" name="Text Placeholder 3">
            <a:extLst>
              <a:ext uri="{FF2B5EF4-FFF2-40B4-BE49-F238E27FC236}">
                <a16:creationId xmlns:a16="http://schemas.microsoft.com/office/drawing/2014/main" id="{452A2F8D-5041-42DB-99D2-C9BD1C6E6E03}"/>
              </a:ext>
            </a:extLst>
          </p:cNvPr>
          <p:cNvSpPr>
            <a:spLocks noGrp="1"/>
          </p:cNvSpPr>
          <p:nvPr>
            <p:ph type="body" sz="quarter" idx="14"/>
          </p:nvPr>
        </p:nvSpPr>
        <p:spPr>
          <a:xfrm>
            <a:off x="1627322" y="1507066"/>
            <a:ext cx="10329547" cy="4849283"/>
          </a:xfrm>
        </p:spPr>
        <p:txBody>
          <a:bodyPr>
            <a:normAutofit/>
          </a:bodyPr>
          <a:lstStyle/>
          <a:p>
            <a:pPr marL="285750" indent="-285750">
              <a:buFont typeface="Arial" panose="020B0604020202020204" pitchFamily="34" charset="0"/>
              <a:buChar char="•"/>
            </a:pPr>
            <a:endParaRPr lang="en-US" sz="4400" dirty="0"/>
          </a:p>
          <a:p>
            <a:pPr marL="571500" indent="-571500">
              <a:buFont typeface="Arial" panose="020B0604020202020204" pitchFamily="34" charset="0"/>
              <a:buChar char="•"/>
            </a:pPr>
            <a:r>
              <a:rPr lang="en-US" sz="4400" dirty="0"/>
              <a:t>Work in the </a:t>
            </a:r>
            <a:r>
              <a:rPr lang="en-US" sz="4400" dirty="0" err="1"/>
              <a:t>Api</a:t>
            </a:r>
            <a:endParaRPr lang="en-US" sz="4400" dirty="0"/>
          </a:p>
          <a:p>
            <a:pPr marL="285750" indent="-285750">
              <a:buFont typeface="Arial" panose="020B0604020202020204" pitchFamily="34" charset="0"/>
              <a:buChar char="•"/>
            </a:pPr>
            <a:r>
              <a:rPr lang="en-US" sz="4400" dirty="0"/>
              <a:t>  Include The Visualizer(by using </a:t>
            </a:r>
            <a:r>
              <a:rPr lang="en-US" sz="4400" dirty="0" err="1"/>
              <a:t>librosa</a:t>
            </a:r>
            <a:r>
              <a:rPr lang="en-US" sz="4400" dirty="0"/>
              <a:t> ,</a:t>
            </a:r>
            <a:r>
              <a:rPr lang="en-US" sz="4400" dirty="0" err="1"/>
              <a:t>mathplotlib,pygame</a:t>
            </a:r>
            <a:r>
              <a:rPr lang="en-US" sz="4400" dirty="0"/>
              <a:t>)</a:t>
            </a:r>
          </a:p>
          <a:p>
            <a:endParaRPr lang="en-IN" sz="4400" dirty="0"/>
          </a:p>
        </p:txBody>
      </p:sp>
    </p:spTree>
    <p:extLst>
      <p:ext uri="{BB962C8B-B14F-4D97-AF65-F5344CB8AC3E}">
        <p14:creationId xmlns:p14="http://schemas.microsoft.com/office/powerpoint/2010/main" val="537834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D30DE-2970-4CAD-9B8B-765147914C44}"/>
              </a:ext>
            </a:extLst>
          </p:cNvPr>
          <p:cNvSpPr>
            <a:spLocks noGrp="1"/>
          </p:cNvSpPr>
          <p:nvPr>
            <p:ph type="ctrTitle"/>
          </p:nvPr>
        </p:nvSpPr>
        <p:spPr/>
        <p:txBody>
          <a:bodyPr/>
          <a:lstStyle/>
          <a:p>
            <a:endParaRPr lang="en-IN" dirty="0"/>
          </a:p>
        </p:txBody>
      </p:sp>
      <p:sp>
        <p:nvSpPr>
          <p:cNvPr id="3" name="Text Placeholder 2">
            <a:extLst>
              <a:ext uri="{FF2B5EF4-FFF2-40B4-BE49-F238E27FC236}">
                <a16:creationId xmlns:a16="http://schemas.microsoft.com/office/drawing/2014/main" id="{C95D90DB-318D-4777-B1F6-314652A265B6}"/>
              </a:ext>
            </a:extLst>
          </p:cNvPr>
          <p:cNvSpPr>
            <a:spLocks noGrp="1"/>
          </p:cNvSpPr>
          <p:nvPr>
            <p:ph type="body" sz="quarter" idx="14"/>
          </p:nvPr>
        </p:nvSpPr>
        <p:spPr/>
        <p:txBody>
          <a:bodyPr/>
          <a:lstStyle/>
          <a:p>
            <a:r>
              <a:rPr lang="en-US" dirty="0"/>
              <a:t>			       </a:t>
            </a:r>
          </a:p>
          <a:p>
            <a:r>
              <a:rPr lang="en-US" sz="9600" dirty="0"/>
              <a:t>				Thank You!</a:t>
            </a:r>
            <a:endParaRPr lang="en-IN" sz="9600" dirty="0"/>
          </a:p>
        </p:txBody>
      </p:sp>
    </p:spTree>
    <p:extLst>
      <p:ext uri="{BB962C8B-B14F-4D97-AF65-F5344CB8AC3E}">
        <p14:creationId xmlns:p14="http://schemas.microsoft.com/office/powerpoint/2010/main" val="169532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shot of a computer&#10;&#10;Description automatically generated with medium confidence">
            <a:extLst>
              <a:ext uri="{FF2B5EF4-FFF2-40B4-BE49-F238E27FC236}">
                <a16:creationId xmlns:a16="http://schemas.microsoft.com/office/drawing/2014/main" id="{8F92EC9F-19AD-4B60-AC7C-5DCB4F1C7341}"/>
              </a:ext>
            </a:extLst>
          </p:cNvPr>
          <p:cNvPicPr>
            <a:picLocks noGrp="1" noChangeAspect="1"/>
          </p:cNvPicPr>
          <p:nvPr>
            <p:ph type="pic" sz="quarter" idx="15"/>
          </p:nvPr>
        </p:nvPicPr>
        <p:blipFill>
          <a:blip r:embed="rId2"/>
          <a:srcRect/>
          <a:stretch>
            <a:fillRect/>
          </a:stretch>
        </p:blipFill>
        <p:spPr>
          <a:xfrm>
            <a:off x="-4208106" y="0"/>
            <a:ext cx="16515183" cy="8812179"/>
          </a:xfrm>
        </p:spPr>
      </p:pic>
      <p:sp>
        <p:nvSpPr>
          <p:cNvPr id="3" name="Title 2">
            <a:extLst>
              <a:ext uri="{FF2B5EF4-FFF2-40B4-BE49-F238E27FC236}">
                <a16:creationId xmlns:a16="http://schemas.microsoft.com/office/drawing/2014/main" id="{7556F673-BC1B-4A14-A220-B1F371B8B4B1}"/>
              </a:ext>
            </a:extLst>
          </p:cNvPr>
          <p:cNvSpPr>
            <a:spLocks noGrp="1"/>
          </p:cNvSpPr>
          <p:nvPr>
            <p:ph type="ctrTitle"/>
          </p:nvPr>
        </p:nvSpPr>
        <p:spPr/>
        <p:txBody>
          <a:bodyPr/>
          <a:lstStyle/>
          <a:p>
            <a:endParaRPr lang="en-IN"/>
          </a:p>
        </p:txBody>
      </p:sp>
      <p:sp>
        <p:nvSpPr>
          <p:cNvPr id="4" name="Text Placeholder 3">
            <a:extLst>
              <a:ext uri="{FF2B5EF4-FFF2-40B4-BE49-F238E27FC236}">
                <a16:creationId xmlns:a16="http://schemas.microsoft.com/office/drawing/2014/main" id="{F48AB2A9-9121-4B3D-A92D-137C86F4A88A}"/>
              </a:ext>
            </a:extLst>
          </p:cNvPr>
          <p:cNvSpPr>
            <a:spLocks noGrp="1"/>
          </p:cNvSpPr>
          <p:nvPr>
            <p:ph type="body" sz="quarter" idx="14"/>
          </p:nvPr>
        </p:nvSpPr>
        <p:spPr/>
        <p:txBody>
          <a:bodyPr/>
          <a:lstStyle/>
          <a:p>
            <a:endParaRPr lang="en-IN" dirty="0"/>
          </a:p>
        </p:txBody>
      </p:sp>
    </p:spTree>
    <p:extLst>
      <p:ext uri="{BB962C8B-B14F-4D97-AF65-F5344CB8AC3E}">
        <p14:creationId xmlns:p14="http://schemas.microsoft.com/office/powerpoint/2010/main" val="3405097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US" dirty="0">
                <a:solidFill>
                  <a:schemeClr val="accent4">
                    <a:lumMod val="50000"/>
                  </a:schemeClr>
                </a:solidFill>
                <a:latin typeface="Algerian" panose="04020705040A02060702" pitchFamily="82" charset="0"/>
              </a:rPr>
              <a:t>PROJECT DESCRIPTION</a:t>
            </a:r>
            <a:endParaRPr lang="en-US" dirty="0">
              <a:solidFill>
                <a:schemeClr val="accent4">
                  <a:lumMod val="50000"/>
                </a:schemeClr>
              </a:solidFill>
            </a:endParaRP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p:txBody>
          <a:bodyPr/>
          <a:lstStyle/>
          <a:p>
            <a:r>
              <a:rPr lang="en-US" sz="2800" dirty="0">
                <a:latin typeface="Bahnschrift Light Condensed" panose="020B0502040204020203" pitchFamily="34" charset="0"/>
              </a:rPr>
              <a:t>This is a music player application named as Chords. This have all the features required in a music player. This is an advanced music player made with python and </a:t>
            </a:r>
            <a:r>
              <a:rPr lang="en-US" sz="2800" dirty="0" err="1">
                <a:latin typeface="Bahnschrift Light Condensed" panose="020B0502040204020203" pitchFamily="34" charset="0"/>
              </a:rPr>
              <a:t>Tkinter</a:t>
            </a:r>
            <a:r>
              <a:rPr lang="en-US" sz="2800" dirty="0">
                <a:latin typeface="Bahnschrift Light Condensed" panose="020B0502040204020203" pitchFamily="34" charset="0"/>
              </a:rPr>
              <a:t>. The features included are - </a:t>
            </a:r>
          </a:p>
          <a:p>
            <a:pPr marL="0" indent="0">
              <a:buNone/>
            </a:pPr>
            <a:r>
              <a:rPr lang="en-US" sz="2800" dirty="0">
                <a:latin typeface="Bahnschrift Light Condensed" panose="020B0502040204020203" pitchFamily="34" charset="0"/>
              </a:rPr>
              <a:t>1. Play/Pause</a:t>
            </a:r>
          </a:p>
          <a:p>
            <a:pPr marL="0" indent="0">
              <a:buNone/>
            </a:pPr>
            <a:r>
              <a:rPr lang="en-US" sz="2800" dirty="0">
                <a:latin typeface="Bahnschrift Light Condensed" panose="020B0502040204020203" pitchFamily="34" charset="0"/>
              </a:rPr>
              <a:t>2. Next Track</a:t>
            </a:r>
          </a:p>
          <a:p>
            <a:pPr marL="0" indent="0">
              <a:buNone/>
            </a:pPr>
            <a:r>
              <a:rPr lang="en-US" sz="2800" dirty="0">
                <a:latin typeface="Bahnschrift Light Condensed" panose="020B0502040204020203" pitchFamily="34" charset="0"/>
              </a:rPr>
              <a:t>3. Stop Music</a:t>
            </a:r>
          </a:p>
          <a:p>
            <a:pPr marL="0" indent="0">
              <a:buNone/>
            </a:pPr>
            <a:r>
              <a:rPr lang="en-US" sz="2800" dirty="0">
                <a:latin typeface="Bahnschrift Light Condensed" panose="020B0502040204020203" pitchFamily="34" charset="0"/>
              </a:rPr>
              <a:t>4. Previous Track</a:t>
            </a:r>
          </a:p>
          <a:p>
            <a:pPr marL="0" indent="0">
              <a:buNone/>
            </a:pPr>
            <a:r>
              <a:rPr lang="en-US" sz="2800" dirty="0">
                <a:latin typeface="Bahnschrift Light Condensed" panose="020B0502040204020203" pitchFamily="34" charset="0"/>
              </a:rPr>
              <a:t>5. Shuffle All</a:t>
            </a:r>
          </a:p>
          <a:p>
            <a:endParaRPr lang="en-US" dirty="0"/>
          </a:p>
        </p:txBody>
      </p:sp>
    </p:spTree>
    <p:extLst>
      <p:ext uri="{BB962C8B-B14F-4D97-AF65-F5344CB8AC3E}">
        <p14:creationId xmlns:p14="http://schemas.microsoft.com/office/powerpoint/2010/main" val="262529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D7A5BB-AD26-40AD-A801-6AA23A33BCC4}"/>
              </a:ext>
            </a:extLst>
          </p:cNvPr>
          <p:cNvSpPr>
            <a:spLocks noGrp="1"/>
          </p:cNvSpPr>
          <p:nvPr>
            <p:ph type="body" sz="quarter" idx="14"/>
          </p:nvPr>
        </p:nvSpPr>
        <p:spPr>
          <a:xfrm>
            <a:off x="1627322" y="552450"/>
            <a:ext cx="10134371" cy="5803899"/>
          </a:xfrm>
        </p:spPr>
        <p:txBody>
          <a:bodyPr/>
          <a:lstStyle/>
          <a:p>
            <a:r>
              <a:rPr lang="en-US" sz="3200" dirty="0">
                <a:latin typeface="Bahnschrift Light Condensed" panose="020B0502040204020203" pitchFamily="34" charset="0"/>
              </a:rPr>
              <a:t>Other features included are – </a:t>
            </a:r>
          </a:p>
          <a:p>
            <a:pPr marL="0" indent="0">
              <a:buNone/>
            </a:pPr>
            <a:r>
              <a:rPr lang="en-US" sz="3200" dirty="0">
                <a:latin typeface="Bahnschrift Light Condensed" panose="020B0502040204020203" pitchFamily="34" charset="0"/>
              </a:rPr>
              <a:t>6. Repeat All</a:t>
            </a:r>
          </a:p>
          <a:p>
            <a:pPr marL="0" indent="0">
              <a:buNone/>
            </a:pPr>
            <a:r>
              <a:rPr lang="en-US" sz="3200" dirty="0">
                <a:latin typeface="Bahnschrift Light Condensed" panose="020B0502040204020203" pitchFamily="34" charset="0"/>
              </a:rPr>
              <a:t>7. Repeat One</a:t>
            </a:r>
          </a:p>
          <a:p>
            <a:pPr marL="0" indent="0">
              <a:buNone/>
            </a:pPr>
            <a:r>
              <a:rPr lang="en-US" sz="3200" dirty="0">
                <a:latin typeface="Bahnschrift Light Condensed" panose="020B0502040204020203" pitchFamily="34" charset="0"/>
              </a:rPr>
              <a:t>8. Mute</a:t>
            </a:r>
          </a:p>
          <a:p>
            <a:pPr marL="0" indent="0">
              <a:buNone/>
            </a:pPr>
            <a:r>
              <a:rPr lang="en-US" sz="3200" dirty="0">
                <a:latin typeface="Bahnschrift Light Condensed" panose="020B0502040204020203" pitchFamily="34" charset="0"/>
              </a:rPr>
              <a:t>9. Adjust Volume</a:t>
            </a:r>
          </a:p>
          <a:p>
            <a:pPr marL="0" indent="0">
              <a:buNone/>
            </a:pPr>
            <a:r>
              <a:rPr lang="en-US" sz="3200" dirty="0">
                <a:latin typeface="Bahnschrift Light Condensed" panose="020B0502040204020203" pitchFamily="34" charset="0"/>
              </a:rPr>
              <a:t>10. Lyrics</a:t>
            </a:r>
          </a:p>
          <a:p>
            <a:pPr marL="0" indent="0">
              <a:buNone/>
            </a:pPr>
            <a:r>
              <a:rPr lang="en-US" sz="3200" dirty="0">
                <a:latin typeface="Bahnschrift Light Condensed" panose="020B0502040204020203" pitchFamily="34" charset="0"/>
              </a:rPr>
              <a:t>11. User created playlists</a:t>
            </a:r>
          </a:p>
          <a:p>
            <a:pPr marL="0" indent="0">
              <a:buNone/>
            </a:pPr>
            <a:r>
              <a:rPr lang="en-US" sz="3200" dirty="0">
                <a:latin typeface="Bahnschrift Light Condensed" panose="020B0502040204020203" pitchFamily="34" charset="0"/>
              </a:rPr>
              <a:t>13. Suggestions</a:t>
            </a:r>
          </a:p>
          <a:p>
            <a:pPr marL="0" indent="0">
              <a:buNone/>
            </a:pPr>
            <a:r>
              <a:rPr lang="en-US" sz="3200" dirty="0">
                <a:latin typeface="Bahnschrift Light Condensed" panose="020B0502040204020203" pitchFamily="34" charset="0"/>
              </a:rPr>
              <a:t>14. Genre based songs</a:t>
            </a:r>
          </a:p>
          <a:p>
            <a:endParaRPr lang="en-IN" dirty="0"/>
          </a:p>
        </p:txBody>
      </p:sp>
    </p:spTree>
    <p:extLst>
      <p:ext uri="{BB962C8B-B14F-4D97-AF65-F5344CB8AC3E}">
        <p14:creationId xmlns:p14="http://schemas.microsoft.com/office/powerpoint/2010/main" val="958749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4483AD-A4BD-4A8D-A9C3-8E7ED976BDF6}"/>
              </a:ext>
            </a:extLst>
          </p:cNvPr>
          <p:cNvSpPr>
            <a:spLocks noGrp="1"/>
          </p:cNvSpPr>
          <p:nvPr>
            <p:ph type="body" sz="quarter" idx="14"/>
          </p:nvPr>
        </p:nvSpPr>
        <p:spPr>
          <a:xfrm>
            <a:off x="1627322" y="838200"/>
            <a:ext cx="10134371" cy="5518150"/>
          </a:xfrm>
        </p:spPr>
        <p:txBody>
          <a:bodyPr/>
          <a:lstStyle/>
          <a:p>
            <a:r>
              <a:rPr lang="en-US" sz="3200" dirty="0">
                <a:latin typeface="Bahnschrift Light Condensed" panose="020B0502040204020203" pitchFamily="34" charset="0"/>
              </a:rPr>
              <a:t>This advanced music player is a prototype of an online music player in the form of an offline music player where you can search the lyrics from the database and you can also play the song from the playlist on the basis of the genre. </a:t>
            </a:r>
          </a:p>
          <a:p>
            <a:r>
              <a:rPr lang="en-US" sz="3200" dirty="0">
                <a:latin typeface="Bahnschrift Light Condensed" panose="020B0502040204020203" pitchFamily="34" charset="0"/>
              </a:rPr>
              <a:t>For instance: you could play the song from the genre marked “country” which is itself a sub genre for the English music available in our music player.</a:t>
            </a:r>
            <a:endParaRPr lang="en-IN" sz="3200" dirty="0">
              <a:latin typeface="Bahnschrift Light Condensed" panose="020B0502040204020203" pitchFamily="34" charset="0"/>
            </a:endParaRPr>
          </a:p>
          <a:p>
            <a:endParaRPr lang="en-IN" dirty="0"/>
          </a:p>
        </p:txBody>
      </p:sp>
    </p:spTree>
    <p:extLst>
      <p:ext uri="{BB962C8B-B14F-4D97-AF65-F5344CB8AC3E}">
        <p14:creationId xmlns:p14="http://schemas.microsoft.com/office/powerpoint/2010/main" val="881652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67958A-8565-4700-AF6C-18A10E29946F}"/>
              </a:ext>
            </a:extLst>
          </p:cNvPr>
          <p:cNvSpPr>
            <a:spLocks noGrp="1"/>
          </p:cNvSpPr>
          <p:nvPr>
            <p:ph type="body" sz="quarter" idx="14"/>
          </p:nvPr>
        </p:nvSpPr>
        <p:spPr>
          <a:xfrm>
            <a:off x="1627322" y="581026"/>
            <a:ext cx="10134371" cy="5775324"/>
          </a:xfrm>
        </p:spPr>
        <p:txBody>
          <a:bodyPr>
            <a:normAutofit/>
          </a:bodyPr>
          <a:lstStyle/>
          <a:p>
            <a:pPr marL="457200" indent="-457200">
              <a:buFont typeface="Arial" panose="020B0604020202020204" pitchFamily="34" charset="0"/>
              <a:buChar char="•"/>
            </a:pPr>
            <a:r>
              <a:rPr lang="en-US" sz="2800" dirty="0">
                <a:latin typeface="Bahnschrift Light Condensed" panose="020B0502040204020203" pitchFamily="34" charset="0"/>
              </a:rPr>
              <a:t>For each and every genre we will have some suggested songs as well to keep your listening experience to the point and thoroughly enjoyable.</a:t>
            </a:r>
          </a:p>
          <a:p>
            <a:pPr marL="457200" indent="-457200">
              <a:buFont typeface="Arial" panose="020B0604020202020204" pitchFamily="34" charset="0"/>
              <a:buChar char="•"/>
            </a:pPr>
            <a:r>
              <a:rPr lang="en-IN" sz="2800" dirty="0">
                <a:latin typeface="Bahnschrift Light Condensed" panose="020B0502040204020203" pitchFamily="34" charset="0"/>
              </a:rPr>
              <a:t>We have created a translucent, dark theme mode music player.</a:t>
            </a:r>
          </a:p>
          <a:p>
            <a:pPr marL="457200" indent="-457200">
              <a:buFont typeface="Arial" panose="020B0604020202020204" pitchFamily="34" charset="0"/>
              <a:buChar char="•"/>
            </a:pPr>
            <a:r>
              <a:rPr lang="en-IN" sz="2800" dirty="0">
                <a:latin typeface="Bahnschrift Light Condensed" panose="020B0502040204020203" pitchFamily="34" charset="0"/>
              </a:rPr>
              <a:t>This music player also provides us </a:t>
            </a:r>
            <a:r>
              <a:rPr lang="en-US" sz="2800" dirty="0">
                <a:latin typeface="Bahnschrift Light Condensed" panose="020B0502040204020203" pitchFamily="34" charset="0"/>
              </a:rPr>
              <a:t>For each and every genre we will have some suggested songs as well to keep your listening experience to the point and thoroughly enjoyable.</a:t>
            </a:r>
          </a:p>
          <a:p>
            <a:pPr marL="457200" indent="-457200">
              <a:buFont typeface="Arial" panose="020B0604020202020204" pitchFamily="34" charset="0"/>
              <a:buChar char="•"/>
            </a:pPr>
            <a:r>
              <a:rPr lang="en-IN" sz="2800" dirty="0">
                <a:latin typeface="Bahnschrift Light Condensed" panose="020B0502040204020203" pitchFamily="34" charset="0"/>
              </a:rPr>
              <a:t>We have created a translucent, dark theme mode music player.</a:t>
            </a:r>
          </a:p>
          <a:p>
            <a:pPr marL="457200" indent="-457200">
              <a:buFont typeface="Arial" panose="020B0604020202020204" pitchFamily="34" charset="0"/>
              <a:buChar char="•"/>
            </a:pPr>
            <a:r>
              <a:rPr lang="en-IN" sz="2800" dirty="0">
                <a:latin typeface="Bahnschrift Light Condensed" panose="020B0502040204020203" pitchFamily="34" charset="0"/>
              </a:rPr>
              <a:t>This music player also provides us with the status of the track being played at the moment.</a:t>
            </a:r>
          </a:p>
          <a:p>
            <a:pPr marL="457200" indent="-457200">
              <a:buFont typeface="Arial" panose="020B0604020202020204" pitchFamily="34" charset="0"/>
              <a:buChar char="•"/>
            </a:pPr>
            <a:r>
              <a:rPr lang="en-IN" sz="2400" dirty="0">
                <a:latin typeface="Bahnschrift Light Condensed" panose="020B0502040204020203" pitchFamily="34" charset="0"/>
              </a:rPr>
              <a:t>THE MUSIC PLAYER WILL ALSO DISPLAY PROMPTS FOR THE DIFFERENT FEATURES IN USE IN OUR PROJECT.</a:t>
            </a:r>
          </a:p>
          <a:p>
            <a:endParaRPr lang="en-IN" dirty="0"/>
          </a:p>
        </p:txBody>
      </p:sp>
    </p:spTree>
    <p:extLst>
      <p:ext uri="{BB962C8B-B14F-4D97-AF65-F5344CB8AC3E}">
        <p14:creationId xmlns:p14="http://schemas.microsoft.com/office/powerpoint/2010/main" val="157706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DE37C-62EE-4C86-9B73-9AE75FD7545F}"/>
              </a:ext>
            </a:extLst>
          </p:cNvPr>
          <p:cNvSpPr>
            <a:spLocks noGrp="1"/>
          </p:cNvSpPr>
          <p:nvPr>
            <p:ph type="ctrTitle"/>
          </p:nvPr>
        </p:nvSpPr>
        <p:spPr/>
        <p:txBody>
          <a:bodyPr/>
          <a:lstStyle/>
          <a:p>
            <a:r>
              <a:rPr lang="en-US" sz="4400" dirty="0">
                <a:solidFill>
                  <a:srgbClr val="002060"/>
                </a:solidFill>
                <a:latin typeface="Rockwell Extra Bold" panose="02060903040505020403" pitchFamily="18" charset="0"/>
              </a:rPr>
              <a:t>solution</a:t>
            </a:r>
            <a:endParaRPr lang="en-IN" sz="4400" dirty="0">
              <a:solidFill>
                <a:srgbClr val="002060"/>
              </a:solidFill>
              <a:latin typeface="Rockwell Extra Bold" panose="02060903040505020403" pitchFamily="18" charset="0"/>
            </a:endParaRPr>
          </a:p>
        </p:txBody>
      </p:sp>
      <p:sp>
        <p:nvSpPr>
          <p:cNvPr id="3" name="Text Placeholder 2">
            <a:extLst>
              <a:ext uri="{FF2B5EF4-FFF2-40B4-BE49-F238E27FC236}">
                <a16:creationId xmlns:a16="http://schemas.microsoft.com/office/drawing/2014/main" id="{C2AFF440-2669-420E-B0B8-1FD82E88DFA5}"/>
              </a:ext>
            </a:extLst>
          </p:cNvPr>
          <p:cNvSpPr>
            <a:spLocks noGrp="1"/>
          </p:cNvSpPr>
          <p:nvPr>
            <p:ph type="body" sz="quarter" idx="14"/>
          </p:nvPr>
        </p:nvSpPr>
        <p:spPr/>
        <p:txBody>
          <a:bodyPr/>
          <a:lstStyle/>
          <a:p>
            <a:pPr marL="342900" indent="-342900">
              <a:buFont typeface="Arial" panose="020B0604020202020204" pitchFamily="34" charset="0"/>
              <a:buChar char="•"/>
            </a:pPr>
            <a:r>
              <a:rPr lang="en-US" sz="2400" dirty="0">
                <a:solidFill>
                  <a:srgbClr val="002060"/>
                </a:solidFill>
                <a:latin typeface="Bernard MT Condensed" panose="02050806060905020404" pitchFamily="18" charset="0"/>
              </a:rPr>
              <a:t>We plan to create a music player as our project that can be accessed Offline.</a:t>
            </a:r>
          </a:p>
          <a:p>
            <a:pPr marL="342900" indent="-342900">
              <a:buFont typeface="Arial" panose="020B0604020202020204" pitchFamily="34" charset="0"/>
              <a:buChar char="•"/>
            </a:pPr>
            <a:r>
              <a:rPr lang="en-US" sz="2400" b="0" i="0" dirty="0">
                <a:solidFill>
                  <a:srgbClr val="002060"/>
                </a:solidFill>
                <a:effectLst/>
                <a:latin typeface="Bernard MT Condensed" panose="02050806060905020404" pitchFamily="18" charset="0"/>
              </a:rPr>
              <a:t>We will be using </a:t>
            </a:r>
            <a:r>
              <a:rPr lang="en-US" sz="2400" b="0" i="0" dirty="0" err="1">
                <a:solidFill>
                  <a:srgbClr val="002060"/>
                </a:solidFill>
                <a:effectLst/>
                <a:latin typeface="Bernard MT Condensed" panose="02050806060905020404" pitchFamily="18" charset="0"/>
              </a:rPr>
              <a:t>Pygame's</a:t>
            </a:r>
            <a:r>
              <a:rPr lang="en-US" sz="2400" b="0" i="0" dirty="0">
                <a:solidFill>
                  <a:srgbClr val="002060"/>
                </a:solidFill>
                <a:effectLst/>
                <a:latin typeface="Bernard MT Condensed" panose="02050806060905020404" pitchFamily="18" charset="0"/>
              </a:rPr>
              <a:t> </a:t>
            </a:r>
            <a:r>
              <a:rPr lang="en-US" sz="2400" b="0" i="0" dirty="0" err="1">
                <a:solidFill>
                  <a:srgbClr val="002060"/>
                </a:solidFill>
                <a:effectLst/>
                <a:latin typeface="Bernard MT Condensed" panose="02050806060905020404" pitchFamily="18" charset="0"/>
              </a:rPr>
              <a:t>mixer.music</a:t>
            </a:r>
            <a:r>
              <a:rPr lang="en-US" sz="2400" b="0" i="0" dirty="0">
                <a:solidFill>
                  <a:srgbClr val="002060"/>
                </a:solidFill>
                <a:effectLst/>
                <a:latin typeface="Bernard MT Condensed" panose="02050806060905020404" pitchFamily="18" charset="0"/>
              </a:rPr>
              <a:t> module for providing different functionality to our music player application that is usually related to the manipulation of the song tracks.</a:t>
            </a:r>
          </a:p>
          <a:p>
            <a:pPr marL="342900" indent="-342900">
              <a:buFont typeface="Arial" panose="020B0604020202020204" pitchFamily="34" charset="0"/>
              <a:buChar char="•"/>
            </a:pPr>
            <a:r>
              <a:rPr lang="en-US" sz="2400" dirty="0">
                <a:solidFill>
                  <a:srgbClr val="002060"/>
                </a:solidFill>
                <a:latin typeface="Bernard MT Condensed" panose="02050806060905020404" pitchFamily="18" charset="0"/>
              </a:rPr>
              <a:t>W</a:t>
            </a:r>
            <a:r>
              <a:rPr lang="en-US" sz="2400" b="0" i="0" dirty="0">
                <a:solidFill>
                  <a:srgbClr val="002060"/>
                </a:solidFill>
                <a:effectLst/>
                <a:latin typeface="Bernard MT Condensed" panose="02050806060905020404" pitchFamily="18" charset="0"/>
              </a:rPr>
              <a:t>e are going to use the </a:t>
            </a:r>
            <a:r>
              <a:rPr lang="en-US" sz="2400" b="0" i="0" dirty="0" err="1">
                <a:solidFill>
                  <a:srgbClr val="002060"/>
                </a:solidFill>
                <a:effectLst/>
                <a:latin typeface="Bernard MT Condensed" panose="02050806060905020404" pitchFamily="18" charset="0"/>
              </a:rPr>
              <a:t>Tkinter</a:t>
            </a:r>
            <a:r>
              <a:rPr lang="en-US" sz="2400" b="0" i="0" dirty="0">
                <a:solidFill>
                  <a:srgbClr val="002060"/>
                </a:solidFill>
                <a:effectLst/>
                <a:latin typeface="Bernard MT Condensed" panose="02050806060905020404" pitchFamily="18" charset="0"/>
              </a:rPr>
              <a:t> library, which is a standard library for GUI creation. The </a:t>
            </a:r>
            <a:r>
              <a:rPr lang="en-US" sz="2400" b="0" i="0" dirty="0" err="1">
                <a:solidFill>
                  <a:srgbClr val="002060"/>
                </a:solidFill>
                <a:effectLst/>
                <a:latin typeface="Bernard MT Condensed" panose="02050806060905020404" pitchFamily="18" charset="0"/>
              </a:rPr>
              <a:t>Tkinter</a:t>
            </a:r>
            <a:r>
              <a:rPr lang="en-US" sz="2400" b="0" i="0" dirty="0">
                <a:solidFill>
                  <a:srgbClr val="002060"/>
                </a:solidFill>
                <a:effectLst/>
                <a:latin typeface="Bernard MT Condensed" panose="02050806060905020404" pitchFamily="18" charset="0"/>
              </a:rPr>
              <a:t> library is most popular and very easy to use and it comes with many widgets</a:t>
            </a:r>
          </a:p>
          <a:p>
            <a:pPr marL="342900" indent="-342900">
              <a:buFont typeface="Arial" panose="020B0604020202020204" pitchFamily="34" charset="0"/>
              <a:buChar char="•"/>
            </a:pPr>
            <a:r>
              <a:rPr lang="en-US" sz="2400" dirty="0">
                <a:solidFill>
                  <a:srgbClr val="002060"/>
                </a:solidFill>
                <a:latin typeface="Bernard MT Condensed" panose="02050806060905020404" pitchFamily="18" charset="0"/>
              </a:rPr>
              <a:t>By using the module mutagen, we will handle the metadata of the audio. It supports all types of audio files.</a:t>
            </a:r>
          </a:p>
          <a:p>
            <a:endParaRPr lang="en-IN" dirty="0"/>
          </a:p>
        </p:txBody>
      </p:sp>
    </p:spTree>
    <p:extLst>
      <p:ext uri="{BB962C8B-B14F-4D97-AF65-F5344CB8AC3E}">
        <p14:creationId xmlns:p14="http://schemas.microsoft.com/office/powerpoint/2010/main" val="476084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7C0D-3523-4689-BABB-D4E2F186B0F8}"/>
              </a:ext>
            </a:extLst>
          </p:cNvPr>
          <p:cNvSpPr>
            <a:spLocks noGrp="1"/>
          </p:cNvSpPr>
          <p:nvPr>
            <p:ph type="ctrTitle"/>
          </p:nvPr>
        </p:nvSpPr>
        <p:spPr/>
        <p:txBody>
          <a:bodyPr/>
          <a:lstStyle/>
          <a:p>
            <a:r>
              <a:rPr lang="en-US" sz="4800" dirty="0">
                <a:solidFill>
                  <a:schemeClr val="tx1"/>
                </a:solidFill>
                <a:latin typeface="Rockwell Extra Bold" panose="02060903040505020403" pitchFamily="18" charset="0"/>
              </a:rPr>
              <a:t>solution</a:t>
            </a:r>
            <a:endParaRPr lang="en-IN" dirty="0">
              <a:solidFill>
                <a:schemeClr val="tx1"/>
              </a:solidFill>
            </a:endParaRPr>
          </a:p>
        </p:txBody>
      </p:sp>
      <p:sp>
        <p:nvSpPr>
          <p:cNvPr id="3" name="Text Placeholder 2">
            <a:extLst>
              <a:ext uri="{FF2B5EF4-FFF2-40B4-BE49-F238E27FC236}">
                <a16:creationId xmlns:a16="http://schemas.microsoft.com/office/drawing/2014/main" id="{3ADE1BCA-550A-4F5B-AF54-8C852B4EAFB7}"/>
              </a:ext>
            </a:extLst>
          </p:cNvPr>
          <p:cNvSpPr>
            <a:spLocks noGrp="1"/>
          </p:cNvSpPr>
          <p:nvPr>
            <p:ph type="body" sz="quarter" idx="14"/>
          </p:nvPr>
        </p:nvSpPr>
        <p:spPr/>
        <p:txBody>
          <a:bodyPr/>
          <a:lstStyle/>
          <a:p>
            <a:pPr marL="457200" indent="-457200">
              <a:buFont typeface="Arial" panose="020B0604020202020204" pitchFamily="34" charset="0"/>
              <a:buChar char="•"/>
            </a:pPr>
            <a:r>
              <a:rPr lang="en-US" sz="3000" dirty="0">
                <a:latin typeface="Bernard MT Condensed" panose="02050806060905020404" pitchFamily="18" charset="0"/>
              </a:rPr>
              <a:t>This music player will also include downloaded files and will also contain the option to shuffle between different songs.</a:t>
            </a:r>
          </a:p>
          <a:p>
            <a:pPr marL="457200" indent="-457200">
              <a:buFont typeface="Arial" panose="020B0604020202020204" pitchFamily="34" charset="0"/>
              <a:buChar char="•"/>
            </a:pPr>
            <a:r>
              <a:rPr lang="en-US" sz="3000" dirty="0">
                <a:latin typeface="Bernard MT Condensed" panose="02050806060905020404" pitchFamily="18" charset="0"/>
              </a:rPr>
              <a:t>The project will also display the songs in queue in the current playlist.</a:t>
            </a:r>
          </a:p>
          <a:p>
            <a:pPr marL="457200" indent="-457200">
              <a:buFont typeface="Arial" panose="020B0604020202020204" pitchFamily="34" charset="0"/>
              <a:buChar char="•"/>
            </a:pPr>
            <a:r>
              <a:rPr lang="en-US" sz="3000" dirty="0">
                <a:latin typeface="Bernard MT Condensed" panose="02050806060905020404" pitchFamily="18" charset="0"/>
              </a:rPr>
              <a:t>There will also be an options menu that will display different settings such as audio, library, etc.</a:t>
            </a:r>
          </a:p>
          <a:p>
            <a:pPr marL="457200" indent="-457200">
              <a:buFont typeface="Arial" panose="020B0604020202020204" pitchFamily="34" charset="0"/>
              <a:buChar char="•"/>
            </a:pPr>
            <a:r>
              <a:rPr lang="en-US" sz="3000" dirty="0">
                <a:latin typeface="Bernard MT Condensed" panose="02050806060905020404" pitchFamily="18" charset="0"/>
              </a:rPr>
              <a:t>By using OS module, we will be </a:t>
            </a:r>
            <a:r>
              <a:rPr lang="en-US" sz="3000" b="0" i="0" dirty="0">
                <a:effectLst/>
                <a:latin typeface="Bernard MT Condensed" panose="02050806060905020404" pitchFamily="18" charset="0"/>
              </a:rPr>
              <a:t>fetching the playlist of songs from the specified directory and make it available to the music player application.</a:t>
            </a:r>
            <a:endParaRPr lang="en-IN" sz="3000" dirty="0">
              <a:latin typeface="Bernard MT Condensed" panose="02050806060905020404" pitchFamily="18" charset="0"/>
            </a:endParaRPr>
          </a:p>
          <a:p>
            <a:endParaRPr lang="en-IN" dirty="0"/>
          </a:p>
        </p:txBody>
      </p:sp>
    </p:spTree>
    <p:extLst>
      <p:ext uri="{BB962C8B-B14F-4D97-AF65-F5344CB8AC3E}">
        <p14:creationId xmlns:p14="http://schemas.microsoft.com/office/powerpoint/2010/main" val="341508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2419-F00B-48DA-BACD-275F61C106E4}"/>
              </a:ext>
            </a:extLst>
          </p:cNvPr>
          <p:cNvSpPr>
            <a:spLocks noGrp="1"/>
          </p:cNvSpPr>
          <p:nvPr>
            <p:ph type="ctrTitle"/>
          </p:nvPr>
        </p:nvSpPr>
        <p:spPr/>
        <p:txBody>
          <a:bodyPr/>
          <a:lstStyle/>
          <a:p>
            <a:r>
              <a:rPr lang="en-US" sz="4800" dirty="0">
                <a:solidFill>
                  <a:schemeClr val="tx1"/>
                </a:solidFill>
                <a:latin typeface="Rockwell Extra Bold" panose="02060903040505020403" pitchFamily="18" charset="0"/>
              </a:rPr>
              <a:t>solution</a:t>
            </a:r>
            <a:endParaRPr lang="en-IN" dirty="0">
              <a:solidFill>
                <a:schemeClr val="tx1"/>
              </a:solidFill>
            </a:endParaRPr>
          </a:p>
        </p:txBody>
      </p:sp>
      <p:sp>
        <p:nvSpPr>
          <p:cNvPr id="3" name="Text Placeholder 2">
            <a:extLst>
              <a:ext uri="{FF2B5EF4-FFF2-40B4-BE49-F238E27FC236}">
                <a16:creationId xmlns:a16="http://schemas.microsoft.com/office/drawing/2014/main" id="{003E1EB5-D471-4EB8-9BCD-084A8002BB6E}"/>
              </a:ext>
            </a:extLst>
          </p:cNvPr>
          <p:cNvSpPr>
            <a:spLocks noGrp="1"/>
          </p:cNvSpPr>
          <p:nvPr>
            <p:ph type="body" sz="quarter" idx="14"/>
          </p:nvPr>
        </p:nvSpPr>
        <p:spPr/>
        <p:txBody>
          <a:bodyPr/>
          <a:lstStyle/>
          <a:p>
            <a:pPr marL="457200" indent="-457200">
              <a:buFont typeface="Arial" panose="020B0604020202020204" pitchFamily="34" charset="0"/>
              <a:buChar char="•"/>
            </a:pPr>
            <a:r>
              <a:rPr lang="en-US" sz="2800" dirty="0">
                <a:latin typeface="Bernard MT Condensed" panose="02050806060905020404" pitchFamily="18" charset="0"/>
              </a:rPr>
              <a:t>We will also include songs from different languages and each language will consist of quite a few different sub – genres. These sub – genres (such as country, rock, pop, etc.)will include different songs within themselves and suggestions too.</a:t>
            </a:r>
          </a:p>
          <a:p>
            <a:pPr marL="457200" indent="-457200">
              <a:buFont typeface="Arial" panose="020B0604020202020204" pitchFamily="34" charset="0"/>
              <a:buChar char="•"/>
            </a:pPr>
            <a:r>
              <a:rPr lang="en-US" sz="2800" dirty="0">
                <a:latin typeface="Bernard MT Condensed" panose="02050806060905020404" pitchFamily="18" charset="0"/>
              </a:rPr>
              <a:t>We have used file handling and </a:t>
            </a:r>
            <a:r>
              <a:rPr lang="en-US" sz="2800" dirty="0" err="1">
                <a:latin typeface="Bernard MT Condensed" panose="02050806060905020404" pitchFamily="18" charset="0"/>
              </a:rPr>
              <a:t>os</a:t>
            </a:r>
            <a:r>
              <a:rPr lang="en-US" sz="2800" dirty="0">
                <a:latin typeface="Bernard MT Condensed" panose="02050806060905020404" pitchFamily="18" charset="0"/>
              </a:rPr>
              <a:t> module to search and access the lyrics for different songs which can be displayed simultaneously in a different window to increase your immersion in the music player.</a:t>
            </a:r>
            <a:endParaRPr lang="en-IN" sz="2800" dirty="0">
              <a:latin typeface="Bernard MT Condensed" panose="02050806060905020404" pitchFamily="18" charset="0"/>
            </a:endParaRPr>
          </a:p>
          <a:p>
            <a:endParaRPr lang="en-IN" dirty="0"/>
          </a:p>
        </p:txBody>
      </p:sp>
    </p:spTree>
    <p:extLst>
      <p:ext uri="{BB962C8B-B14F-4D97-AF65-F5344CB8AC3E}">
        <p14:creationId xmlns:p14="http://schemas.microsoft.com/office/powerpoint/2010/main" val="3100900559"/>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318</TotalTime>
  <Words>753</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vt:i4>
      </vt:variant>
    </vt:vector>
  </HeadingPairs>
  <TitlesOfParts>
    <vt:vector size="28" baseType="lpstr">
      <vt:lpstr>Algerian</vt:lpstr>
      <vt:lpstr>Arial</vt:lpstr>
      <vt:lpstr>Arial Rounded MT Bold</vt:lpstr>
      <vt:lpstr>Bahnschrift Condensed</vt:lpstr>
      <vt:lpstr>Bahnschrift Light Condensed</vt:lpstr>
      <vt:lpstr>Bahnschrift SemiBold Condensed</vt:lpstr>
      <vt:lpstr>Bernard MT Condensed</vt:lpstr>
      <vt:lpstr>Calibri</vt:lpstr>
      <vt:lpstr>Calibri Light</vt:lpstr>
      <vt:lpstr>Rockwell Extra Bold</vt:lpstr>
      <vt:lpstr>Sagona ExtraLight</vt:lpstr>
      <vt:lpstr>Speak Pro</vt:lpstr>
      <vt:lpstr>Wingdings</vt:lpstr>
      <vt:lpstr>Office Theme</vt:lpstr>
      <vt:lpstr>Team technotuners</vt:lpstr>
      <vt:lpstr>PowerPoint Presentation</vt:lpstr>
      <vt:lpstr>PROJECT DESCRIPTION</vt:lpstr>
      <vt:lpstr>PowerPoint Presentation</vt:lpstr>
      <vt:lpstr>PowerPoint Presentation</vt:lpstr>
      <vt:lpstr>PowerPoint Presentation</vt:lpstr>
      <vt:lpstr>solution</vt:lpstr>
      <vt:lpstr>solution</vt:lpstr>
      <vt:lpstr>solution</vt:lpstr>
      <vt:lpstr>Applications</vt:lpstr>
      <vt:lpstr>INDIVIDUAL CONTRIBUTIONS</vt:lpstr>
      <vt:lpstr>references</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ANANYA JAIN</dc:creator>
  <cp:lastModifiedBy>MANISH GIRDHARI AGARWAL</cp:lastModifiedBy>
  <cp:revision>17</cp:revision>
  <dcterms:created xsi:type="dcterms:W3CDTF">2021-02-14T18:21:57Z</dcterms:created>
  <dcterms:modified xsi:type="dcterms:W3CDTF">2021-02-15T06:38:04Z</dcterms:modified>
</cp:coreProperties>
</file>