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68" r:id="rId4"/>
    <p:sldId id="271" r:id="rId5"/>
    <p:sldId id="269" r:id="rId6"/>
    <p:sldId id="272" r:id="rId7"/>
    <p:sldId id="257" r:id="rId8"/>
    <p:sldId id="258" r:id="rId9"/>
    <p:sldId id="273" r:id="rId10"/>
    <p:sldId id="274" r:id="rId11"/>
    <p:sldId id="259" r:id="rId12"/>
    <p:sldId id="260" r:id="rId13"/>
    <p:sldId id="261" r:id="rId14"/>
    <p:sldId id="26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3239199-E66A-49D1-A788-9F7408FDF78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E68AAD29-3415-4B6C-B36A-0ABCDBDE66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About Basic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&lt;header&gt; - Defines a header for a document or a section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nav</a:t>
            </a:r>
            <a:r>
              <a:rPr lang="en-US" dirty="0">
                <a:latin typeface="Arial" pitchFamily="34" charset="0"/>
                <a:cs typeface="Arial" pitchFamily="34" charset="0"/>
              </a:rPr>
              <a:t>&gt; - Defines a set of navigation links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&lt;section&gt; - Defines a section in a document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&lt;article&gt; - Defines an independent, self-contained content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&lt;aside&gt; - Defines content aside from the content (like a sidebar)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&lt;footer&gt; - Defines a footer for a document or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section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&lt;div&gt; - </a:t>
            </a:r>
            <a:r>
              <a:rPr lang="en-US" dirty="0">
                <a:latin typeface="Arial" pitchFamily="34" charset="0"/>
                <a:cs typeface="Arial" pitchFamily="34" charset="0"/>
              </a:rPr>
              <a:t>The &lt;div&gt; tag defines a division or a section in an HTML document. By default, browsers always place a line break before and after the &lt;div&gt; element.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&lt;details&gt; - Defines additional details that the user can open and close on demand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&lt;summary&gt; - Defines a heading for the &lt;details&gt; element</a:t>
            </a: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stands for Cascading Style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Sheet.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Typical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is a text file with 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extention</a:t>
            </a:r>
            <a:r>
              <a:rPr lang="en-US" dirty="0">
                <a:latin typeface="Arial" pitchFamily="34" charset="0"/>
                <a:cs typeface="Arial" pitchFamily="34" charset="0"/>
              </a:rPr>
              <a:t> 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and contains a series of commands or rules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These rules tell the HTML how to display.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Basic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CSS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Separates structure 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presentation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Provides advanced control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presentation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Easy maintenance of multiple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pages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Faster page loading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Benefits </a:t>
            </a:r>
          </a:p>
        </p:txBody>
      </p:sp>
    </p:spTree>
    <p:extLst>
      <p:ext uri="{BB962C8B-B14F-4D97-AF65-F5344CB8AC3E}">
        <p14:creationId xmlns:p14="http://schemas.microsoft.com/office/powerpoint/2010/main" val="19697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HTML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work together to produce beautiful and functional Web sites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HTML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structure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= style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HTML &amp;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CSS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Attach a style sheet to a page by adding the code to the &lt;head&gt; section of the HTML page. There are 3 ways to attach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to a page: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External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Style Sheet:</a:t>
            </a:r>
            <a:r>
              <a:rPr lang="en-US" dirty="0">
                <a:latin typeface="Arial" pitchFamily="34" charset="0"/>
                <a:cs typeface="Arial" pitchFamily="34" charset="0"/>
              </a:rPr>
              <a:t> Best used to control styling on multiple pages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&lt;link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type=“text/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styles.css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/&gt;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dirty="0">
                <a:latin typeface="Arial" pitchFamily="34" charset="0"/>
                <a:cs typeface="Arial" pitchFamily="34" charset="0"/>
              </a:rPr>
              <a:t>Style Sheet: Best used to control styling on one page.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dirty="0">
                <a:latin typeface="Arial" pitchFamily="34" charset="0"/>
                <a:cs typeface="Arial" pitchFamily="34" charset="0"/>
              </a:rPr>
              <a:t>style type=“text/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h1</a:t>
            </a:r>
            <a:r>
              <a:rPr lang="en-US" dirty="0">
                <a:latin typeface="Arial" pitchFamily="34" charset="0"/>
                <a:cs typeface="Arial" pitchFamily="34" charset="0"/>
              </a:rPr>
              <a:t> {color: red)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>
                <a:latin typeface="Arial" pitchFamily="34" charset="0"/>
                <a:cs typeface="Arial" pitchFamily="34" charset="0"/>
              </a:rPr>
              <a:t>style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Inline Style Sheet*: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is not attached in the &lt;header&gt; but is used directly within HTML tags. &lt;p style=“color: red” &gt;Some Text&lt;/p&gt;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975360"/>
            <a:ext cx="4495800" cy="70104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Attaching a Style Sheet</a:t>
            </a:r>
          </a:p>
        </p:txBody>
      </p:sp>
    </p:spTree>
    <p:extLst>
      <p:ext uri="{BB962C8B-B14F-4D97-AF65-F5344CB8AC3E}">
        <p14:creationId xmlns:p14="http://schemas.microsoft.com/office/powerpoint/2010/main" val="38396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1. Color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2. Background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background-color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background-image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background-repeat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background-attachment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background-position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 (shorthand property)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3. Borders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border-style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border-color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border-width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order-sides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border-shorthand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4. Margin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5. Padding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6. Height/Width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Min-height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Max-height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Min-width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Max-width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7. Box model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4524"/>
            <a:ext cx="8229600" cy="366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5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8. Text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Color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Alignment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Decoration</a:t>
            </a:r>
          </a:p>
          <a:p>
            <a:pPr lvl="1"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 text-decoration: underline red double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5px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Transformation</a:t>
            </a:r>
          </a:p>
          <a:p>
            <a:pPr lvl="1" algn="l"/>
            <a:r>
              <a:rPr lang="en-US" dirty="0">
                <a:latin typeface="Arial" pitchFamily="34" charset="0"/>
                <a:cs typeface="Arial" pitchFamily="34" charset="0"/>
              </a:rPr>
              <a:t>	 text-transform: uppercase;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Spacing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1. text-indent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2. letter-spacing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3. Line-height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4. word-spacing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5. white-space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6847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9. Icons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fontawesome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icons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10. Links – style  a tag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11. List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list-style-type: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none, circle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square, upper-roman,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lower-alpha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 list-style-position: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outside, inside</a:t>
            </a:r>
          </a:p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Display</a:t>
            </a:r>
          </a:p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Position </a:t>
            </a:r>
          </a:p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Z-index</a:t>
            </a:r>
          </a:p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12. Table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orders 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/>
              <a:t>border-collapse</a:t>
            </a:r>
            <a:r>
              <a:rPr lang="en-US" sz="1800" dirty="0"/>
              <a:t>: collapse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Size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height, width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Alignment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text-align: center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Responsive</a:t>
            </a:r>
          </a:p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overflow-x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auto; to parent div tag of table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Arial" pitchFamily="34" charset="0"/>
                <a:cs typeface="Arial" pitchFamily="34" charset="0"/>
              </a:rPr>
              <a:t>Laravel</a:t>
            </a:r>
            <a:r>
              <a:rPr lang="en-US" dirty="0">
                <a:latin typeface="Arial" pitchFamily="34" charset="0"/>
                <a:cs typeface="Arial" pitchFamily="34" charset="0"/>
              </a:rPr>
              <a:t> is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free and open source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web framework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is used to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develop websites and web applications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follow the Model-View-Controller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MVC</a:t>
            </a:r>
            <a:r>
              <a:rPr lang="en-US" dirty="0">
                <a:latin typeface="Arial" pitchFamily="34" charset="0"/>
                <a:cs typeface="Arial" pitchFamily="34" charset="0"/>
              </a:rPr>
              <a:t>) pattern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It is used in e-commerce, ticket and ordering systems, dashboards and admin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backends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complex real-time applications.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laravel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There are four different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combinators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descendant selector (space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sz="1600" i="1" dirty="0">
                <a:latin typeface="Arial" pitchFamily="34" charset="0"/>
                <a:cs typeface="Arial" pitchFamily="34" charset="0"/>
              </a:rPr>
              <a:t>The descendant selector matches all elements that are descendants of a specified element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sz="1600" i="1" dirty="0">
                <a:latin typeface="Arial" pitchFamily="34" charset="0"/>
                <a:cs typeface="Arial" pitchFamily="34" charset="0"/>
              </a:rPr>
              <a:t>The following example selects all &lt;p&gt; elements inside &lt;div&gt; elements: </a:t>
            </a:r>
          </a:p>
          <a:p>
            <a:pPr algn="l"/>
            <a:r>
              <a:rPr lang="en-US" sz="1600" i="1" dirty="0">
                <a:latin typeface="Arial" pitchFamily="34" charset="0"/>
                <a:cs typeface="Arial" pitchFamily="34" charset="0"/>
              </a:rPr>
              <a:t>div p {</a:t>
            </a:r>
            <a:br>
              <a:rPr lang="en-US" sz="1600" i="1" dirty="0">
                <a:latin typeface="Arial" pitchFamily="34" charset="0"/>
                <a:cs typeface="Arial" pitchFamily="34" charset="0"/>
              </a:rPr>
            </a:br>
            <a:r>
              <a:rPr lang="en-US" sz="1600" i="1" dirty="0">
                <a:latin typeface="Arial" pitchFamily="34" charset="0"/>
                <a:cs typeface="Arial" pitchFamily="34" charset="0"/>
              </a:rPr>
              <a:t>  background-color: yellow;</a:t>
            </a:r>
            <a:br>
              <a:rPr lang="en-US" sz="1600" i="1" dirty="0">
                <a:latin typeface="Arial" pitchFamily="34" charset="0"/>
                <a:cs typeface="Arial" pitchFamily="34" charset="0"/>
              </a:rPr>
            </a:br>
            <a:r>
              <a:rPr lang="en-US" sz="16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child selector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(&gt;)</a:t>
            </a:r>
          </a:p>
          <a:p>
            <a:pPr algn="l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child selector selects all elements that are the children of a specified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element.</a:t>
            </a:r>
          </a:p>
          <a:p>
            <a:pPr algn="l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following example selects all &lt;p&gt; elements that are children of a &lt;div&gt; element:</a:t>
            </a:r>
          </a:p>
          <a:p>
            <a:pPr algn="l"/>
            <a:r>
              <a:rPr lang="en-US" sz="1600" i="1" dirty="0">
                <a:latin typeface="Arial" pitchFamily="34" charset="0"/>
                <a:cs typeface="Arial" pitchFamily="34" charset="0"/>
              </a:rPr>
              <a:t>div &gt; p {</a:t>
            </a:r>
            <a:br>
              <a:rPr lang="en-US" sz="1600" i="1" dirty="0">
                <a:latin typeface="Arial" pitchFamily="34" charset="0"/>
                <a:cs typeface="Arial" pitchFamily="34" charset="0"/>
              </a:rPr>
            </a:br>
            <a:r>
              <a:rPr lang="en-US" sz="1600" i="1" dirty="0">
                <a:latin typeface="Arial" pitchFamily="34" charset="0"/>
                <a:cs typeface="Arial" pitchFamily="34" charset="0"/>
              </a:rPr>
              <a:t>  background-color: yellow;</a:t>
            </a:r>
            <a:br>
              <a:rPr lang="en-US" sz="1600" i="1" dirty="0">
                <a:latin typeface="Arial" pitchFamily="34" charset="0"/>
                <a:cs typeface="Arial" pitchFamily="34" charset="0"/>
              </a:rPr>
            </a:br>
            <a:r>
              <a:rPr lang="en-US" sz="16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 smtClean="0"/>
              <a:t>Combinators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2020824"/>
            <a:ext cx="8382000" cy="453237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adjacent sibling selector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(+)</a:t>
            </a:r>
          </a:p>
          <a:p>
            <a:pPr algn="l"/>
            <a:r>
              <a:rPr lang="en-US" sz="1700" i="1" dirty="0">
                <a:latin typeface="Arial" pitchFamily="34" charset="0"/>
                <a:cs typeface="Arial" pitchFamily="34" charset="0"/>
              </a:rPr>
              <a:t>The adjacent sibling selector is used to select an element that is directly after another specific element.</a:t>
            </a:r>
          </a:p>
          <a:p>
            <a:pPr algn="l"/>
            <a:r>
              <a:rPr lang="en-US" sz="1700" i="1" dirty="0">
                <a:latin typeface="Arial" pitchFamily="34" charset="0"/>
                <a:cs typeface="Arial" pitchFamily="34" charset="0"/>
              </a:rPr>
              <a:t>Sibling elements must have the same parent element, and "adjacent" means "immediately following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".</a:t>
            </a:r>
          </a:p>
          <a:p>
            <a:pPr algn="l"/>
            <a:r>
              <a:rPr lang="en-US" sz="1700" i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700" i="1" dirty="0">
                <a:latin typeface="Arial" pitchFamily="34" charset="0"/>
                <a:cs typeface="Arial" pitchFamily="34" charset="0"/>
              </a:rPr>
              <a:t>following example selects the first &lt;p&gt; element that are placed immediately after &lt;div&gt; elements:</a:t>
            </a:r>
          </a:p>
          <a:p>
            <a:pPr algn="l"/>
            <a:r>
              <a:rPr lang="en-US" sz="1700" i="1" dirty="0">
                <a:latin typeface="Arial" pitchFamily="34" charset="0"/>
                <a:cs typeface="Arial" pitchFamily="34" charset="0"/>
              </a:rPr>
              <a:t>div + p {</a:t>
            </a:r>
            <a:br>
              <a:rPr lang="en-US" sz="1700" i="1" dirty="0">
                <a:latin typeface="Arial" pitchFamily="34" charset="0"/>
                <a:cs typeface="Arial" pitchFamily="34" charset="0"/>
              </a:rPr>
            </a:br>
            <a:r>
              <a:rPr lang="en-US" sz="1700" i="1" dirty="0">
                <a:latin typeface="Arial" pitchFamily="34" charset="0"/>
                <a:cs typeface="Arial" pitchFamily="34" charset="0"/>
              </a:rPr>
              <a:t>  background-color: yellow;</a:t>
            </a:r>
            <a:br>
              <a:rPr lang="en-US" sz="1700" i="1" dirty="0">
                <a:latin typeface="Arial" pitchFamily="34" charset="0"/>
                <a:cs typeface="Arial" pitchFamily="34" charset="0"/>
              </a:rPr>
            </a:br>
            <a:r>
              <a:rPr lang="en-US" sz="1700" i="1" dirty="0">
                <a:latin typeface="Arial" pitchFamily="34" charset="0"/>
                <a:cs typeface="Arial" pitchFamily="34" charset="0"/>
              </a:rPr>
              <a:t>}</a:t>
            </a:r>
            <a:endParaRPr lang="en-US" sz="1700" b="1" i="1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general sibling selector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(~)</a:t>
            </a:r>
            <a:endParaRPr lang="en-US" dirty="0" smtClean="0"/>
          </a:p>
          <a:p>
            <a:pPr algn="l"/>
            <a:r>
              <a:rPr lang="en-US" sz="1700" i="1" dirty="0">
                <a:latin typeface="Arial" pitchFamily="34" charset="0"/>
                <a:cs typeface="Arial" pitchFamily="34" charset="0"/>
              </a:rPr>
              <a:t>The general sibling selector selects all elements that are next siblings of a specified element.</a:t>
            </a:r>
          </a:p>
          <a:p>
            <a:pPr algn="l"/>
            <a:r>
              <a:rPr lang="en-US" sz="1700" i="1" dirty="0">
                <a:latin typeface="Arial" pitchFamily="34" charset="0"/>
                <a:cs typeface="Arial" pitchFamily="34" charset="0"/>
              </a:rPr>
              <a:t>The following example selects all &lt;p&gt; elements that are next siblings of &lt;div&gt; elements: </a:t>
            </a:r>
            <a:endParaRPr lang="en-US" sz="1700" i="1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700" i="1" dirty="0">
                <a:latin typeface="Arial" pitchFamily="34" charset="0"/>
                <a:cs typeface="Arial" pitchFamily="34" charset="0"/>
              </a:rPr>
              <a:t>div ~ p {</a:t>
            </a:r>
            <a:br>
              <a:rPr lang="en-US" sz="1700" i="1" dirty="0">
                <a:latin typeface="Arial" pitchFamily="34" charset="0"/>
                <a:cs typeface="Arial" pitchFamily="34" charset="0"/>
              </a:rPr>
            </a:br>
            <a:r>
              <a:rPr lang="en-US" sz="1700" i="1" dirty="0">
                <a:latin typeface="Arial" pitchFamily="34" charset="0"/>
                <a:cs typeface="Arial" pitchFamily="34" charset="0"/>
              </a:rPr>
              <a:t>  background-color: yellow;</a:t>
            </a:r>
            <a:br>
              <a:rPr lang="en-US" sz="1700" i="1" dirty="0">
                <a:latin typeface="Arial" pitchFamily="34" charset="0"/>
                <a:cs typeface="Arial" pitchFamily="34" charset="0"/>
              </a:rPr>
            </a:br>
            <a:r>
              <a:rPr lang="en-US" sz="17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algn="l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8305800" cy="5105400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/* unvisited link */</a:t>
            </a:r>
            <a:br>
              <a:rPr lang="en-US" sz="1400" dirty="0"/>
            </a:br>
            <a:r>
              <a:rPr lang="en-US" sz="1400" dirty="0" err="1"/>
              <a:t>a:link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 color: #</a:t>
            </a:r>
            <a:r>
              <a:rPr lang="en-US" sz="1400" dirty="0" err="1"/>
              <a:t>FF0000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/* visited link */</a:t>
            </a:r>
            <a:br>
              <a:rPr lang="en-US" sz="1400" dirty="0"/>
            </a:br>
            <a:r>
              <a:rPr lang="en-US" sz="1400" dirty="0" err="1"/>
              <a:t>a:visited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 color: #</a:t>
            </a:r>
            <a:r>
              <a:rPr lang="en-US" sz="1400" dirty="0" err="1"/>
              <a:t>00FF00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/* mouse over link */</a:t>
            </a:r>
            <a:br>
              <a:rPr lang="en-US" sz="1400" dirty="0"/>
            </a:br>
            <a:r>
              <a:rPr lang="en-US" sz="1400" dirty="0" err="1"/>
              <a:t>a:hover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 color: #</a:t>
            </a:r>
            <a:r>
              <a:rPr lang="en-US" sz="1400" dirty="0" err="1"/>
              <a:t>FF00FF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/* selected link */</a:t>
            </a:r>
            <a:br>
              <a:rPr lang="en-US" sz="1400" dirty="0"/>
            </a:br>
            <a:r>
              <a:rPr lang="en-US" sz="1400" dirty="0" err="1"/>
              <a:t>a:active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 color: #</a:t>
            </a:r>
            <a:r>
              <a:rPr lang="en-US" sz="1400" dirty="0" err="1"/>
              <a:t>0000FF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 </a:t>
            </a:r>
            <a:endParaRPr lang="en-US" sz="1400" dirty="0" smtClean="0"/>
          </a:p>
          <a:p>
            <a:pPr algn="l"/>
            <a:r>
              <a:rPr lang="en-US" sz="1400" dirty="0" err="1"/>
              <a:t>div:hover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 background-color: blue;</a:t>
            </a:r>
            <a:br>
              <a:rPr lang="en-US" sz="1400" dirty="0"/>
            </a:br>
            <a:r>
              <a:rPr lang="en-US" sz="1400" dirty="0" smtClean="0"/>
              <a:t>}</a:t>
            </a:r>
          </a:p>
          <a:p>
            <a:pPr algn="l"/>
            <a:r>
              <a:rPr lang="en-US" sz="1400" dirty="0" err="1"/>
              <a:t>p:first-child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  color: blue;</a:t>
            </a:r>
            <a:br>
              <a:rPr lang="en-US" sz="1400" dirty="0"/>
            </a:b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6085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The ::first-line Pseudo-element</a:t>
            </a:r>
          </a:p>
          <a:p>
            <a:pPr algn="l"/>
            <a:r>
              <a:rPr lang="en-US" dirty="0"/>
              <a:t>The ::first-line pseudo-element is used to add a special style to the first line of a text.</a:t>
            </a:r>
          </a:p>
          <a:p>
            <a:pPr algn="l"/>
            <a:r>
              <a:rPr lang="en-US" dirty="0"/>
              <a:t>The following example formats the first line of the text in all &lt;p&gt; elements:</a:t>
            </a:r>
          </a:p>
          <a:p>
            <a:pPr algn="l"/>
            <a:r>
              <a:rPr lang="en-US" dirty="0"/>
              <a:t>p::first-line {</a:t>
            </a:r>
            <a:br>
              <a:rPr lang="en-US" dirty="0"/>
            </a:br>
            <a:r>
              <a:rPr lang="en-US" dirty="0"/>
              <a:t>  color: #</a:t>
            </a:r>
            <a:r>
              <a:rPr lang="en-US" dirty="0" err="1"/>
              <a:t>ff0000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The ::first-letter Pseudo-element</a:t>
            </a:r>
          </a:p>
          <a:p>
            <a:pPr algn="l"/>
            <a:r>
              <a:rPr lang="en-US" dirty="0"/>
              <a:t>The ::first-letter pseudo-element is used to add a special style to the first letter of a text.</a:t>
            </a:r>
          </a:p>
          <a:p>
            <a:pPr algn="l"/>
            <a:r>
              <a:rPr lang="en-US" dirty="0"/>
              <a:t>The following example formats the first letter of the text in all &lt;p&gt; elements: </a:t>
            </a:r>
          </a:p>
          <a:p>
            <a:pPr algn="l"/>
            <a:r>
              <a:rPr lang="en-US" dirty="0"/>
              <a:t>p::first-letter {</a:t>
            </a:r>
            <a:br>
              <a:rPr lang="en-US" dirty="0"/>
            </a:br>
            <a:r>
              <a:rPr lang="en-US" dirty="0"/>
              <a:t>  color: #</a:t>
            </a:r>
            <a:r>
              <a:rPr lang="en-US" dirty="0" err="1"/>
              <a:t>ff0000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font-size: xx-large;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algn="l"/>
            <a:r>
              <a:rPr lang="en-US" b="1" dirty="0" err="1"/>
              <a:t>CSS</a:t>
            </a:r>
            <a:r>
              <a:rPr lang="en-US" b="1" dirty="0"/>
              <a:t> - The ::marker Pseudo-element</a:t>
            </a:r>
          </a:p>
          <a:p>
            <a:pPr algn="l"/>
            <a:r>
              <a:rPr lang="en-US" dirty="0"/>
              <a:t>::marker { </a:t>
            </a:r>
            <a:br>
              <a:rPr lang="en-US" dirty="0"/>
            </a:br>
            <a:r>
              <a:rPr lang="en-US" dirty="0"/>
              <a:t>  color: red;</a:t>
            </a:r>
            <a:br>
              <a:rPr lang="en-US" dirty="0"/>
            </a:br>
            <a:r>
              <a:rPr lang="en-US" dirty="0"/>
              <a:t>  font-size: </a:t>
            </a:r>
            <a:r>
              <a:rPr lang="en-US" dirty="0" err="1"/>
              <a:t>23px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::selection {</a:t>
            </a:r>
            <a:br>
              <a:rPr lang="en-US" dirty="0"/>
            </a:br>
            <a:r>
              <a:rPr lang="en-US" dirty="0"/>
              <a:t>  color: red; </a:t>
            </a:r>
            <a:br>
              <a:rPr lang="en-US" dirty="0"/>
            </a:br>
            <a:r>
              <a:rPr lang="en-US" dirty="0"/>
              <a:t>  background: yellow;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@media only screen and (max-width: </a:t>
            </a:r>
            <a:r>
              <a:rPr lang="en-US" dirty="0" err="1"/>
              <a:t>600px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body {</a:t>
            </a:r>
            <a:br>
              <a:rPr lang="en-US" dirty="0"/>
            </a:br>
            <a:r>
              <a:rPr lang="en-US" dirty="0"/>
              <a:t>   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68477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Bootstrap is a free front-end framework (HTML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for faster and easier web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development.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Bootstrap is famous for being developed with components that have the ability to follow the property of responsive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designs.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Responsive Design is about using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HTML to resize, hide, shrink, enlarge, or move the content to make it look good on any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screen.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Responsive Design allow your page works for computer, tablets and mobile phones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 other words, bootstrap is a collection of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classes and JavaScript functions the you get ready to use and will not worry about write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You will need to include three files: </a:t>
            </a:r>
          </a:p>
          <a:p>
            <a:pPr algn="l"/>
            <a:r>
              <a:rPr lang="en-US" sz="1600" dirty="0" smtClean="0">
                <a:latin typeface="Arial" pitchFamily="34" charset="0"/>
                <a:cs typeface="Arial" pitchFamily="34" charset="0"/>
              </a:rPr>
              <a:t>	•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 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bootstrap.min.css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dirty="0" smtClean="0">
                <a:latin typeface="Arial" pitchFamily="34" charset="0"/>
                <a:cs typeface="Arial" pitchFamily="34" charset="0"/>
              </a:rPr>
              <a:t>	•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 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jquery.min.js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dirty="0" smtClean="0">
                <a:latin typeface="Arial" pitchFamily="34" charset="0"/>
                <a:cs typeface="Arial" pitchFamily="34" charset="0"/>
              </a:rPr>
              <a:t>	•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 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bootstrap.min.js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dirty="0" smtClean="0">
                <a:latin typeface="Arial" pitchFamily="34" charset="0"/>
                <a:cs typeface="Arial" pitchFamily="34" charset="0"/>
              </a:rPr>
              <a:t>	•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 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Download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and include in you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page or use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CDN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links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&lt;meta name="viewport" content="width=device-width, initial-scale=1"&gt; </a:t>
            </a:r>
          </a:p>
          <a:p>
            <a:pPr algn="l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457200" y="3418364"/>
          <a:ext cx="8229599" cy="1280160"/>
        </p:xfrm>
        <a:graphic>
          <a:graphicData uri="http://schemas.openxmlformats.org/drawingml/2006/table">
            <a:tbl>
              <a:tblPr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  <a:br>
                        <a:rPr lang="en-US"/>
                      </a:br>
                      <a:r>
                        <a:rPr lang="en-US"/>
                        <a:t>&lt;576px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  <a:br>
                        <a:rPr lang="en-US"/>
                      </a:br>
                      <a:r>
                        <a:rPr lang="en-US"/>
                        <a:t>≥576px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  <a:br>
                        <a:rPr lang="en-US"/>
                      </a:br>
                      <a:r>
                        <a:rPr lang="en-US"/>
                        <a:t>≥768px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  <a:br>
                        <a:rPr lang="en-US"/>
                      </a:br>
                      <a:r>
                        <a:rPr lang="en-US"/>
                        <a:t>≥992px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  <a:br>
                        <a:rPr lang="en-US"/>
                      </a:br>
                      <a:r>
                        <a:rPr lang="en-US"/>
                        <a:t>≥1200px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XXL</a:t>
                      </a:r>
                      <a:br>
                        <a:rPr lang="en-US"/>
                      </a:br>
                      <a:r>
                        <a:rPr lang="en-US"/>
                        <a:t>≥1400px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max-width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540px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720px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960px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1140px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1320px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Use the .container-fluid class to create a full width container, that will always span the </a:t>
            </a:r>
            <a:r>
              <a:rPr lang="en-US" dirty="0" smtClean="0"/>
              <a:t>entire </a:t>
            </a:r>
            <a:r>
              <a:rPr lang="en-US" dirty="0"/>
              <a:t>width of the screen (width is always 100</a:t>
            </a:r>
            <a:r>
              <a:rPr lang="en-US" dirty="0" smtClean="0"/>
              <a:t>%):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The .container class provides a responsive </a:t>
            </a:r>
            <a:r>
              <a:rPr lang="en-US" b="1" dirty="0"/>
              <a:t>fixed width </a:t>
            </a:r>
            <a:r>
              <a:rPr lang="en-US" b="1" dirty="0" smtClean="0"/>
              <a:t>container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4495800"/>
            <a:ext cx="84105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0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Bootstrap's </a:t>
            </a:r>
            <a:r>
              <a:rPr lang="en-US" dirty="0"/>
              <a:t>grid system is built with </a:t>
            </a:r>
            <a:r>
              <a:rPr lang="en-US" dirty="0" err="1"/>
              <a:t>flexbox</a:t>
            </a:r>
            <a:r>
              <a:rPr lang="en-US" dirty="0"/>
              <a:t> and allows up to 12 columns across the page.</a:t>
            </a:r>
          </a:p>
          <a:p>
            <a:pPr algn="l"/>
            <a:r>
              <a:rPr lang="en-US" dirty="0"/>
              <a:t>If you do not want to use all 12 columns individually, you can group the columns together to create wider columns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 </a:t>
            </a:r>
            <a:r>
              <a:rPr lang="en-US" dirty="0"/>
              <a:t>Grid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" y="4087091"/>
            <a:ext cx="84296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2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.col- (extra small devices - screen width less than </a:t>
            </a:r>
            <a:r>
              <a:rPr lang="en-US" dirty="0" err="1"/>
              <a:t>576px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.col-</a:t>
            </a:r>
            <a:r>
              <a:rPr lang="en-US" dirty="0" err="1"/>
              <a:t>sm</a:t>
            </a:r>
            <a:r>
              <a:rPr lang="en-US" dirty="0"/>
              <a:t>- (small devices - screen width equal to or greater than </a:t>
            </a:r>
            <a:r>
              <a:rPr lang="en-US" dirty="0" err="1"/>
              <a:t>576px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.col-md- (medium devices - screen width equal to or greater than </a:t>
            </a:r>
            <a:r>
              <a:rPr lang="en-US" dirty="0" err="1"/>
              <a:t>768px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.col-</a:t>
            </a:r>
            <a:r>
              <a:rPr lang="en-US" dirty="0" err="1"/>
              <a:t>lg</a:t>
            </a:r>
            <a:r>
              <a:rPr lang="en-US" dirty="0"/>
              <a:t>- (large devices - screen width equal to or greater than </a:t>
            </a:r>
            <a:r>
              <a:rPr lang="en-US" dirty="0" err="1"/>
              <a:t>992px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.col-xl- (</a:t>
            </a:r>
            <a:r>
              <a:rPr lang="en-US" dirty="0" err="1"/>
              <a:t>xlarge</a:t>
            </a:r>
            <a:r>
              <a:rPr lang="en-US" dirty="0"/>
              <a:t> devices - screen width equal to or greater than </a:t>
            </a:r>
            <a:r>
              <a:rPr lang="en-US" dirty="0" err="1"/>
              <a:t>1200px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.col-</a:t>
            </a:r>
            <a:r>
              <a:rPr lang="en-US" dirty="0" err="1"/>
              <a:t>xxl</a:t>
            </a:r>
            <a:r>
              <a:rPr lang="en-US" dirty="0"/>
              <a:t>- (</a:t>
            </a:r>
            <a:r>
              <a:rPr lang="en-US" dirty="0" err="1"/>
              <a:t>xxlarge</a:t>
            </a:r>
            <a:r>
              <a:rPr lang="en-US" dirty="0"/>
              <a:t> devices - screen width equal to or greater than </a:t>
            </a:r>
            <a:r>
              <a:rPr lang="en-US" dirty="0" err="1"/>
              <a:t>1400px</a:t>
            </a:r>
            <a:r>
              <a:rPr lang="en-US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Developing modern web applications and providing adequate maintenance and support 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Writing clean and secure codes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Having profound knowledge of HTML,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JavaScript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Debugging and resolving technicalities whenever occurred while development  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Create databases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Enhance different features and functionalities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Collaborate with other teammates 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Conduct best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practices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990600"/>
            <a:ext cx="41148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Become a </a:t>
            </a:r>
            <a:r>
              <a:rPr lang="en-US" dirty="0" err="1" smtClean="0"/>
              <a:t>laravel</a:t>
            </a:r>
            <a:r>
              <a:rPr lang="en-US" dirty="0" smtClean="0"/>
              <a:t> developer </a:t>
            </a:r>
            <a:r>
              <a:rPr lang="en-US" dirty="0"/>
              <a:t>he or she is responsible for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Arial" pitchFamily="34" charset="0"/>
                <a:cs typeface="Arial" pitchFamily="34" charset="0"/>
              </a:rPr>
              <a:t>The classes for text colors are: .text-muted, .text-primary, .text-success, .text-info, .text-warning, .text-danger, .text-secondary, .text-white, .text-dark, .text-body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default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body color/often black) and .text-light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b="1" dirty="0">
                <a:latin typeface="Arial" pitchFamily="34" charset="0"/>
                <a:cs typeface="Arial" pitchFamily="34" charset="0"/>
              </a:rPr>
              <a:t>Background Colors</a:t>
            </a:r>
          </a:p>
          <a:p>
            <a:pPr algn="l"/>
            <a:r>
              <a:rPr lang="en-US" sz="2400" dirty="0">
                <a:latin typeface="Arial" pitchFamily="34" charset="0"/>
                <a:cs typeface="Arial" pitchFamily="34" charset="0"/>
              </a:rPr>
              <a:t>The classes for background colors are: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-primary,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-success,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-info,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-warning,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-danger,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-secondary,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-dark and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-light.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456176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The classes are named using the format {property}{sides}-{size} for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{property}{sides}-{breakpoint}-{size} for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md,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xl,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xxl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property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is one of: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 - for classes that set margin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 - for classes that set padding</a:t>
            </a:r>
          </a:p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sides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is one of: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 - for classes that set margin-top or padding-top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 - for classes that set margin-bottom or padding-bottom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 - (start) for classes that set margin-left or padding-left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margin-right or padding-right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RTL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 - (end) for classes that set margin-right or padding-right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margin-left or padding-left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RTL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x - for classes that set both *-left and *-right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y - for classes that set both *-top and *-bottom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blank - for classes that set a margin or padding on all 4 sides of the element</a:t>
            </a:r>
          </a:p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7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2020824"/>
            <a:ext cx="8534400" cy="4075176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size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is one of: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0 - for classes that eliminate the margin or padding by setting it to 0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1 - (by default) for classes that set the margin or padding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0.25rem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i.e.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4px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2 - (by default) for classes that set the margin or padding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0.5rem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i.e.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8px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3 - (by default) for classes that set the margin or padding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1rem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i.e.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16px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4 - (by default) for classes that set the margin or padding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1.5rem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24px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5 - (by default) for classes that set the margin or padding to $spacer * 3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auto - for classes that set the margin to auto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5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30377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 err="1">
                <a:latin typeface="Arial" pitchFamily="34" charset="0"/>
                <a:cs typeface="Arial" pitchFamily="34" charset="0"/>
              </a:rPr>
              <a:t>MVC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Support and Object-Oriented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Approach: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follows - Model, View, and Controller-based architectural pattern and it has an expressive beautiful syntax which makes it object-oriented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Built-In Authentication and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Authorization: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Laravel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provides an out-of-the-box configuration for the Authentication and Authorization system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Packaging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System: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Laravel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uses a composer as a dependency manager, which manages all the information needed to manage packages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Multiple File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System: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Laravel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also has a built-in support for the cloud storage system such as Amazon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Rack space Cloud Storage and of course for local storage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Artisan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Console: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Common uses of Artisan include publishing package assets, managing database migrations, seeding and generating boilerplate code for new controllers, models, and migrations.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Why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laravel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143000"/>
            <a:ext cx="3429000" cy="381000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Google, Yahoo,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Rediff</a:t>
            </a:r>
            <a:r>
              <a:rPr lang="en-US" dirty="0">
                <a:latin typeface="Arial" pitchFamily="34" charset="0"/>
                <a:cs typeface="Arial" pitchFamily="34" charset="0"/>
              </a:rPr>
              <a:t>, Facebook, Intel,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Digg</a:t>
            </a:r>
            <a:r>
              <a:rPr lang="en-US" dirty="0">
                <a:latin typeface="Arial" pitchFamily="34" charset="0"/>
                <a:cs typeface="Arial" pitchFamily="34" charset="0"/>
              </a:rPr>
              <a:t>, Flickr,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Zynga</a:t>
            </a:r>
            <a:r>
              <a:rPr lang="en-US" dirty="0">
                <a:latin typeface="Arial" pitchFamily="34" charset="0"/>
                <a:cs typeface="Arial" pitchFamily="34" charset="0"/>
              </a:rPr>
              <a:t>, Borland, eBay, Nokia, Oracle, etc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based 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</a:t>
            </a:r>
            <a:r>
              <a:rPr lang="en-US" dirty="0" err="1" smtClean="0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209800"/>
            <a:ext cx="8229600" cy="407517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Basic HTML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Basic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CSS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Basic Bootstrap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MySQL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838200"/>
            <a:ext cx="41148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Before learn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Laravel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382000" cy="407517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HTML is a language for describing web pages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HTML stands for Hyper Text Markup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Language.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Hyper Text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Markup Language (HTML) is the set of markup symbols or codes inserted into a file intended for display on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Internet.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"Hypertext" refers to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hyperlinks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that an HTML page may contain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"Markup language" refers to the way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tags are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used to define the page layout and elements within the page.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HTML is a markup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language.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 markup language is a set of markup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tags.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tags describe document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content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HTML documents contain HTML tags and plain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text.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HTML documents are also called web pages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Basic Html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867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4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9183</TotalTime>
  <Words>1640</Words>
  <Application>Microsoft Office PowerPoint</Application>
  <PresentationFormat>On-screen Show (4:3)</PresentationFormat>
  <Paragraphs>237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BlackTie</vt:lpstr>
      <vt:lpstr>Laravel</vt:lpstr>
      <vt:lpstr>laravel</vt:lpstr>
      <vt:lpstr>Become a laravel developer he or she is responsible for:</vt:lpstr>
      <vt:lpstr>Tasks</vt:lpstr>
      <vt:lpstr>Future Of laravel</vt:lpstr>
      <vt:lpstr>skills</vt:lpstr>
      <vt:lpstr>Before learn Laravel</vt:lpstr>
      <vt:lpstr>Basic Html</vt:lpstr>
      <vt:lpstr>HTML Layout</vt:lpstr>
      <vt:lpstr>Contd…</vt:lpstr>
      <vt:lpstr>Basic CSS</vt:lpstr>
      <vt:lpstr>CSS Benefits </vt:lpstr>
      <vt:lpstr>HTML &amp; CSS</vt:lpstr>
      <vt:lpstr>Attaching a Style Sheet</vt:lpstr>
      <vt:lpstr>Css</vt:lpstr>
      <vt:lpstr>Contd…</vt:lpstr>
      <vt:lpstr>Box model</vt:lpstr>
      <vt:lpstr>css</vt:lpstr>
      <vt:lpstr>css</vt:lpstr>
      <vt:lpstr>CSS Combinators</vt:lpstr>
      <vt:lpstr>Contd…</vt:lpstr>
      <vt:lpstr>Pseudo class</vt:lpstr>
      <vt:lpstr>Pseudo Element</vt:lpstr>
      <vt:lpstr>Contd..</vt:lpstr>
      <vt:lpstr>Bootstrap</vt:lpstr>
      <vt:lpstr>Bootstrap </vt:lpstr>
      <vt:lpstr>Container</vt:lpstr>
      <vt:lpstr>Bootstrap  Grid System</vt:lpstr>
      <vt:lpstr>Grid Classes</vt:lpstr>
      <vt:lpstr>Text Colors</vt:lpstr>
      <vt:lpstr>Spacing</vt:lpstr>
      <vt:lpstr>Contd…</vt:lpstr>
      <vt:lpstr>Why laravel</vt:lpstr>
      <vt:lpstr>Cont…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Basic</dc:title>
  <dc:creator>Admin</dc:creator>
  <cp:lastModifiedBy>Admin</cp:lastModifiedBy>
  <cp:revision>40</cp:revision>
  <dcterms:created xsi:type="dcterms:W3CDTF">2022-08-23T15:19:24Z</dcterms:created>
  <dcterms:modified xsi:type="dcterms:W3CDTF">2022-09-07T07:47:21Z</dcterms:modified>
</cp:coreProperties>
</file>