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B441-C1CD-E4B7-2D08-4F8F9F2C7F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099B26-F1E6-D3DE-E2BF-73C8C6573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179241-83F8-36C3-8F41-0EAC1C2F1410}"/>
              </a:ext>
            </a:extLst>
          </p:cNvPr>
          <p:cNvSpPr>
            <a:spLocks noGrp="1"/>
          </p:cNvSpPr>
          <p:nvPr>
            <p:ph type="dt" sz="half" idx="10"/>
          </p:nvPr>
        </p:nvSpPr>
        <p:spPr/>
        <p:txBody>
          <a:bodyPr/>
          <a:lstStyle/>
          <a:p>
            <a:fld id="{67EA6ED1-8C04-4301-BDBE-02E58A04522D}" type="datetimeFigureOut">
              <a:rPr lang="en-IN" smtClean="0"/>
              <a:t>09-06-2024</a:t>
            </a:fld>
            <a:endParaRPr lang="en-IN"/>
          </a:p>
        </p:txBody>
      </p:sp>
      <p:sp>
        <p:nvSpPr>
          <p:cNvPr id="5" name="Footer Placeholder 4">
            <a:extLst>
              <a:ext uri="{FF2B5EF4-FFF2-40B4-BE49-F238E27FC236}">
                <a16:creationId xmlns:a16="http://schemas.microsoft.com/office/drawing/2014/main" id="{1A52F673-08DB-9237-1016-15725A3820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BB0F6A-8D59-A114-E06A-D8073FC6DE6F}"/>
              </a:ext>
            </a:extLst>
          </p:cNvPr>
          <p:cNvSpPr>
            <a:spLocks noGrp="1"/>
          </p:cNvSpPr>
          <p:nvPr>
            <p:ph type="sldNum" sz="quarter" idx="12"/>
          </p:nvPr>
        </p:nvSpPr>
        <p:spPr/>
        <p:txBody>
          <a:bodyPr/>
          <a:lstStyle/>
          <a:p>
            <a:fld id="{57350EF4-35BF-4344-B8B9-A7634ACB04FD}" type="slidenum">
              <a:rPr lang="en-IN" smtClean="0"/>
              <a:t>‹#›</a:t>
            </a:fld>
            <a:endParaRPr lang="en-IN"/>
          </a:p>
        </p:txBody>
      </p:sp>
    </p:spTree>
    <p:extLst>
      <p:ext uri="{BB962C8B-B14F-4D97-AF65-F5344CB8AC3E}">
        <p14:creationId xmlns:p14="http://schemas.microsoft.com/office/powerpoint/2010/main" val="1428888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289E-2E83-2B04-811E-91875C0B77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29DE82-8C6C-390C-4F31-1810586B03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DEE6B0-7A48-0EF6-B2DB-7402C17A97F3}"/>
              </a:ext>
            </a:extLst>
          </p:cNvPr>
          <p:cNvSpPr>
            <a:spLocks noGrp="1"/>
          </p:cNvSpPr>
          <p:nvPr>
            <p:ph type="dt" sz="half" idx="10"/>
          </p:nvPr>
        </p:nvSpPr>
        <p:spPr/>
        <p:txBody>
          <a:bodyPr/>
          <a:lstStyle/>
          <a:p>
            <a:fld id="{67EA6ED1-8C04-4301-BDBE-02E58A04522D}" type="datetimeFigureOut">
              <a:rPr lang="en-IN" smtClean="0"/>
              <a:t>09-06-2024</a:t>
            </a:fld>
            <a:endParaRPr lang="en-IN"/>
          </a:p>
        </p:txBody>
      </p:sp>
      <p:sp>
        <p:nvSpPr>
          <p:cNvPr id="5" name="Footer Placeholder 4">
            <a:extLst>
              <a:ext uri="{FF2B5EF4-FFF2-40B4-BE49-F238E27FC236}">
                <a16:creationId xmlns:a16="http://schemas.microsoft.com/office/drawing/2014/main" id="{7C9B8159-7A70-CEF7-E9DD-F8D582131A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D0C869-D3E0-4FE9-0F29-C2E8B597CF2C}"/>
              </a:ext>
            </a:extLst>
          </p:cNvPr>
          <p:cNvSpPr>
            <a:spLocks noGrp="1"/>
          </p:cNvSpPr>
          <p:nvPr>
            <p:ph type="sldNum" sz="quarter" idx="12"/>
          </p:nvPr>
        </p:nvSpPr>
        <p:spPr/>
        <p:txBody>
          <a:bodyPr/>
          <a:lstStyle/>
          <a:p>
            <a:fld id="{57350EF4-35BF-4344-B8B9-A7634ACB04FD}" type="slidenum">
              <a:rPr lang="en-IN" smtClean="0"/>
              <a:t>‹#›</a:t>
            </a:fld>
            <a:endParaRPr lang="en-IN"/>
          </a:p>
        </p:txBody>
      </p:sp>
    </p:spTree>
    <p:extLst>
      <p:ext uri="{BB962C8B-B14F-4D97-AF65-F5344CB8AC3E}">
        <p14:creationId xmlns:p14="http://schemas.microsoft.com/office/powerpoint/2010/main" val="1978439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35BD40-87AB-530C-F18A-69DFBED796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08B081-2655-BC35-AE11-90847C0459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C233BE-F591-3051-4846-49F78F8CBD40}"/>
              </a:ext>
            </a:extLst>
          </p:cNvPr>
          <p:cNvSpPr>
            <a:spLocks noGrp="1"/>
          </p:cNvSpPr>
          <p:nvPr>
            <p:ph type="dt" sz="half" idx="10"/>
          </p:nvPr>
        </p:nvSpPr>
        <p:spPr/>
        <p:txBody>
          <a:bodyPr/>
          <a:lstStyle/>
          <a:p>
            <a:fld id="{67EA6ED1-8C04-4301-BDBE-02E58A04522D}" type="datetimeFigureOut">
              <a:rPr lang="en-IN" smtClean="0"/>
              <a:t>09-06-2024</a:t>
            </a:fld>
            <a:endParaRPr lang="en-IN"/>
          </a:p>
        </p:txBody>
      </p:sp>
      <p:sp>
        <p:nvSpPr>
          <p:cNvPr id="5" name="Footer Placeholder 4">
            <a:extLst>
              <a:ext uri="{FF2B5EF4-FFF2-40B4-BE49-F238E27FC236}">
                <a16:creationId xmlns:a16="http://schemas.microsoft.com/office/drawing/2014/main" id="{FD43D593-89B0-ABE5-EBFA-A58B2949DF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5A0EA8-BB43-A15F-78D7-685F24B9AD6B}"/>
              </a:ext>
            </a:extLst>
          </p:cNvPr>
          <p:cNvSpPr>
            <a:spLocks noGrp="1"/>
          </p:cNvSpPr>
          <p:nvPr>
            <p:ph type="sldNum" sz="quarter" idx="12"/>
          </p:nvPr>
        </p:nvSpPr>
        <p:spPr/>
        <p:txBody>
          <a:bodyPr/>
          <a:lstStyle/>
          <a:p>
            <a:fld id="{57350EF4-35BF-4344-B8B9-A7634ACB04FD}" type="slidenum">
              <a:rPr lang="en-IN" smtClean="0"/>
              <a:t>‹#›</a:t>
            </a:fld>
            <a:endParaRPr lang="en-IN"/>
          </a:p>
        </p:txBody>
      </p:sp>
    </p:spTree>
    <p:extLst>
      <p:ext uri="{BB962C8B-B14F-4D97-AF65-F5344CB8AC3E}">
        <p14:creationId xmlns:p14="http://schemas.microsoft.com/office/powerpoint/2010/main" val="54039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FC34-F96A-E8AA-8C36-50478CB372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33139D-5AED-9894-01B1-D8D6BBF9C3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15DD39-3166-6734-8D60-BE1998DD88AC}"/>
              </a:ext>
            </a:extLst>
          </p:cNvPr>
          <p:cNvSpPr>
            <a:spLocks noGrp="1"/>
          </p:cNvSpPr>
          <p:nvPr>
            <p:ph type="dt" sz="half" idx="10"/>
          </p:nvPr>
        </p:nvSpPr>
        <p:spPr/>
        <p:txBody>
          <a:bodyPr/>
          <a:lstStyle/>
          <a:p>
            <a:fld id="{67EA6ED1-8C04-4301-BDBE-02E58A04522D}" type="datetimeFigureOut">
              <a:rPr lang="en-IN" smtClean="0"/>
              <a:t>09-06-2024</a:t>
            </a:fld>
            <a:endParaRPr lang="en-IN"/>
          </a:p>
        </p:txBody>
      </p:sp>
      <p:sp>
        <p:nvSpPr>
          <p:cNvPr id="5" name="Footer Placeholder 4">
            <a:extLst>
              <a:ext uri="{FF2B5EF4-FFF2-40B4-BE49-F238E27FC236}">
                <a16:creationId xmlns:a16="http://schemas.microsoft.com/office/drawing/2014/main" id="{7AE4D84F-7B10-D45A-FF5B-4B1A7EFBF7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B9A6A4-F26C-6F0E-BAF9-4D17E6095578}"/>
              </a:ext>
            </a:extLst>
          </p:cNvPr>
          <p:cNvSpPr>
            <a:spLocks noGrp="1"/>
          </p:cNvSpPr>
          <p:nvPr>
            <p:ph type="sldNum" sz="quarter" idx="12"/>
          </p:nvPr>
        </p:nvSpPr>
        <p:spPr/>
        <p:txBody>
          <a:bodyPr/>
          <a:lstStyle/>
          <a:p>
            <a:fld id="{57350EF4-35BF-4344-B8B9-A7634ACB04FD}" type="slidenum">
              <a:rPr lang="en-IN" smtClean="0"/>
              <a:t>‹#›</a:t>
            </a:fld>
            <a:endParaRPr lang="en-IN"/>
          </a:p>
        </p:txBody>
      </p:sp>
    </p:spTree>
    <p:extLst>
      <p:ext uri="{BB962C8B-B14F-4D97-AF65-F5344CB8AC3E}">
        <p14:creationId xmlns:p14="http://schemas.microsoft.com/office/powerpoint/2010/main" val="978260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1DFE-3753-9864-0D26-A60BE89DDB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8FF749-5985-388C-8BE3-DB8C7D3018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E39CCD-606E-7800-0B02-BB4A41ED0E5E}"/>
              </a:ext>
            </a:extLst>
          </p:cNvPr>
          <p:cNvSpPr>
            <a:spLocks noGrp="1"/>
          </p:cNvSpPr>
          <p:nvPr>
            <p:ph type="dt" sz="half" idx="10"/>
          </p:nvPr>
        </p:nvSpPr>
        <p:spPr/>
        <p:txBody>
          <a:bodyPr/>
          <a:lstStyle/>
          <a:p>
            <a:fld id="{67EA6ED1-8C04-4301-BDBE-02E58A04522D}" type="datetimeFigureOut">
              <a:rPr lang="en-IN" smtClean="0"/>
              <a:t>09-06-2024</a:t>
            </a:fld>
            <a:endParaRPr lang="en-IN"/>
          </a:p>
        </p:txBody>
      </p:sp>
      <p:sp>
        <p:nvSpPr>
          <p:cNvPr id="5" name="Footer Placeholder 4">
            <a:extLst>
              <a:ext uri="{FF2B5EF4-FFF2-40B4-BE49-F238E27FC236}">
                <a16:creationId xmlns:a16="http://schemas.microsoft.com/office/drawing/2014/main" id="{C80CA64E-8E48-B499-2D6E-546ABAD0CD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55228C-2BB9-1E17-693B-11CFA2C95EA7}"/>
              </a:ext>
            </a:extLst>
          </p:cNvPr>
          <p:cNvSpPr>
            <a:spLocks noGrp="1"/>
          </p:cNvSpPr>
          <p:nvPr>
            <p:ph type="sldNum" sz="quarter" idx="12"/>
          </p:nvPr>
        </p:nvSpPr>
        <p:spPr/>
        <p:txBody>
          <a:bodyPr/>
          <a:lstStyle/>
          <a:p>
            <a:fld id="{57350EF4-35BF-4344-B8B9-A7634ACB04FD}" type="slidenum">
              <a:rPr lang="en-IN" smtClean="0"/>
              <a:t>‹#›</a:t>
            </a:fld>
            <a:endParaRPr lang="en-IN"/>
          </a:p>
        </p:txBody>
      </p:sp>
    </p:spTree>
    <p:extLst>
      <p:ext uri="{BB962C8B-B14F-4D97-AF65-F5344CB8AC3E}">
        <p14:creationId xmlns:p14="http://schemas.microsoft.com/office/powerpoint/2010/main" val="1715319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608F5-EC10-63B6-E6B7-A338558ECB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67BA22-BCB9-AD58-127E-1A76298851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EA29B6-FD92-B195-AF5F-4E696B14B2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80B5B6-9432-F8C0-DF5D-BBCC70FBA51F}"/>
              </a:ext>
            </a:extLst>
          </p:cNvPr>
          <p:cNvSpPr>
            <a:spLocks noGrp="1"/>
          </p:cNvSpPr>
          <p:nvPr>
            <p:ph type="dt" sz="half" idx="10"/>
          </p:nvPr>
        </p:nvSpPr>
        <p:spPr/>
        <p:txBody>
          <a:bodyPr/>
          <a:lstStyle/>
          <a:p>
            <a:fld id="{67EA6ED1-8C04-4301-BDBE-02E58A04522D}" type="datetimeFigureOut">
              <a:rPr lang="en-IN" smtClean="0"/>
              <a:t>09-06-2024</a:t>
            </a:fld>
            <a:endParaRPr lang="en-IN"/>
          </a:p>
        </p:txBody>
      </p:sp>
      <p:sp>
        <p:nvSpPr>
          <p:cNvPr id="6" name="Footer Placeholder 5">
            <a:extLst>
              <a:ext uri="{FF2B5EF4-FFF2-40B4-BE49-F238E27FC236}">
                <a16:creationId xmlns:a16="http://schemas.microsoft.com/office/drawing/2014/main" id="{3C19D773-1196-AC63-19AD-C15CB9176C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657570-BD7B-7553-B076-0A1EB0EACC57}"/>
              </a:ext>
            </a:extLst>
          </p:cNvPr>
          <p:cNvSpPr>
            <a:spLocks noGrp="1"/>
          </p:cNvSpPr>
          <p:nvPr>
            <p:ph type="sldNum" sz="quarter" idx="12"/>
          </p:nvPr>
        </p:nvSpPr>
        <p:spPr/>
        <p:txBody>
          <a:bodyPr/>
          <a:lstStyle/>
          <a:p>
            <a:fld id="{57350EF4-35BF-4344-B8B9-A7634ACB04FD}" type="slidenum">
              <a:rPr lang="en-IN" smtClean="0"/>
              <a:t>‹#›</a:t>
            </a:fld>
            <a:endParaRPr lang="en-IN"/>
          </a:p>
        </p:txBody>
      </p:sp>
    </p:spTree>
    <p:extLst>
      <p:ext uri="{BB962C8B-B14F-4D97-AF65-F5344CB8AC3E}">
        <p14:creationId xmlns:p14="http://schemas.microsoft.com/office/powerpoint/2010/main" val="1110358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C0E1-8E50-69AC-E998-48AF0082C0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BC76C8-370E-0189-961B-FCD387DAC5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EDF6FB-220C-9254-06CC-0CA433F1C3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3513E4-409D-A6DF-FE56-6E9FBE31FF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7C5EF-DB12-2BDD-6FC6-A810ECC6F2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5D3862-1BA6-8886-5377-7D43037991AD}"/>
              </a:ext>
            </a:extLst>
          </p:cNvPr>
          <p:cNvSpPr>
            <a:spLocks noGrp="1"/>
          </p:cNvSpPr>
          <p:nvPr>
            <p:ph type="dt" sz="half" idx="10"/>
          </p:nvPr>
        </p:nvSpPr>
        <p:spPr/>
        <p:txBody>
          <a:bodyPr/>
          <a:lstStyle/>
          <a:p>
            <a:fld id="{67EA6ED1-8C04-4301-BDBE-02E58A04522D}" type="datetimeFigureOut">
              <a:rPr lang="en-IN" smtClean="0"/>
              <a:t>09-06-2024</a:t>
            </a:fld>
            <a:endParaRPr lang="en-IN"/>
          </a:p>
        </p:txBody>
      </p:sp>
      <p:sp>
        <p:nvSpPr>
          <p:cNvPr id="8" name="Footer Placeholder 7">
            <a:extLst>
              <a:ext uri="{FF2B5EF4-FFF2-40B4-BE49-F238E27FC236}">
                <a16:creationId xmlns:a16="http://schemas.microsoft.com/office/drawing/2014/main" id="{7BB7A85D-D47C-BCDA-F8C0-FC3B5F7AC5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E6B94A-620A-AB11-9FE1-AD5FBC875565}"/>
              </a:ext>
            </a:extLst>
          </p:cNvPr>
          <p:cNvSpPr>
            <a:spLocks noGrp="1"/>
          </p:cNvSpPr>
          <p:nvPr>
            <p:ph type="sldNum" sz="quarter" idx="12"/>
          </p:nvPr>
        </p:nvSpPr>
        <p:spPr/>
        <p:txBody>
          <a:bodyPr/>
          <a:lstStyle/>
          <a:p>
            <a:fld id="{57350EF4-35BF-4344-B8B9-A7634ACB04FD}" type="slidenum">
              <a:rPr lang="en-IN" smtClean="0"/>
              <a:t>‹#›</a:t>
            </a:fld>
            <a:endParaRPr lang="en-IN"/>
          </a:p>
        </p:txBody>
      </p:sp>
    </p:spTree>
    <p:extLst>
      <p:ext uri="{BB962C8B-B14F-4D97-AF65-F5344CB8AC3E}">
        <p14:creationId xmlns:p14="http://schemas.microsoft.com/office/powerpoint/2010/main" val="503866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B029E-8A67-6171-C8B7-5DEE3317CC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7AE16E7-AF6A-E387-49DC-1F95C69BC663}"/>
              </a:ext>
            </a:extLst>
          </p:cNvPr>
          <p:cNvSpPr>
            <a:spLocks noGrp="1"/>
          </p:cNvSpPr>
          <p:nvPr>
            <p:ph type="dt" sz="half" idx="10"/>
          </p:nvPr>
        </p:nvSpPr>
        <p:spPr/>
        <p:txBody>
          <a:bodyPr/>
          <a:lstStyle/>
          <a:p>
            <a:fld id="{67EA6ED1-8C04-4301-BDBE-02E58A04522D}" type="datetimeFigureOut">
              <a:rPr lang="en-IN" smtClean="0"/>
              <a:t>09-06-2024</a:t>
            </a:fld>
            <a:endParaRPr lang="en-IN"/>
          </a:p>
        </p:txBody>
      </p:sp>
      <p:sp>
        <p:nvSpPr>
          <p:cNvPr id="4" name="Footer Placeholder 3">
            <a:extLst>
              <a:ext uri="{FF2B5EF4-FFF2-40B4-BE49-F238E27FC236}">
                <a16:creationId xmlns:a16="http://schemas.microsoft.com/office/drawing/2014/main" id="{BB2C62D2-992C-9759-ADD5-A15A869449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618138-86FB-71B9-74EE-D655FABFF5FC}"/>
              </a:ext>
            </a:extLst>
          </p:cNvPr>
          <p:cNvSpPr>
            <a:spLocks noGrp="1"/>
          </p:cNvSpPr>
          <p:nvPr>
            <p:ph type="sldNum" sz="quarter" idx="12"/>
          </p:nvPr>
        </p:nvSpPr>
        <p:spPr/>
        <p:txBody>
          <a:bodyPr/>
          <a:lstStyle/>
          <a:p>
            <a:fld id="{57350EF4-35BF-4344-B8B9-A7634ACB04FD}" type="slidenum">
              <a:rPr lang="en-IN" smtClean="0"/>
              <a:t>‹#›</a:t>
            </a:fld>
            <a:endParaRPr lang="en-IN"/>
          </a:p>
        </p:txBody>
      </p:sp>
    </p:spTree>
    <p:extLst>
      <p:ext uri="{BB962C8B-B14F-4D97-AF65-F5344CB8AC3E}">
        <p14:creationId xmlns:p14="http://schemas.microsoft.com/office/powerpoint/2010/main" val="365237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44B47E-01BC-F0BE-7E70-580455F56723}"/>
              </a:ext>
            </a:extLst>
          </p:cNvPr>
          <p:cNvSpPr>
            <a:spLocks noGrp="1"/>
          </p:cNvSpPr>
          <p:nvPr>
            <p:ph type="dt" sz="half" idx="10"/>
          </p:nvPr>
        </p:nvSpPr>
        <p:spPr/>
        <p:txBody>
          <a:bodyPr/>
          <a:lstStyle/>
          <a:p>
            <a:fld id="{67EA6ED1-8C04-4301-BDBE-02E58A04522D}" type="datetimeFigureOut">
              <a:rPr lang="en-IN" smtClean="0"/>
              <a:t>09-06-2024</a:t>
            </a:fld>
            <a:endParaRPr lang="en-IN"/>
          </a:p>
        </p:txBody>
      </p:sp>
      <p:sp>
        <p:nvSpPr>
          <p:cNvPr id="3" name="Footer Placeholder 2">
            <a:extLst>
              <a:ext uri="{FF2B5EF4-FFF2-40B4-BE49-F238E27FC236}">
                <a16:creationId xmlns:a16="http://schemas.microsoft.com/office/drawing/2014/main" id="{66DC106F-0064-7646-61AF-8447764F24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F62EAF-6980-83EF-72F1-7E589083C53D}"/>
              </a:ext>
            </a:extLst>
          </p:cNvPr>
          <p:cNvSpPr>
            <a:spLocks noGrp="1"/>
          </p:cNvSpPr>
          <p:nvPr>
            <p:ph type="sldNum" sz="quarter" idx="12"/>
          </p:nvPr>
        </p:nvSpPr>
        <p:spPr/>
        <p:txBody>
          <a:bodyPr/>
          <a:lstStyle/>
          <a:p>
            <a:fld id="{57350EF4-35BF-4344-B8B9-A7634ACB04FD}" type="slidenum">
              <a:rPr lang="en-IN" smtClean="0"/>
              <a:t>‹#›</a:t>
            </a:fld>
            <a:endParaRPr lang="en-IN"/>
          </a:p>
        </p:txBody>
      </p:sp>
    </p:spTree>
    <p:extLst>
      <p:ext uri="{BB962C8B-B14F-4D97-AF65-F5344CB8AC3E}">
        <p14:creationId xmlns:p14="http://schemas.microsoft.com/office/powerpoint/2010/main" val="2905156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DD06-5D38-C8DE-3A78-EB71E1F568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B1639C-42AC-EA4F-FEC5-0D0D543626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1A312C-5551-82BD-116B-97BC9D7F7A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703BD2-F9FC-4326-BCE8-4B6D5C6EB03E}"/>
              </a:ext>
            </a:extLst>
          </p:cNvPr>
          <p:cNvSpPr>
            <a:spLocks noGrp="1"/>
          </p:cNvSpPr>
          <p:nvPr>
            <p:ph type="dt" sz="half" idx="10"/>
          </p:nvPr>
        </p:nvSpPr>
        <p:spPr/>
        <p:txBody>
          <a:bodyPr/>
          <a:lstStyle/>
          <a:p>
            <a:fld id="{67EA6ED1-8C04-4301-BDBE-02E58A04522D}" type="datetimeFigureOut">
              <a:rPr lang="en-IN" smtClean="0"/>
              <a:t>09-06-2024</a:t>
            </a:fld>
            <a:endParaRPr lang="en-IN"/>
          </a:p>
        </p:txBody>
      </p:sp>
      <p:sp>
        <p:nvSpPr>
          <p:cNvPr id="6" name="Footer Placeholder 5">
            <a:extLst>
              <a:ext uri="{FF2B5EF4-FFF2-40B4-BE49-F238E27FC236}">
                <a16:creationId xmlns:a16="http://schemas.microsoft.com/office/drawing/2014/main" id="{5EA9099A-5F98-06C1-5DF8-34EEF438BE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041E00-F5D1-A050-A4A1-4EA01D8227CF}"/>
              </a:ext>
            </a:extLst>
          </p:cNvPr>
          <p:cNvSpPr>
            <a:spLocks noGrp="1"/>
          </p:cNvSpPr>
          <p:nvPr>
            <p:ph type="sldNum" sz="quarter" idx="12"/>
          </p:nvPr>
        </p:nvSpPr>
        <p:spPr/>
        <p:txBody>
          <a:bodyPr/>
          <a:lstStyle/>
          <a:p>
            <a:fld id="{57350EF4-35BF-4344-B8B9-A7634ACB04FD}" type="slidenum">
              <a:rPr lang="en-IN" smtClean="0"/>
              <a:t>‹#›</a:t>
            </a:fld>
            <a:endParaRPr lang="en-IN"/>
          </a:p>
        </p:txBody>
      </p:sp>
    </p:spTree>
    <p:extLst>
      <p:ext uri="{BB962C8B-B14F-4D97-AF65-F5344CB8AC3E}">
        <p14:creationId xmlns:p14="http://schemas.microsoft.com/office/powerpoint/2010/main" val="56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2BC58-A52D-BCC7-7C07-47A15C4265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A17FF2-DC7C-A555-3365-2E46BB9E4B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14F618-ABC2-93D5-B592-C46EDEEBA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A61FAD-D5C5-2AB4-AD4F-1B16695CC7D1}"/>
              </a:ext>
            </a:extLst>
          </p:cNvPr>
          <p:cNvSpPr>
            <a:spLocks noGrp="1"/>
          </p:cNvSpPr>
          <p:nvPr>
            <p:ph type="dt" sz="half" idx="10"/>
          </p:nvPr>
        </p:nvSpPr>
        <p:spPr/>
        <p:txBody>
          <a:bodyPr/>
          <a:lstStyle/>
          <a:p>
            <a:fld id="{67EA6ED1-8C04-4301-BDBE-02E58A04522D}" type="datetimeFigureOut">
              <a:rPr lang="en-IN" smtClean="0"/>
              <a:t>09-06-2024</a:t>
            </a:fld>
            <a:endParaRPr lang="en-IN"/>
          </a:p>
        </p:txBody>
      </p:sp>
      <p:sp>
        <p:nvSpPr>
          <p:cNvPr id="6" name="Footer Placeholder 5">
            <a:extLst>
              <a:ext uri="{FF2B5EF4-FFF2-40B4-BE49-F238E27FC236}">
                <a16:creationId xmlns:a16="http://schemas.microsoft.com/office/drawing/2014/main" id="{D49A96F7-1681-37C7-0786-C270CE2726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739C48-A06B-B3C9-ED2B-2AECFEB3C7F8}"/>
              </a:ext>
            </a:extLst>
          </p:cNvPr>
          <p:cNvSpPr>
            <a:spLocks noGrp="1"/>
          </p:cNvSpPr>
          <p:nvPr>
            <p:ph type="sldNum" sz="quarter" idx="12"/>
          </p:nvPr>
        </p:nvSpPr>
        <p:spPr/>
        <p:txBody>
          <a:bodyPr/>
          <a:lstStyle/>
          <a:p>
            <a:fld id="{57350EF4-35BF-4344-B8B9-A7634ACB04FD}" type="slidenum">
              <a:rPr lang="en-IN" smtClean="0"/>
              <a:t>‹#›</a:t>
            </a:fld>
            <a:endParaRPr lang="en-IN"/>
          </a:p>
        </p:txBody>
      </p:sp>
    </p:spTree>
    <p:extLst>
      <p:ext uri="{BB962C8B-B14F-4D97-AF65-F5344CB8AC3E}">
        <p14:creationId xmlns:p14="http://schemas.microsoft.com/office/powerpoint/2010/main" val="2935401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7F3865-2230-5A0D-CAA7-D5EE6DEF99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B733FD-E62E-2244-ECE3-FD1F49502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F2ED62-9914-0F61-9FCA-C8A6D13979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EA6ED1-8C04-4301-BDBE-02E58A04522D}" type="datetimeFigureOut">
              <a:rPr lang="en-IN" smtClean="0"/>
              <a:t>09-06-2024</a:t>
            </a:fld>
            <a:endParaRPr lang="en-IN"/>
          </a:p>
        </p:txBody>
      </p:sp>
      <p:sp>
        <p:nvSpPr>
          <p:cNvPr id="5" name="Footer Placeholder 4">
            <a:extLst>
              <a:ext uri="{FF2B5EF4-FFF2-40B4-BE49-F238E27FC236}">
                <a16:creationId xmlns:a16="http://schemas.microsoft.com/office/drawing/2014/main" id="{36460451-A1B6-7329-4698-AE8C78353B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42F2B3-8D6F-6CAF-959F-716E05EED0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350EF4-35BF-4344-B8B9-A7634ACB04FD}" type="slidenum">
              <a:rPr lang="en-IN" smtClean="0"/>
              <a:t>‹#›</a:t>
            </a:fld>
            <a:endParaRPr lang="en-IN"/>
          </a:p>
        </p:txBody>
      </p:sp>
    </p:spTree>
    <p:extLst>
      <p:ext uri="{BB962C8B-B14F-4D97-AF65-F5344CB8AC3E}">
        <p14:creationId xmlns:p14="http://schemas.microsoft.com/office/powerpoint/2010/main" val="1212512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univariate-bivariate-and-multivariate-data-and-its-analysi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time-series-data-visualization-in-python/" TargetMode="External"/><Relationship Id="rId2" Type="http://schemas.openxmlformats.org/officeDocument/2006/relationships/hyperlink" Target="https://www.geeksforgeeks.org/what-is-spatial-analysi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7C74A-DE4F-03D5-8593-3859AC82B95B}"/>
              </a:ext>
            </a:extLst>
          </p:cNvPr>
          <p:cNvSpPr>
            <a:spLocks noGrp="1"/>
          </p:cNvSpPr>
          <p:nvPr>
            <p:ph type="ctrTitle"/>
          </p:nvPr>
        </p:nvSpPr>
        <p:spPr>
          <a:xfrm>
            <a:off x="0" y="0"/>
            <a:ext cx="10668000" cy="4473677"/>
          </a:xfrm>
        </p:spPr>
        <p:txBody>
          <a:bodyPr>
            <a:normAutofit/>
          </a:bodyPr>
          <a:lstStyle/>
          <a:p>
            <a:r>
              <a:rPr lang="en-IN" sz="7200" b="1" dirty="0"/>
              <a:t>PROJECT TITLE</a:t>
            </a:r>
            <a:br>
              <a:rPr lang="en-IN" dirty="0"/>
            </a:br>
            <a:r>
              <a:rPr lang="en-IN" dirty="0">
                <a:solidFill>
                  <a:srgbClr val="00B0F0"/>
                </a:solidFill>
              </a:rPr>
              <a:t>Internship Project On Exploratory Data Analysis(Project -3)</a:t>
            </a:r>
            <a:br>
              <a:rPr lang="en-IN" dirty="0">
                <a:solidFill>
                  <a:srgbClr val="00B0F0"/>
                </a:solidFill>
              </a:rPr>
            </a:br>
            <a:br>
              <a:rPr lang="en-IN" dirty="0"/>
            </a:br>
            <a:endParaRPr lang="en-IN" dirty="0"/>
          </a:p>
        </p:txBody>
      </p:sp>
      <p:sp>
        <p:nvSpPr>
          <p:cNvPr id="3" name="Subtitle 2">
            <a:extLst>
              <a:ext uri="{FF2B5EF4-FFF2-40B4-BE49-F238E27FC236}">
                <a16:creationId xmlns:a16="http://schemas.microsoft.com/office/drawing/2014/main" id="{E5C986F8-FB47-4DFF-D5E1-15C18FDDEF0A}"/>
              </a:ext>
            </a:extLst>
          </p:cNvPr>
          <p:cNvSpPr>
            <a:spLocks noGrp="1"/>
          </p:cNvSpPr>
          <p:nvPr>
            <p:ph type="subTitle" idx="1"/>
          </p:nvPr>
        </p:nvSpPr>
        <p:spPr>
          <a:xfrm>
            <a:off x="1524000" y="3602038"/>
            <a:ext cx="9144000" cy="2857756"/>
          </a:xfrm>
        </p:spPr>
        <p:txBody>
          <a:bodyPr>
            <a:normAutofit lnSpcReduction="10000"/>
          </a:bodyPr>
          <a:lstStyle/>
          <a:p>
            <a:pPr fontAlgn="base"/>
            <a:r>
              <a:rPr lang="en-US" b="1" i="0" dirty="0">
                <a:solidFill>
                  <a:srgbClr val="273239"/>
                </a:solidFill>
                <a:effectLst/>
                <a:highlight>
                  <a:srgbClr val="FFFFFF"/>
                </a:highlight>
                <a:latin typeface="Source Sans 3"/>
              </a:rPr>
              <a:t>                </a:t>
            </a:r>
            <a:r>
              <a:rPr lang="en-US" sz="4800" b="1" i="0" dirty="0">
                <a:solidFill>
                  <a:srgbClr val="273239"/>
                </a:solidFill>
                <a:effectLst/>
                <a:highlight>
                  <a:srgbClr val="FFFFFF"/>
                </a:highlight>
                <a:latin typeface="Source Sans 3"/>
              </a:rPr>
              <a:t>     PRESENTED BY</a:t>
            </a:r>
          </a:p>
          <a:p>
            <a:pPr fontAlgn="base"/>
            <a:r>
              <a:rPr lang="en-US" sz="4800" b="1" i="0" dirty="0">
                <a:solidFill>
                  <a:srgbClr val="00B0F0"/>
                </a:solidFill>
                <a:effectLst/>
                <a:highlight>
                  <a:srgbClr val="FFFFFF"/>
                </a:highlight>
                <a:latin typeface="Source Sans 3"/>
              </a:rPr>
              <a:t>                  MANISH KAUSHIK</a:t>
            </a:r>
          </a:p>
          <a:p>
            <a:pPr fontAlgn="base"/>
            <a:r>
              <a:rPr lang="en-US" sz="4800" b="1" dirty="0">
                <a:solidFill>
                  <a:srgbClr val="273239"/>
                </a:solidFill>
                <a:highlight>
                  <a:srgbClr val="FFFFFF"/>
                </a:highlight>
                <a:latin typeface="Source Sans 3"/>
              </a:rPr>
              <a:t>           INTERNSHIP ORGANISATION </a:t>
            </a:r>
          </a:p>
          <a:p>
            <a:pPr fontAlgn="base"/>
            <a:r>
              <a:rPr lang="en-US" sz="4800" b="1" dirty="0">
                <a:solidFill>
                  <a:srgbClr val="00B0F0"/>
                </a:solidFill>
                <a:highlight>
                  <a:srgbClr val="FFFFFF"/>
                </a:highlight>
                <a:latin typeface="Source Sans 3"/>
              </a:rPr>
              <a:t>            Next Hikes IT Solution</a:t>
            </a:r>
          </a:p>
          <a:p>
            <a:pPr algn="l" fontAlgn="base"/>
            <a:endParaRPr lang="en-US" b="1" i="0" dirty="0">
              <a:solidFill>
                <a:srgbClr val="273239"/>
              </a:solidFill>
              <a:effectLst/>
              <a:highlight>
                <a:srgbClr val="FFFFFF"/>
              </a:highlight>
              <a:latin typeface="Source Sans 3"/>
            </a:endParaRPr>
          </a:p>
        </p:txBody>
      </p:sp>
    </p:spTree>
    <p:extLst>
      <p:ext uri="{BB962C8B-B14F-4D97-AF65-F5344CB8AC3E}">
        <p14:creationId xmlns:p14="http://schemas.microsoft.com/office/powerpoint/2010/main" val="2129176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0B8D4-1DD8-7CEF-7042-2D879F7CA704}"/>
              </a:ext>
            </a:extLst>
          </p:cNvPr>
          <p:cNvSpPr>
            <a:spLocks noGrp="1"/>
          </p:cNvSpPr>
          <p:nvPr>
            <p:ph type="ctrTitle"/>
          </p:nvPr>
        </p:nvSpPr>
        <p:spPr>
          <a:xfrm>
            <a:off x="1524000" y="196645"/>
            <a:ext cx="4355690" cy="727587"/>
          </a:xfrm>
        </p:spPr>
        <p:txBody>
          <a:bodyPr>
            <a:normAutofit fontScale="90000"/>
          </a:bodyPr>
          <a:lstStyle/>
          <a:p>
            <a:r>
              <a:rPr lang="en-IN" dirty="0"/>
              <a:t>Conclusion:</a:t>
            </a:r>
          </a:p>
        </p:txBody>
      </p:sp>
      <p:sp>
        <p:nvSpPr>
          <p:cNvPr id="3" name="Subtitle 2">
            <a:extLst>
              <a:ext uri="{FF2B5EF4-FFF2-40B4-BE49-F238E27FC236}">
                <a16:creationId xmlns:a16="http://schemas.microsoft.com/office/drawing/2014/main" id="{BD196C20-B8B1-C832-853F-0795139E9590}"/>
              </a:ext>
            </a:extLst>
          </p:cNvPr>
          <p:cNvSpPr>
            <a:spLocks noGrp="1"/>
          </p:cNvSpPr>
          <p:nvPr>
            <p:ph type="subTitle" idx="1"/>
          </p:nvPr>
        </p:nvSpPr>
        <p:spPr>
          <a:xfrm>
            <a:off x="2231923" y="924232"/>
            <a:ext cx="9144000" cy="3264310"/>
          </a:xfrm>
        </p:spPr>
        <p:txBody>
          <a:bodyPr>
            <a:normAutofit/>
          </a:bodyPr>
          <a:lstStyle/>
          <a:p>
            <a:r>
              <a:rPr lang="en-US" dirty="0"/>
              <a:t> The conclusion of analysis of data is given below.  The prices of properties are higher for: 1. House having low age of property, means house </a:t>
            </a:r>
            <a:r>
              <a:rPr lang="en-US" dirty="0" err="1"/>
              <a:t>constuct</a:t>
            </a:r>
            <a:r>
              <a:rPr lang="en-US" dirty="0"/>
              <a:t> and sold within 20 years of construction 2. House having total 7-10 rooms, 1 kitchen, 1-2 Full Bathrooms and shape of property Regular/Slightly Irregular 3. House having total living area between 1500-2500 </a:t>
            </a:r>
            <a:r>
              <a:rPr lang="en-US" dirty="0" err="1"/>
              <a:t>sqr</a:t>
            </a:r>
            <a:r>
              <a:rPr lang="en-US" dirty="0"/>
              <a:t> ft, size of garage 500-800 </a:t>
            </a:r>
            <a:r>
              <a:rPr lang="en-US" dirty="0" err="1"/>
              <a:t>sqr</a:t>
            </a:r>
            <a:r>
              <a:rPr lang="en-US" dirty="0"/>
              <a:t> ft. 4. Having Garage attached to home, 2-3 car parking capacity, Average quality and condition of garage</a:t>
            </a:r>
            <a:endParaRPr lang="en-IN" dirty="0"/>
          </a:p>
        </p:txBody>
      </p:sp>
    </p:spTree>
    <p:extLst>
      <p:ext uri="{BB962C8B-B14F-4D97-AF65-F5344CB8AC3E}">
        <p14:creationId xmlns:p14="http://schemas.microsoft.com/office/powerpoint/2010/main" val="2556759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F779-7FEC-82F1-91CB-6E79D30C187F}"/>
              </a:ext>
            </a:extLst>
          </p:cNvPr>
          <p:cNvSpPr>
            <a:spLocks noGrp="1"/>
          </p:cNvSpPr>
          <p:nvPr>
            <p:ph type="title"/>
          </p:nvPr>
        </p:nvSpPr>
        <p:spPr/>
        <p:txBody>
          <a:bodyPr>
            <a:normAutofit fontScale="90000"/>
          </a:bodyPr>
          <a:lstStyle/>
          <a:p>
            <a:pPr fontAlgn="base"/>
            <a:r>
              <a:rPr lang="en-US" b="1" i="0" dirty="0">
                <a:solidFill>
                  <a:srgbClr val="273239"/>
                </a:solidFill>
                <a:effectLst/>
                <a:highlight>
                  <a:srgbClr val="FFFFFF"/>
                </a:highlight>
                <a:latin typeface="Source Sans 3"/>
              </a:rPr>
              <a:t>What is Exploratory Data Analysis?</a:t>
            </a:r>
            <a:br>
              <a:rPr lang="en-US" b="1" i="0" dirty="0">
                <a:solidFill>
                  <a:srgbClr val="273239"/>
                </a:solidFill>
                <a:effectLst/>
                <a:highlight>
                  <a:srgbClr val="FFFFFF"/>
                </a:highlight>
                <a:latin typeface="Source Sans 3"/>
              </a:rPr>
            </a:br>
            <a:br>
              <a:rPr lang="en-US" dirty="0"/>
            </a:br>
            <a:endParaRPr lang="en-IN" dirty="0"/>
          </a:p>
        </p:txBody>
      </p:sp>
      <p:sp>
        <p:nvSpPr>
          <p:cNvPr id="3" name="Content Placeholder 2">
            <a:extLst>
              <a:ext uri="{FF2B5EF4-FFF2-40B4-BE49-F238E27FC236}">
                <a16:creationId xmlns:a16="http://schemas.microsoft.com/office/drawing/2014/main" id="{6A572B87-03D6-77CF-7B88-1F273548EB6A}"/>
              </a:ext>
            </a:extLst>
          </p:cNvPr>
          <p:cNvSpPr>
            <a:spLocks noGrp="1"/>
          </p:cNvSpPr>
          <p:nvPr>
            <p:ph idx="1"/>
          </p:nvPr>
        </p:nvSpPr>
        <p:spPr/>
        <p:txBody>
          <a:bodyPr/>
          <a:lstStyle/>
          <a:p>
            <a:pPr algn="l" rtl="0" fontAlgn="base"/>
            <a:r>
              <a:rPr lang="en-US" b="0" i="0" dirty="0">
                <a:solidFill>
                  <a:srgbClr val="273239"/>
                </a:solidFill>
                <a:effectLst/>
                <a:highlight>
                  <a:srgbClr val="FFFFFF"/>
                </a:highlight>
                <a:latin typeface="Nunito" panose="020F0502020204030204" pitchFamily="2" charset="0"/>
              </a:rPr>
              <a:t>Exploratory Data Analysis (EDA) is a crucial initial step in data science projects. It involves analyzing and visualizing data to understand its key characteristics, uncover patterns, and identify relationships between variables refers to the method of studying and exploring record sets to apprehend their predominant traits, discover patterns, locate outliers, and identify relationships between variables. EDA is normally carried out as a preliminary step before undertaking extra formal statistical analyses or modeling.</a:t>
            </a:r>
          </a:p>
          <a:p>
            <a:br>
              <a:rPr lang="en-US" dirty="0"/>
            </a:br>
            <a:endParaRPr lang="en-IN" dirty="0"/>
          </a:p>
        </p:txBody>
      </p:sp>
    </p:spTree>
    <p:extLst>
      <p:ext uri="{BB962C8B-B14F-4D97-AF65-F5344CB8AC3E}">
        <p14:creationId xmlns:p14="http://schemas.microsoft.com/office/powerpoint/2010/main" val="2511749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A2BF-43F2-D292-B394-ACC33F0629E3}"/>
              </a:ext>
            </a:extLst>
          </p:cNvPr>
          <p:cNvSpPr>
            <a:spLocks noGrp="1"/>
          </p:cNvSpPr>
          <p:nvPr>
            <p:ph type="ctrTitle"/>
          </p:nvPr>
        </p:nvSpPr>
        <p:spPr>
          <a:xfrm>
            <a:off x="993058" y="1122363"/>
            <a:ext cx="9674942" cy="3488966"/>
          </a:xfrm>
        </p:spPr>
        <p:txBody>
          <a:bodyPr/>
          <a:lstStyle/>
          <a:p>
            <a:endParaRPr lang="en-IN" dirty="0"/>
          </a:p>
        </p:txBody>
      </p:sp>
      <p:sp>
        <p:nvSpPr>
          <p:cNvPr id="3" name="Subtitle 2">
            <a:extLst>
              <a:ext uri="{FF2B5EF4-FFF2-40B4-BE49-F238E27FC236}">
                <a16:creationId xmlns:a16="http://schemas.microsoft.com/office/drawing/2014/main" id="{9588F20D-55DD-688C-7358-8A704BA960AC}"/>
              </a:ext>
            </a:extLst>
          </p:cNvPr>
          <p:cNvSpPr>
            <a:spLocks noGrp="1"/>
          </p:cNvSpPr>
          <p:nvPr>
            <p:ph type="subTitle" idx="1"/>
          </p:nvPr>
        </p:nvSpPr>
        <p:spPr>
          <a:xfrm>
            <a:off x="1524000" y="1632155"/>
            <a:ext cx="9144000" cy="3625645"/>
          </a:xfrm>
        </p:spPr>
        <p:txBody>
          <a:bodyPr>
            <a:normAutofit fontScale="62500" lnSpcReduction="20000"/>
          </a:bodyPr>
          <a:lstStyle/>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Distribution of Data</a:t>
            </a:r>
            <a:r>
              <a:rPr lang="en-US" b="0" i="0" dirty="0">
                <a:solidFill>
                  <a:srgbClr val="273239"/>
                </a:solidFill>
                <a:effectLst/>
                <a:highlight>
                  <a:srgbClr val="FFFFFF"/>
                </a:highlight>
                <a:latin typeface="Nunito" pitchFamily="2" charset="0"/>
              </a:rPr>
              <a:t>: Examining the distribution of data points to understand their range, central tendencies (mean, median), and dispersion (variance, standard deviation).</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Graphical Representations</a:t>
            </a:r>
            <a:r>
              <a:rPr lang="en-US" b="0" i="0" dirty="0">
                <a:solidFill>
                  <a:srgbClr val="273239"/>
                </a:solidFill>
                <a:effectLst/>
                <a:highlight>
                  <a:srgbClr val="FFFFFF"/>
                </a:highlight>
                <a:latin typeface="Nunito" pitchFamily="2" charset="0"/>
              </a:rPr>
              <a:t>: Utilizing charts such as histograms, box plots, scatter plots, and bar charts to visualize relationships within the data and distributions of variables.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Outlier Detection</a:t>
            </a:r>
            <a:r>
              <a:rPr lang="en-US" b="0" i="0" dirty="0">
                <a:solidFill>
                  <a:srgbClr val="273239"/>
                </a:solidFill>
                <a:effectLst/>
                <a:highlight>
                  <a:srgbClr val="FFFFFF"/>
                </a:highlight>
                <a:latin typeface="Nunito" pitchFamily="2" charset="0"/>
              </a:rPr>
              <a:t>: Identifying unusual values that deviate from other data points. Outliers can influence statistical analyses and might indicate data entry errors or unique cases.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Correlation Analysis</a:t>
            </a:r>
            <a:r>
              <a:rPr lang="en-US" b="0" i="0" dirty="0">
                <a:solidFill>
                  <a:srgbClr val="273239"/>
                </a:solidFill>
                <a:effectLst/>
                <a:highlight>
                  <a:srgbClr val="FFFFFF"/>
                </a:highlight>
                <a:latin typeface="Nunito" pitchFamily="2" charset="0"/>
              </a:rPr>
              <a:t>: Checking the relationships between variables to understand how they might affect each other. This includes computing correlation coefficients and creating correlation matrices.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Handling Missing Values</a:t>
            </a:r>
            <a:r>
              <a:rPr lang="en-US" b="0" i="0" dirty="0">
                <a:solidFill>
                  <a:srgbClr val="273239"/>
                </a:solidFill>
                <a:effectLst/>
                <a:highlight>
                  <a:srgbClr val="FFFFFF"/>
                </a:highlight>
                <a:latin typeface="Nunito" pitchFamily="2" charset="0"/>
              </a:rPr>
              <a:t>: Detecting and deciding how to address missing data points, whether by imputation or removal, depending on their impact and the amount of missing data.</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Summary Statistics:</a:t>
            </a:r>
            <a:r>
              <a:rPr lang="en-US" b="0" i="0" dirty="0">
                <a:solidFill>
                  <a:srgbClr val="273239"/>
                </a:solidFill>
                <a:effectLst/>
                <a:highlight>
                  <a:srgbClr val="FFFFFF"/>
                </a:highlight>
                <a:latin typeface="Nunito" pitchFamily="2" charset="0"/>
              </a:rPr>
              <a:t> Calculating key statistics that provide insight into data trends and nuances.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Testing Assumptions</a:t>
            </a:r>
            <a:r>
              <a:rPr lang="en-US" b="0" i="0" dirty="0">
                <a:solidFill>
                  <a:srgbClr val="273239"/>
                </a:solidFill>
                <a:effectLst/>
                <a:highlight>
                  <a:srgbClr val="FFFFFF"/>
                </a:highlight>
                <a:latin typeface="Nunito" pitchFamily="2" charset="0"/>
              </a:rPr>
              <a:t>: Many statistical tests and models assume the data meet certain conditions (like normality or homoscedasticity). EDA helps verify these assumptions.</a:t>
            </a:r>
          </a:p>
          <a:p>
            <a:br>
              <a:rPr lang="en-US" dirty="0"/>
            </a:br>
            <a:endParaRPr lang="en-IN" dirty="0"/>
          </a:p>
        </p:txBody>
      </p:sp>
    </p:spTree>
    <p:extLst>
      <p:ext uri="{BB962C8B-B14F-4D97-AF65-F5344CB8AC3E}">
        <p14:creationId xmlns:p14="http://schemas.microsoft.com/office/powerpoint/2010/main" val="1383191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F32E9C-BE81-0C96-29FC-252277ACD954}"/>
              </a:ext>
            </a:extLst>
          </p:cNvPr>
          <p:cNvSpPr txBox="1"/>
          <p:nvPr/>
        </p:nvSpPr>
        <p:spPr>
          <a:xfrm>
            <a:off x="373625" y="1392439"/>
            <a:ext cx="11385755" cy="5632311"/>
          </a:xfrm>
          <a:prstGeom prst="rect">
            <a:avLst/>
          </a:prstGeom>
          <a:noFill/>
        </p:spPr>
        <p:txBody>
          <a:bodyPr wrap="square">
            <a:spAutoFit/>
          </a:bodyPr>
          <a:lstStyle/>
          <a:p>
            <a:pPr rtl="0">
              <a:spcBef>
                <a:spcPts val="0"/>
              </a:spcBef>
              <a:spcAft>
                <a:spcPts val="0"/>
              </a:spcAft>
            </a:pPr>
            <a:r>
              <a:rPr lang="en-US" sz="1800" b="1" i="0" u="none" strike="noStrike" dirty="0">
                <a:solidFill>
                  <a:srgbClr val="000000"/>
                </a:solidFill>
                <a:effectLst/>
                <a:latin typeface="Times New Roman" panose="02020603050405020304" pitchFamily="18" charset="0"/>
              </a:rPr>
              <a:t>Importance of EDA:</a:t>
            </a:r>
            <a:endParaRPr lang="en-US" b="0" dirty="0">
              <a:effectLst/>
            </a:endParaRPr>
          </a:p>
          <a:p>
            <a:pPr rtl="0">
              <a:spcBef>
                <a:spcPts val="1500"/>
              </a:spcBef>
              <a:spcAft>
                <a:spcPts val="1500"/>
              </a:spcAft>
            </a:pPr>
            <a:r>
              <a:rPr lang="en-US" sz="1800" b="0" i="0" u="none" strike="noStrike" dirty="0">
                <a:solidFill>
                  <a:srgbClr val="000000"/>
                </a:solidFill>
                <a:effectLst/>
                <a:latin typeface="Times New Roman" panose="02020603050405020304" pitchFamily="18" charset="0"/>
              </a:rPr>
              <a:t>EDA is indispensable in extracting actionable insights from raw data, especially in domains like real estate where numerous factors contribute to the final property value. Through EDA, we can identify key variables that significantly impact house prices, allowing us to tailor pricing strategies, enhance customer satisfaction, and gain a competitive edge in the market. Moreover, EDA helps us uncover hidden relationships, outliers, and trends that may be obscured at first glance, ensuring a comprehensive analysis that goes beyond surface-level observations.</a:t>
            </a:r>
            <a:endParaRPr lang="en-US" b="0" dirty="0">
              <a:effectLst/>
            </a:endParaRPr>
          </a:p>
          <a:p>
            <a:pPr rtl="0">
              <a:spcBef>
                <a:spcPts val="1500"/>
              </a:spcBef>
              <a:spcAft>
                <a:spcPts val="1500"/>
              </a:spcAft>
            </a:pPr>
            <a:br>
              <a:rPr lang="en-US" dirty="0"/>
            </a:br>
            <a:r>
              <a:rPr lang="en-US" sz="2100" b="1" i="0" u="sng" dirty="0">
                <a:solidFill>
                  <a:srgbClr val="000000"/>
                </a:solidFill>
                <a:effectLst/>
                <a:latin typeface="Times New Roman" panose="02020603050405020304" pitchFamily="18" charset="0"/>
              </a:rPr>
              <a:t>Steps in EDA for Real Estate Pricing:</a:t>
            </a:r>
            <a:endParaRPr lang="en-US" b="0" dirty="0">
              <a:effectLst/>
            </a:endParaRPr>
          </a:p>
          <a:p>
            <a:pPr rtl="0" fontAlgn="base">
              <a:spcBef>
                <a:spcPts val="1500"/>
              </a:spcBef>
              <a:spcAft>
                <a:spcPts val="0"/>
              </a:spcAft>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Feature Engineering and Size Impact:</a:t>
            </a:r>
          </a:p>
          <a:p>
            <a:pPr marL="742950" lvl="1" indent="-285750"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Engineer new features capturing relevant information such as price per square foot or the age of the property.</a:t>
            </a:r>
          </a:p>
          <a:p>
            <a:pPr marL="742950" lvl="1" indent="-285750"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Visualize the relationship between key features like bedrooms, bathrooms, and square footage with house prices, determining their impact on valuation.</a:t>
            </a:r>
          </a:p>
          <a:p>
            <a:pPr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Market Trends and Historical Pricing:</a:t>
            </a:r>
          </a:p>
          <a:p>
            <a:pPr marL="742950" lvl="1" indent="-285750"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Analyze historical pricing trends over time, considering external factors like economic indicators.</a:t>
            </a:r>
          </a:p>
          <a:p>
            <a:pPr marL="742950" lvl="1" indent="-285750"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Create time-series visualizations to understand how market trends influence house prices, helping predict future valuation trends.</a:t>
            </a:r>
          </a:p>
          <a:p>
            <a:pPr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Customer Preferences and Amenities:</a:t>
            </a:r>
          </a:p>
          <a:p>
            <a:pPr marL="742950" lvl="1" indent="-285750"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Explore the influence of customer preferences and amenities on house prices.</a:t>
            </a:r>
          </a:p>
          <a:p>
            <a:pPr marL="742950" lvl="1" indent="-285750"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Utilize sentiment analysis on customer feedback to gauge the perceived value of specific features.</a:t>
            </a:r>
          </a:p>
          <a:p>
            <a:pPr marL="742950" lvl="1" indent="-285750" rtl="0" fontAlgn="base">
              <a:spcBef>
                <a:spcPts val="0"/>
              </a:spcBef>
              <a:spcAft>
                <a:spcPts val="1500"/>
              </a:spcAft>
              <a:buFont typeface="Arial" panose="020B0604020202020204" pitchFamily="34" charset="0"/>
              <a:buChar char="•"/>
            </a:pPr>
            <a:r>
              <a:rPr lang="en-US" sz="1200" b="0" i="0" u="none" strike="noStrike" dirty="0">
                <a:solidFill>
                  <a:srgbClr val="000000"/>
                </a:solidFill>
                <a:effectLst/>
                <a:latin typeface="Times New Roman" panose="02020603050405020304" pitchFamily="18" charset="0"/>
              </a:rPr>
              <a:t>Apply clustering algorithms to group houses with similar amenity profiles, revealing distinct market segments and pricing strategies.</a:t>
            </a:r>
          </a:p>
          <a:p>
            <a:endParaRPr lang="en-IN" dirty="0"/>
          </a:p>
        </p:txBody>
      </p:sp>
    </p:spTree>
    <p:extLst>
      <p:ext uri="{BB962C8B-B14F-4D97-AF65-F5344CB8AC3E}">
        <p14:creationId xmlns:p14="http://schemas.microsoft.com/office/powerpoint/2010/main" val="2057386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1A11F9-30ED-6FED-6D17-B27EA98D4674}"/>
              </a:ext>
            </a:extLst>
          </p:cNvPr>
          <p:cNvSpPr txBox="1"/>
          <p:nvPr/>
        </p:nvSpPr>
        <p:spPr>
          <a:xfrm>
            <a:off x="0" y="-2659524"/>
            <a:ext cx="12309987" cy="6740307"/>
          </a:xfrm>
          <a:prstGeom prst="rect">
            <a:avLst/>
          </a:prstGeom>
          <a:noFill/>
        </p:spPr>
        <p:txBody>
          <a:bodyPr wrap="square">
            <a:spAutoFit/>
          </a:bodyPr>
          <a:lstStyle/>
          <a:p>
            <a:pPr algn="l" fontAlgn="base"/>
            <a:r>
              <a:rPr lang="en-US" b="1" i="0" dirty="0">
                <a:solidFill>
                  <a:srgbClr val="273239"/>
                </a:solidFill>
                <a:effectLst/>
                <a:highlight>
                  <a:srgbClr val="FFFFFF"/>
                </a:highlight>
                <a:latin typeface="Nunito" pitchFamily="2" charset="0"/>
              </a:rPr>
              <a:t>Why Exploratory Data Analysis is Important?</a:t>
            </a:r>
          </a:p>
          <a:p>
            <a:pPr algn="l" rtl="0" fontAlgn="base"/>
            <a:r>
              <a:rPr lang="en-US" b="0" i="0" dirty="0">
                <a:solidFill>
                  <a:srgbClr val="273239"/>
                </a:solidFill>
                <a:effectLst/>
                <a:highlight>
                  <a:srgbClr val="FFFFFF"/>
                </a:highlight>
                <a:latin typeface="Nunito" pitchFamily="2" charset="0"/>
              </a:rPr>
              <a:t>Exploratory Data Analysis (EDA) is important for several reasons, especially in the context of data science and statistical modeling. Here are some of the key reasons why EDA is a critical step in the data analysis process:</a:t>
            </a:r>
          </a:p>
          <a:p>
            <a:pPr algn="l" fontAlgn="base">
              <a:buFont typeface="+mj-lt"/>
              <a:buAutoNum type="arabicPeriod"/>
            </a:pPr>
            <a:r>
              <a:rPr lang="en-US" b="1" i="0" dirty="0">
                <a:solidFill>
                  <a:srgbClr val="273239"/>
                </a:solidFill>
                <a:effectLst/>
                <a:highlight>
                  <a:srgbClr val="FFFFFF"/>
                </a:highlight>
                <a:latin typeface="Nunito" pitchFamily="2" charset="0"/>
              </a:rPr>
              <a:t>Understanding Data Structures</a:t>
            </a:r>
            <a:r>
              <a:rPr lang="en-US" b="0" i="0" dirty="0">
                <a:solidFill>
                  <a:srgbClr val="273239"/>
                </a:solidFill>
                <a:effectLst/>
                <a:highlight>
                  <a:srgbClr val="FFFFFF"/>
                </a:highlight>
                <a:latin typeface="Nunito" pitchFamily="2" charset="0"/>
              </a:rPr>
              <a:t>: EDA helps in getting familiar with the dataset, understanding the number of features, the type of data in each feature, and the distribution of data points. This understanding is crucial for selecting appropriate analysis or prediction techniques.</a:t>
            </a:r>
          </a:p>
          <a:p>
            <a:pPr algn="l" fontAlgn="base">
              <a:buFont typeface="+mj-lt"/>
              <a:buAutoNum type="arabicPeriod" startAt="2"/>
            </a:pPr>
            <a:r>
              <a:rPr lang="en-US" b="1" i="0" dirty="0">
                <a:solidFill>
                  <a:srgbClr val="273239"/>
                </a:solidFill>
                <a:effectLst/>
                <a:highlight>
                  <a:srgbClr val="FFFFFF"/>
                </a:highlight>
                <a:latin typeface="Nunito" pitchFamily="2" charset="0"/>
              </a:rPr>
              <a:t>Identifying Patterns and Relationships</a:t>
            </a:r>
            <a:r>
              <a:rPr lang="en-US" b="0" i="0" dirty="0">
                <a:solidFill>
                  <a:srgbClr val="273239"/>
                </a:solidFill>
                <a:effectLst/>
                <a:highlight>
                  <a:srgbClr val="FFFFFF"/>
                </a:highlight>
                <a:latin typeface="Nunito" pitchFamily="2" charset="0"/>
              </a:rPr>
              <a:t>: Through visualizations and statistical summaries, EDA can reveal hidden patterns and intrinsic relationships between variables. These insights can guide further analysis and enable more effective feature engineering and model building.</a:t>
            </a:r>
          </a:p>
          <a:p>
            <a:pPr algn="l" fontAlgn="base">
              <a:buFont typeface="+mj-lt"/>
              <a:buAutoNum type="arabicPeriod" startAt="3"/>
            </a:pPr>
            <a:r>
              <a:rPr lang="en-US" b="1" i="0" dirty="0">
                <a:solidFill>
                  <a:srgbClr val="273239"/>
                </a:solidFill>
                <a:effectLst/>
                <a:highlight>
                  <a:srgbClr val="FFFFFF"/>
                </a:highlight>
                <a:latin typeface="Nunito" pitchFamily="2" charset="0"/>
              </a:rPr>
              <a:t>Detecting Anomalies and Outliers</a:t>
            </a:r>
            <a:r>
              <a:rPr lang="en-US" b="0" i="0" dirty="0">
                <a:solidFill>
                  <a:srgbClr val="273239"/>
                </a:solidFill>
                <a:effectLst/>
                <a:highlight>
                  <a:srgbClr val="FFFFFF"/>
                </a:highlight>
                <a:latin typeface="Nunito" pitchFamily="2" charset="0"/>
              </a:rPr>
              <a:t>: EDA is essential for identifying errors or unusual data points that may adversely affect the results of your analysis. Detecting these early can prevent costly mistakes in predictive modeling and analysis.</a:t>
            </a:r>
          </a:p>
          <a:p>
            <a:pPr algn="l" fontAlgn="base">
              <a:buFont typeface="+mj-lt"/>
              <a:buAutoNum type="arabicPeriod" startAt="4"/>
            </a:pPr>
            <a:r>
              <a:rPr lang="en-US" b="1" i="0" dirty="0">
                <a:solidFill>
                  <a:srgbClr val="273239"/>
                </a:solidFill>
                <a:effectLst/>
                <a:highlight>
                  <a:srgbClr val="FFFFFF"/>
                </a:highlight>
                <a:latin typeface="Nunito" pitchFamily="2" charset="0"/>
              </a:rPr>
              <a:t>Testing Assumptions</a:t>
            </a:r>
            <a:r>
              <a:rPr lang="en-US" b="0" i="0" dirty="0">
                <a:solidFill>
                  <a:srgbClr val="273239"/>
                </a:solidFill>
                <a:effectLst/>
                <a:highlight>
                  <a:srgbClr val="FFFFFF"/>
                </a:highlight>
                <a:latin typeface="Nunito" pitchFamily="2" charset="0"/>
              </a:rPr>
              <a:t>: Many statistical models assume that data follow a certain distribution or that variables are independent. EDA involves checking these assumptions. If the assumptions do not hold, the conclusions drawn from the model could be invalid.</a:t>
            </a:r>
          </a:p>
          <a:p>
            <a:pPr algn="l" fontAlgn="base">
              <a:buFont typeface="+mj-lt"/>
              <a:buAutoNum type="arabicPeriod" startAt="5"/>
            </a:pPr>
            <a:r>
              <a:rPr lang="en-US" b="1" i="0" dirty="0">
                <a:solidFill>
                  <a:srgbClr val="273239"/>
                </a:solidFill>
                <a:effectLst/>
                <a:highlight>
                  <a:srgbClr val="FFFFFF"/>
                </a:highlight>
                <a:latin typeface="Nunito" pitchFamily="2" charset="0"/>
              </a:rPr>
              <a:t>Informing Feature Selection and Engineering</a:t>
            </a:r>
            <a:r>
              <a:rPr lang="en-US" b="0" i="0" dirty="0">
                <a:solidFill>
                  <a:srgbClr val="273239"/>
                </a:solidFill>
                <a:effectLst/>
                <a:highlight>
                  <a:srgbClr val="FFFFFF"/>
                </a:highlight>
                <a:latin typeface="Nunito" pitchFamily="2" charset="0"/>
              </a:rPr>
              <a:t>: Insights gained from EDA can inform which features are most relevant to include in a model and how to transform them (scaling, encoding) to improve model performance.</a:t>
            </a:r>
          </a:p>
          <a:p>
            <a:pPr algn="l" fontAlgn="base">
              <a:buFont typeface="+mj-lt"/>
              <a:buAutoNum type="arabicPeriod" startAt="6"/>
            </a:pPr>
            <a:r>
              <a:rPr lang="en-US" b="1" i="0" dirty="0">
                <a:solidFill>
                  <a:srgbClr val="273239"/>
                </a:solidFill>
                <a:effectLst/>
                <a:highlight>
                  <a:srgbClr val="FFFFFF"/>
                </a:highlight>
                <a:latin typeface="Nunito" pitchFamily="2" charset="0"/>
              </a:rPr>
              <a:t>Optimizing Model Design</a:t>
            </a:r>
            <a:r>
              <a:rPr lang="en-US" b="0" i="0" dirty="0">
                <a:solidFill>
                  <a:srgbClr val="273239"/>
                </a:solidFill>
                <a:effectLst/>
                <a:highlight>
                  <a:srgbClr val="FFFFFF"/>
                </a:highlight>
                <a:latin typeface="Nunito" pitchFamily="2" charset="0"/>
              </a:rPr>
              <a:t>: By understanding the data’s characteristics, analysts can choose appropriate modeling techniques, decide on the complexity of the model, and better tune model parameters.</a:t>
            </a:r>
          </a:p>
          <a:p>
            <a:pPr algn="l" fontAlgn="base">
              <a:buFont typeface="+mj-lt"/>
              <a:buAutoNum type="arabicPeriod" startAt="7"/>
            </a:pPr>
            <a:r>
              <a:rPr lang="en-US" b="1" i="0" dirty="0">
                <a:solidFill>
                  <a:srgbClr val="273239"/>
                </a:solidFill>
                <a:effectLst/>
                <a:highlight>
                  <a:srgbClr val="FFFFFF"/>
                </a:highlight>
                <a:latin typeface="Nunito" pitchFamily="2" charset="0"/>
              </a:rPr>
              <a:t>Facilitating Data Cleaning</a:t>
            </a:r>
            <a:r>
              <a:rPr lang="en-US" b="0" i="0" dirty="0">
                <a:solidFill>
                  <a:srgbClr val="273239"/>
                </a:solidFill>
                <a:effectLst/>
                <a:highlight>
                  <a:srgbClr val="FFFFFF"/>
                </a:highlight>
                <a:latin typeface="Nunito" pitchFamily="2" charset="0"/>
              </a:rPr>
              <a:t>: EDA helps in spotting missing values and errors in the data, which are critical to address before further analysis to improve data quality and integrity.</a:t>
            </a:r>
          </a:p>
          <a:p>
            <a:pPr algn="l" fontAlgn="base">
              <a:buFont typeface="+mj-lt"/>
              <a:buAutoNum type="arabicPeriod" startAt="8"/>
            </a:pPr>
            <a:r>
              <a:rPr lang="en-US" b="1" i="0" dirty="0">
                <a:solidFill>
                  <a:srgbClr val="273239"/>
                </a:solidFill>
                <a:effectLst/>
                <a:highlight>
                  <a:srgbClr val="FFFFFF"/>
                </a:highlight>
                <a:latin typeface="Nunito" pitchFamily="2" charset="0"/>
              </a:rPr>
              <a:t>Enhancing Communication</a:t>
            </a:r>
            <a:r>
              <a:rPr lang="en-US" b="0" i="0" dirty="0">
                <a:solidFill>
                  <a:srgbClr val="273239"/>
                </a:solidFill>
                <a:effectLst/>
                <a:highlight>
                  <a:srgbClr val="FFFFFF"/>
                </a:highlight>
                <a:latin typeface="Nunito" pitchFamily="2" charset="0"/>
              </a:rPr>
              <a:t>: Visual and statistical summaries from EDA can make it easier to communicate findings and convince others of the validity of your conclusions, particularly when explaining data-driven insights to stakeholders without technical backgrounds.</a:t>
            </a:r>
          </a:p>
        </p:txBody>
      </p:sp>
    </p:spTree>
    <p:extLst>
      <p:ext uri="{BB962C8B-B14F-4D97-AF65-F5344CB8AC3E}">
        <p14:creationId xmlns:p14="http://schemas.microsoft.com/office/powerpoint/2010/main" val="1774909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1BD7CB-6348-D0D7-D7DD-A0DEA6D9A13D}"/>
              </a:ext>
            </a:extLst>
          </p:cNvPr>
          <p:cNvSpPr txBox="1"/>
          <p:nvPr/>
        </p:nvSpPr>
        <p:spPr>
          <a:xfrm>
            <a:off x="88490" y="-769692"/>
            <a:ext cx="12024852" cy="5078313"/>
          </a:xfrm>
          <a:prstGeom prst="rect">
            <a:avLst/>
          </a:prstGeom>
          <a:noFill/>
        </p:spPr>
        <p:txBody>
          <a:bodyPr wrap="square">
            <a:spAutoFit/>
          </a:bodyPr>
          <a:lstStyle/>
          <a:p>
            <a:pPr algn="l" fontAlgn="base"/>
            <a:r>
              <a:rPr lang="en-US" b="1" i="0" dirty="0">
                <a:solidFill>
                  <a:srgbClr val="273239"/>
                </a:solidFill>
                <a:effectLst/>
                <a:highlight>
                  <a:srgbClr val="FFFFFF"/>
                </a:highlight>
                <a:latin typeface="Nunito" pitchFamily="2" charset="0"/>
              </a:rPr>
              <a:t>Types of Exploratory Data Analysis</a:t>
            </a:r>
          </a:p>
          <a:p>
            <a:pPr algn="just" rtl="0" fontAlgn="base"/>
            <a:r>
              <a:rPr lang="en-US" b="0" i="0" dirty="0">
                <a:solidFill>
                  <a:srgbClr val="273239"/>
                </a:solidFill>
                <a:effectLst/>
                <a:highlight>
                  <a:srgbClr val="FFFFFF"/>
                </a:highlight>
                <a:latin typeface="Nunito" pitchFamily="2" charset="0"/>
              </a:rPr>
              <a:t>EDA, or Exploratory Data Analysis, refers back to the method of analyzing and analyzing information units to uncover styles, pick out relationships, and gain insights. There are various sorts of EDA strategies that can be hired relying on the nature of the records and the desires of the evaluation. Depending on the number of columns we are analyzing we can divide EDA into three types: </a:t>
            </a:r>
            <a:r>
              <a:rPr lang="en-US" b="0" i="0" u="sng" dirty="0">
                <a:solidFill>
                  <a:srgbClr val="273239"/>
                </a:solidFill>
                <a:effectLst/>
                <a:highlight>
                  <a:srgbClr val="FFFFFF"/>
                </a:highlight>
                <a:latin typeface="Nunito" pitchFamily="2" charset="0"/>
                <a:hlinkClick r:id="rId2"/>
              </a:rPr>
              <a:t>Univariate, bivariate and multivariate</a:t>
            </a:r>
            <a:r>
              <a:rPr lang="en-US" b="0" i="0" dirty="0">
                <a:solidFill>
                  <a:srgbClr val="273239"/>
                </a:solidFill>
                <a:effectLst/>
                <a:highlight>
                  <a:srgbClr val="FFFFFF"/>
                </a:highlight>
                <a:latin typeface="Nunito" pitchFamily="2" charset="0"/>
              </a:rPr>
              <a:t>.</a:t>
            </a:r>
          </a:p>
          <a:p>
            <a:pPr algn="l" fontAlgn="base"/>
            <a:r>
              <a:rPr lang="en-US" b="1" i="0" dirty="0">
                <a:solidFill>
                  <a:srgbClr val="273239"/>
                </a:solidFill>
                <a:effectLst/>
                <a:highlight>
                  <a:srgbClr val="FFFFFF"/>
                </a:highlight>
                <a:latin typeface="Nunito" pitchFamily="2" charset="0"/>
              </a:rPr>
              <a:t>1. Univariate Analysis</a:t>
            </a:r>
          </a:p>
          <a:p>
            <a:pPr algn="l" rtl="0" fontAlgn="base"/>
            <a:r>
              <a:rPr lang="en-US" b="0" i="0" dirty="0">
                <a:solidFill>
                  <a:srgbClr val="273239"/>
                </a:solidFill>
                <a:effectLst/>
                <a:highlight>
                  <a:srgbClr val="FFFFFF"/>
                </a:highlight>
                <a:latin typeface="Nunito" pitchFamily="2" charset="0"/>
              </a:rPr>
              <a:t>Univariate analysis focuses on a single variable to understand its internal structure. It is primarily concerned with describing the data and finding patterns existing in a single feature. This sort of evaluation makes a </a:t>
            </a:r>
            <a:r>
              <a:rPr lang="en-US" b="0" i="0" dirty="0" err="1">
                <a:solidFill>
                  <a:srgbClr val="273239"/>
                </a:solidFill>
                <a:effectLst/>
                <a:highlight>
                  <a:srgbClr val="FFFFFF"/>
                </a:highlight>
                <a:latin typeface="Nunito" pitchFamily="2" charset="0"/>
              </a:rPr>
              <a:t>speciality</a:t>
            </a:r>
            <a:r>
              <a:rPr lang="en-US" b="0" i="0" dirty="0">
                <a:solidFill>
                  <a:srgbClr val="273239"/>
                </a:solidFill>
                <a:effectLst/>
                <a:highlight>
                  <a:srgbClr val="FFFFFF"/>
                </a:highlight>
                <a:latin typeface="Nunito" pitchFamily="2" charset="0"/>
              </a:rPr>
              <a:t> of analyzing character variables inside the records set. It involves summarizing and visualizing a unmarried variable at a time to understand its distribution, relevant tendency, unfold, and different applicable records. Common techniques include:</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Histograms</a:t>
            </a:r>
            <a:r>
              <a:rPr lang="en-US" b="0" i="0" dirty="0">
                <a:solidFill>
                  <a:srgbClr val="273239"/>
                </a:solidFill>
                <a:effectLst/>
                <a:highlight>
                  <a:srgbClr val="FFFFFF"/>
                </a:highlight>
                <a:latin typeface="Nunito" pitchFamily="2" charset="0"/>
              </a:rPr>
              <a:t>: Used to visualize the distribution of a variable.</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Box plots</a:t>
            </a:r>
            <a:r>
              <a:rPr lang="en-US" b="0" i="0" dirty="0">
                <a:solidFill>
                  <a:srgbClr val="273239"/>
                </a:solidFill>
                <a:effectLst/>
                <a:highlight>
                  <a:srgbClr val="FFFFFF"/>
                </a:highlight>
                <a:latin typeface="Nunito" pitchFamily="2" charset="0"/>
              </a:rPr>
              <a:t>: Useful for detecting outliers and understanding the spread and skewness of the data.</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Bar charts</a:t>
            </a:r>
            <a:r>
              <a:rPr lang="en-US" b="0" i="0" dirty="0">
                <a:solidFill>
                  <a:srgbClr val="273239"/>
                </a:solidFill>
                <a:effectLst/>
                <a:highlight>
                  <a:srgbClr val="FFFFFF"/>
                </a:highlight>
                <a:latin typeface="Nunito" pitchFamily="2" charset="0"/>
              </a:rPr>
              <a:t>: Employed for categorical data to show the frequency of each category.</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Summary statistics</a:t>
            </a:r>
            <a:r>
              <a:rPr lang="en-US" b="0" i="0" dirty="0">
                <a:solidFill>
                  <a:srgbClr val="273239"/>
                </a:solidFill>
                <a:effectLst/>
                <a:highlight>
                  <a:srgbClr val="FFFFFF"/>
                </a:highlight>
                <a:latin typeface="Nunito" pitchFamily="2" charset="0"/>
              </a:rPr>
              <a:t>: Calculations like mean, median, mode, variance, and standard deviation that describe the central tendency and dispersion of the data.</a:t>
            </a:r>
          </a:p>
          <a:p>
            <a:br>
              <a:rPr lang="en-US" dirty="0"/>
            </a:br>
            <a:endParaRPr lang="en-IN" dirty="0"/>
          </a:p>
        </p:txBody>
      </p:sp>
    </p:spTree>
    <p:extLst>
      <p:ext uri="{BB962C8B-B14F-4D97-AF65-F5344CB8AC3E}">
        <p14:creationId xmlns:p14="http://schemas.microsoft.com/office/powerpoint/2010/main" val="3279863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82BF70-455E-0235-9E9A-45322DC42600}"/>
              </a:ext>
            </a:extLst>
          </p:cNvPr>
          <p:cNvSpPr txBox="1"/>
          <p:nvPr/>
        </p:nvSpPr>
        <p:spPr>
          <a:xfrm>
            <a:off x="0" y="206477"/>
            <a:ext cx="12191999" cy="4524315"/>
          </a:xfrm>
          <a:prstGeom prst="rect">
            <a:avLst/>
          </a:prstGeom>
          <a:noFill/>
        </p:spPr>
        <p:txBody>
          <a:bodyPr wrap="square">
            <a:spAutoFit/>
          </a:bodyPr>
          <a:lstStyle/>
          <a:p>
            <a:pPr algn="l" fontAlgn="base"/>
            <a:r>
              <a:rPr lang="en-US" b="1" i="0" dirty="0">
                <a:solidFill>
                  <a:srgbClr val="273239"/>
                </a:solidFill>
                <a:effectLst/>
                <a:highlight>
                  <a:srgbClr val="FFFFFF"/>
                </a:highlight>
                <a:latin typeface="Nunito" pitchFamily="2" charset="0"/>
              </a:rPr>
              <a:t>2. Bivariate Analysis</a:t>
            </a:r>
          </a:p>
          <a:p>
            <a:pPr algn="l" rtl="0" fontAlgn="base"/>
            <a:r>
              <a:rPr lang="en-US" b="0" i="0" dirty="0">
                <a:solidFill>
                  <a:srgbClr val="273239"/>
                </a:solidFill>
                <a:effectLst/>
                <a:highlight>
                  <a:srgbClr val="FFFFFF"/>
                </a:highlight>
                <a:latin typeface="Nunito" pitchFamily="2" charset="0"/>
              </a:rPr>
              <a:t>Bivariate evaluation involves exploring the connection between variables. It enables find associations, correlations, and dependencies between pairs of variables. Bivariate analysis is a crucial form of exploratory data analysis that examines the relationship between two variables. Some key techniques used in bivariate analysis: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Scatter Plots: </a:t>
            </a:r>
            <a:r>
              <a:rPr lang="en-US" b="0" i="0" dirty="0">
                <a:solidFill>
                  <a:srgbClr val="273239"/>
                </a:solidFill>
                <a:effectLst/>
                <a:highlight>
                  <a:srgbClr val="FFFFFF"/>
                </a:highlight>
                <a:latin typeface="Nunito" pitchFamily="2" charset="0"/>
              </a:rPr>
              <a:t>These are one of the most common tools used in bivariate analysis. A scatter plot helps visualize the relationship between two continuous variables.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Correlation Coefficient</a:t>
            </a:r>
            <a:r>
              <a:rPr lang="en-US" b="0" i="0" dirty="0">
                <a:solidFill>
                  <a:srgbClr val="273239"/>
                </a:solidFill>
                <a:effectLst/>
                <a:highlight>
                  <a:srgbClr val="FFFFFF"/>
                </a:highlight>
                <a:latin typeface="Nunito" pitchFamily="2" charset="0"/>
              </a:rPr>
              <a:t>: This statistical measure (often Pearson’s correlation coefficient for linear relationships) quantifies the degree to which two variables are related.</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Cross-tabulation</a:t>
            </a:r>
            <a:r>
              <a:rPr lang="en-US" b="0" i="0" dirty="0">
                <a:solidFill>
                  <a:srgbClr val="273239"/>
                </a:solidFill>
                <a:effectLst/>
                <a:highlight>
                  <a:srgbClr val="FFFFFF"/>
                </a:highlight>
                <a:latin typeface="Nunito" pitchFamily="2" charset="0"/>
              </a:rPr>
              <a:t>: Also known as contingency tables, cross-tabulation is used to analyze the relationship between two categorical variables. It shows the frequency distribution of categories of one variable in rows and the other in columns, which helps in understanding the relationship between the two variables.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Line Graphs</a:t>
            </a:r>
            <a:r>
              <a:rPr lang="en-US" b="0" i="0" dirty="0">
                <a:solidFill>
                  <a:srgbClr val="273239"/>
                </a:solidFill>
                <a:effectLst/>
                <a:highlight>
                  <a:srgbClr val="FFFFFF"/>
                </a:highlight>
                <a:latin typeface="Nunito" pitchFamily="2" charset="0"/>
              </a:rPr>
              <a:t>: In the context of time series data, line graphs can be used to compare two variables over time. This helps in identifying trends, cycles, or patterns that emerge in the interaction of the variables over the specified period.</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Covariance</a:t>
            </a:r>
            <a:r>
              <a:rPr lang="en-US" b="0" i="0" dirty="0">
                <a:solidFill>
                  <a:srgbClr val="273239"/>
                </a:solidFill>
                <a:effectLst/>
                <a:highlight>
                  <a:srgbClr val="FFFFFF"/>
                </a:highlight>
                <a:latin typeface="Nunito" pitchFamily="2" charset="0"/>
              </a:rPr>
              <a:t>: Covariance is a measure used to determine how much two random variables change together. However, it is sensitive to the scale of the variables, so it’s often supplemented by the correlation coefficient for a more standardized assessment of the relationship.</a:t>
            </a:r>
          </a:p>
        </p:txBody>
      </p:sp>
    </p:spTree>
    <p:extLst>
      <p:ext uri="{BB962C8B-B14F-4D97-AF65-F5344CB8AC3E}">
        <p14:creationId xmlns:p14="http://schemas.microsoft.com/office/powerpoint/2010/main" val="226251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137121-32A9-9CA9-F46A-F4A76A2A79BC}"/>
              </a:ext>
            </a:extLst>
          </p:cNvPr>
          <p:cNvSpPr txBox="1"/>
          <p:nvPr/>
        </p:nvSpPr>
        <p:spPr>
          <a:xfrm>
            <a:off x="157317" y="0"/>
            <a:ext cx="11661058" cy="5909310"/>
          </a:xfrm>
          <a:prstGeom prst="rect">
            <a:avLst/>
          </a:prstGeom>
          <a:noFill/>
        </p:spPr>
        <p:txBody>
          <a:bodyPr wrap="square">
            <a:spAutoFit/>
          </a:bodyPr>
          <a:lstStyle/>
          <a:p>
            <a:pPr algn="l" fontAlgn="base"/>
            <a:r>
              <a:rPr lang="en-US" b="1" i="0" dirty="0">
                <a:solidFill>
                  <a:srgbClr val="273239"/>
                </a:solidFill>
                <a:effectLst/>
                <a:highlight>
                  <a:srgbClr val="FFFFFF"/>
                </a:highlight>
                <a:latin typeface="Nunito" pitchFamily="2" charset="0"/>
              </a:rPr>
              <a:t>3. Multivariate Analysis</a:t>
            </a:r>
          </a:p>
          <a:p>
            <a:pPr algn="l" rtl="0" fontAlgn="base"/>
            <a:r>
              <a:rPr lang="en-US" b="0" i="0" dirty="0">
                <a:solidFill>
                  <a:srgbClr val="273239"/>
                </a:solidFill>
                <a:effectLst/>
                <a:highlight>
                  <a:srgbClr val="FFFFFF"/>
                </a:highlight>
                <a:latin typeface="Nunito" pitchFamily="2" charset="0"/>
              </a:rPr>
              <a:t>Multivariate analysis examines the relationships between two or more variables in the dataset. It aims to understand how variables interact with one another, which is crucial for most statistical modeling techniques. Techniques include:</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Pair plots</a:t>
            </a:r>
            <a:r>
              <a:rPr lang="en-US" b="0" i="0" dirty="0">
                <a:solidFill>
                  <a:srgbClr val="273239"/>
                </a:solidFill>
                <a:effectLst/>
                <a:highlight>
                  <a:srgbClr val="FFFFFF"/>
                </a:highlight>
                <a:latin typeface="Nunito" pitchFamily="2" charset="0"/>
              </a:rPr>
              <a:t>: Visualize relationships across several variables simultaneously to capture a comprehensive view of potential interactions.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Principal Component Analysis (PCA)</a:t>
            </a:r>
            <a:r>
              <a:rPr lang="en-US" b="0" i="0" dirty="0">
                <a:solidFill>
                  <a:srgbClr val="273239"/>
                </a:solidFill>
                <a:effectLst/>
                <a:highlight>
                  <a:srgbClr val="FFFFFF"/>
                </a:highlight>
                <a:latin typeface="Nunito" pitchFamily="2" charset="0"/>
              </a:rPr>
              <a:t>: A dimensionality reduction technique used to reduce the dimensionality of large datasets, while preserving as much variance as possible.</a:t>
            </a:r>
          </a:p>
          <a:p>
            <a:pPr algn="l" fontAlgn="base"/>
            <a:r>
              <a:rPr lang="en-US" b="1" i="0" dirty="0">
                <a:solidFill>
                  <a:srgbClr val="273239"/>
                </a:solidFill>
                <a:effectLst/>
                <a:highlight>
                  <a:srgbClr val="FFFFFF"/>
                </a:highlight>
                <a:latin typeface="Nunito" pitchFamily="2" charset="0"/>
              </a:rPr>
              <a:t>Specialized EDA Techniques</a:t>
            </a:r>
          </a:p>
          <a:p>
            <a:pPr algn="l" rtl="0" fontAlgn="base"/>
            <a:r>
              <a:rPr lang="en-US" b="0" i="0" dirty="0">
                <a:solidFill>
                  <a:srgbClr val="273239"/>
                </a:solidFill>
                <a:effectLst/>
                <a:highlight>
                  <a:srgbClr val="FFFFFF"/>
                </a:highlight>
                <a:latin typeface="Nunito" pitchFamily="2" charset="0"/>
              </a:rPr>
              <a:t>In addition to univariate and multivariate analysis, there are specialized EDA techniques tailored for specific types of data or analysis needs:</a:t>
            </a:r>
          </a:p>
          <a:p>
            <a:pPr algn="l" fontAlgn="base">
              <a:buFont typeface="Arial" panose="020B0604020202020204" pitchFamily="34" charset="0"/>
              <a:buChar char="•"/>
            </a:pPr>
            <a:r>
              <a:rPr lang="en-US" b="1" i="0" u="sng" dirty="0">
                <a:solidFill>
                  <a:srgbClr val="273239"/>
                </a:solidFill>
                <a:effectLst/>
                <a:highlight>
                  <a:srgbClr val="FFFFFF"/>
                </a:highlight>
                <a:latin typeface="Nunito" pitchFamily="2" charset="0"/>
                <a:hlinkClick r:id="rId2"/>
              </a:rPr>
              <a:t>Spatial Analysis</a:t>
            </a:r>
            <a:r>
              <a:rPr lang="en-US" b="0" i="0" dirty="0">
                <a:solidFill>
                  <a:srgbClr val="273239"/>
                </a:solidFill>
                <a:effectLst/>
                <a:highlight>
                  <a:srgbClr val="FFFFFF"/>
                </a:highlight>
                <a:latin typeface="Nunito" pitchFamily="2" charset="0"/>
              </a:rPr>
              <a:t>: For geographical data, using maps and spatial plotting to understand the geographical distribution of variables.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Text Analysis</a:t>
            </a:r>
            <a:r>
              <a:rPr lang="en-US" b="0" i="0" dirty="0">
                <a:solidFill>
                  <a:srgbClr val="273239"/>
                </a:solidFill>
                <a:effectLst/>
                <a:highlight>
                  <a:srgbClr val="FFFFFF"/>
                </a:highlight>
                <a:latin typeface="Nunito" pitchFamily="2" charset="0"/>
              </a:rPr>
              <a:t>: Involves techniques like word clouds, frequency distributions, and sentiment analysis to explore text data.</a:t>
            </a:r>
          </a:p>
          <a:p>
            <a:pPr algn="l" fontAlgn="base">
              <a:buFont typeface="Arial" panose="020B0604020202020204" pitchFamily="34" charset="0"/>
              <a:buChar char="•"/>
            </a:pPr>
            <a:r>
              <a:rPr lang="en-US" b="1" i="0" u="sng" dirty="0">
                <a:solidFill>
                  <a:srgbClr val="273239"/>
                </a:solidFill>
                <a:effectLst/>
                <a:highlight>
                  <a:srgbClr val="FFFFFF"/>
                </a:highlight>
                <a:latin typeface="Nunito" pitchFamily="2" charset="0"/>
                <a:hlinkClick r:id="rId3"/>
              </a:rPr>
              <a:t>Time Series Analysis</a:t>
            </a:r>
            <a:r>
              <a:rPr lang="en-US" b="1" i="0" dirty="0">
                <a:solidFill>
                  <a:srgbClr val="273239"/>
                </a:solidFill>
                <a:effectLst/>
                <a:highlight>
                  <a:srgbClr val="FFFFFF"/>
                </a:highlight>
                <a:latin typeface="Nunito" pitchFamily="2" charset="0"/>
              </a:rPr>
              <a:t>:</a:t>
            </a:r>
            <a:r>
              <a:rPr lang="en-US" b="0" i="0" dirty="0">
                <a:solidFill>
                  <a:srgbClr val="273239"/>
                </a:solidFill>
                <a:effectLst/>
                <a:highlight>
                  <a:srgbClr val="FFFFFF"/>
                </a:highlight>
                <a:latin typeface="Nunito" pitchFamily="2" charset="0"/>
              </a:rPr>
              <a:t> This type of analysis is mainly applied to statistics sets that have a temporal component. Time collection evaluation entails inspecting and modeling styles, traits, and seasonality inside the statistics through the years. Techniques like line plots, autocorrelation analysis, transferring averages, and ARIMA (</a:t>
            </a:r>
            <a:r>
              <a:rPr lang="en-US" b="0" i="0" dirty="0" err="1">
                <a:solidFill>
                  <a:srgbClr val="273239"/>
                </a:solidFill>
                <a:effectLst/>
                <a:highlight>
                  <a:srgbClr val="FFFFFF"/>
                </a:highlight>
                <a:latin typeface="Nunito" pitchFamily="2" charset="0"/>
              </a:rPr>
              <a:t>AutoRegressive</a:t>
            </a:r>
            <a:r>
              <a:rPr lang="en-US" b="0" i="0" dirty="0">
                <a:solidFill>
                  <a:srgbClr val="273239"/>
                </a:solidFill>
                <a:effectLst/>
                <a:highlight>
                  <a:srgbClr val="FFFFFF"/>
                </a:highlight>
                <a:latin typeface="Nunito" pitchFamily="2" charset="0"/>
              </a:rPr>
              <a:t> Integrated Moving Average) fashions are generally utilized in time series analysis.</a:t>
            </a:r>
          </a:p>
          <a:p>
            <a:br>
              <a:rPr lang="en-US" dirty="0"/>
            </a:br>
            <a:endParaRPr lang="en-IN" dirty="0"/>
          </a:p>
        </p:txBody>
      </p:sp>
    </p:spTree>
    <p:extLst>
      <p:ext uri="{BB962C8B-B14F-4D97-AF65-F5344CB8AC3E}">
        <p14:creationId xmlns:p14="http://schemas.microsoft.com/office/powerpoint/2010/main" val="2222341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33C844-0F7F-02D7-BE6E-176890D7846B}"/>
              </a:ext>
            </a:extLst>
          </p:cNvPr>
          <p:cNvSpPr txBox="1"/>
          <p:nvPr/>
        </p:nvSpPr>
        <p:spPr>
          <a:xfrm>
            <a:off x="216310" y="697376"/>
            <a:ext cx="8927690" cy="4360168"/>
          </a:xfrm>
          <a:prstGeom prst="rect">
            <a:avLst/>
          </a:prstGeom>
          <a:noFill/>
        </p:spPr>
        <p:txBody>
          <a:bodyPr wrap="square">
            <a:spAutoFit/>
          </a:bodyPr>
          <a:lstStyle/>
          <a:p>
            <a:pPr algn="just" rtl="0">
              <a:spcBef>
                <a:spcPts val="1400"/>
              </a:spcBef>
              <a:spcAft>
                <a:spcPts val="400"/>
              </a:spcAft>
            </a:pPr>
            <a:r>
              <a:rPr lang="en-US" sz="1800" b="1" i="0" u="none" strike="noStrike" dirty="0">
                <a:solidFill>
                  <a:srgbClr val="000000"/>
                </a:solidFill>
                <a:effectLst/>
                <a:latin typeface="Times New Roman" panose="02020603050405020304" pitchFamily="18" charset="0"/>
              </a:rPr>
              <a:t>Feature Engineering:</a:t>
            </a:r>
            <a:endParaRPr lang="en-US" b="1"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Task: Create new features that capture relevant information for pricing analysis.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Python Library: Pandas</a:t>
            </a:r>
          </a:p>
          <a:p>
            <a:pPr rtl="0" fontAlgn="base">
              <a:spcBef>
                <a:spcPts val="0"/>
              </a:spcBef>
              <a:spcAft>
                <a:spcPts val="15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Explanation: Introduce new variables that might enhance the model's ability to predict house prices. For instance, calculate the price per square foot or engineer a feature representing the property's age.</a:t>
            </a:r>
          </a:p>
          <a:p>
            <a:pPr algn="just" rtl="0">
              <a:spcBef>
                <a:spcPts val="1400"/>
              </a:spcBef>
              <a:spcAft>
                <a:spcPts val="400"/>
              </a:spcAft>
            </a:pPr>
            <a:br>
              <a:rPr lang="en-US" b="0" dirty="0">
                <a:effectLst/>
              </a:rPr>
            </a:br>
            <a:r>
              <a:rPr lang="en-US" sz="1800" b="1" i="0" u="none" strike="noStrike" dirty="0">
                <a:solidFill>
                  <a:srgbClr val="000000"/>
                </a:solidFill>
                <a:effectLst/>
                <a:latin typeface="Times New Roman" panose="02020603050405020304" pitchFamily="18" charset="0"/>
              </a:rPr>
              <a:t> Feature Engineering and Size Impact:</a:t>
            </a:r>
            <a:endParaRPr lang="en-US" b="1"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Task: Further analyze the impact of features and size on house prices.</a:t>
            </a:r>
          </a:p>
          <a:p>
            <a:pPr rtl="0" fontAlgn="base">
              <a:spcBef>
                <a:spcPts val="0"/>
              </a:spcBef>
              <a:spcAft>
                <a:spcPts val="15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Python Library: Pandas, Matplotlib, Seaborn</a:t>
            </a:r>
          </a:p>
          <a:p>
            <a:pPr rtl="0" fontAlgn="base">
              <a:spcBef>
                <a:spcPts val="0"/>
              </a:spcBef>
              <a:spcAft>
                <a:spcPts val="15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Explanation: Explore relationships between key features (e.g., number of bedrooms, bathrooms, square footage) and house prices. Identify how these features collectively contribute to the valuation.</a:t>
            </a:r>
          </a:p>
        </p:txBody>
      </p:sp>
    </p:spTree>
    <p:extLst>
      <p:ext uri="{BB962C8B-B14F-4D97-AF65-F5344CB8AC3E}">
        <p14:creationId xmlns:p14="http://schemas.microsoft.com/office/powerpoint/2010/main" val="4114738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1821</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Nunito</vt:lpstr>
      <vt:lpstr>Source Sans 3</vt:lpstr>
      <vt:lpstr>Times New Roman</vt:lpstr>
      <vt:lpstr>Office Theme</vt:lpstr>
      <vt:lpstr>PROJECT TITLE Internship Project On Exploratory Data Analysis(Project -3)  </vt:lpstr>
      <vt:lpstr>What is Exploratory 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Manish Kaushik</dc:creator>
  <cp:lastModifiedBy>Manish Kaushik</cp:lastModifiedBy>
  <cp:revision>1</cp:revision>
  <dcterms:created xsi:type="dcterms:W3CDTF">2024-06-09T17:51:59Z</dcterms:created>
  <dcterms:modified xsi:type="dcterms:W3CDTF">2024-06-09T18:36:12Z</dcterms:modified>
</cp:coreProperties>
</file>