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5" r:id="rId7"/>
    <p:sldId id="266" r:id="rId8"/>
    <p:sldId id="267" r:id="rId9"/>
    <p:sldId id="268" r:id="rId10"/>
    <p:sldId id="269" r:id="rId11"/>
    <p:sldId id="270" r:id="rId12"/>
    <p:sldId id="271"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BDCBD4-7FD9-49E0-863F-CE85A15C84B9}">
          <p14:sldIdLst>
            <p14:sldId id="256"/>
            <p14:sldId id="257"/>
            <p14:sldId id="258"/>
            <p14:sldId id="259"/>
            <p14:sldId id="261"/>
          </p14:sldIdLst>
        </p14:section>
        <p14:section name="Untitled Section" id="{27AD21DF-739A-43F0-B128-79EA7843CFA4}">
          <p14:sldIdLst>
            <p14:sldId id="265"/>
            <p14:sldId id="266"/>
            <p14:sldId id="267"/>
            <p14:sldId id="268"/>
            <p14:sldId id="269"/>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E264FC-BBE6-4A38-95C4-39489F642CD4}" v="22" dt="2024-07-15T04:07:43.8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B441-C1CD-E4B7-2D08-4F8F9F2C7F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099B26-F1E6-D3DE-E2BF-73C8C6573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179241-83F8-36C3-8F41-0EAC1C2F1410}"/>
              </a:ext>
            </a:extLst>
          </p:cNvPr>
          <p:cNvSpPr>
            <a:spLocks noGrp="1"/>
          </p:cNvSpPr>
          <p:nvPr>
            <p:ph type="dt" sz="half" idx="10"/>
          </p:nvPr>
        </p:nvSpPr>
        <p:spPr/>
        <p:txBody>
          <a:bodyPr/>
          <a:lstStyle/>
          <a:p>
            <a:fld id="{67EA6ED1-8C04-4301-BDBE-02E58A04522D}" type="datetimeFigureOut">
              <a:rPr lang="en-IN" smtClean="0"/>
              <a:t>15-07-2024</a:t>
            </a:fld>
            <a:endParaRPr lang="en-IN"/>
          </a:p>
        </p:txBody>
      </p:sp>
      <p:sp>
        <p:nvSpPr>
          <p:cNvPr id="5" name="Footer Placeholder 4">
            <a:extLst>
              <a:ext uri="{FF2B5EF4-FFF2-40B4-BE49-F238E27FC236}">
                <a16:creationId xmlns:a16="http://schemas.microsoft.com/office/drawing/2014/main" id="{1A52F673-08DB-9237-1016-15725A3820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BB0F6A-8D59-A114-E06A-D8073FC6DE6F}"/>
              </a:ext>
            </a:extLst>
          </p:cNvPr>
          <p:cNvSpPr>
            <a:spLocks noGrp="1"/>
          </p:cNvSpPr>
          <p:nvPr>
            <p:ph type="sldNum" sz="quarter" idx="12"/>
          </p:nvPr>
        </p:nvSpPr>
        <p:spPr/>
        <p:txBody>
          <a:bodyPr/>
          <a:lstStyle/>
          <a:p>
            <a:fld id="{57350EF4-35BF-4344-B8B9-A7634ACB04FD}" type="slidenum">
              <a:rPr lang="en-IN" smtClean="0"/>
              <a:t>‹#›</a:t>
            </a:fld>
            <a:endParaRPr lang="en-IN"/>
          </a:p>
        </p:txBody>
      </p:sp>
    </p:spTree>
    <p:extLst>
      <p:ext uri="{BB962C8B-B14F-4D97-AF65-F5344CB8AC3E}">
        <p14:creationId xmlns:p14="http://schemas.microsoft.com/office/powerpoint/2010/main" val="142888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289E-2E83-2B04-811E-91875C0B77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29DE82-8C6C-390C-4F31-1810586B03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DEE6B0-7A48-0EF6-B2DB-7402C17A97F3}"/>
              </a:ext>
            </a:extLst>
          </p:cNvPr>
          <p:cNvSpPr>
            <a:spLocks noGrp="1"/>
          </p:cNvSpPr>
          <p:nvPr>
            <p:ph type="dt" sz="half" idx="10"/>
          </p:nvPr>
        </p:nvSpPr>
        <p:spPr/>
        <p:txBody>
          <a:bodyPr/>
          <a:lstStyle/>
          <a:p>
            <a:fld id="{67EA6ED1-8C04-4301-BDBE-02E58A04522D}" type="datetimeFigureOut">
              <a:rPr lang="en-IN" smtClean="0"/>
              <a:t>15-07-2024</a:t>
            </a:fld>
            <a:endParaRPr lang="en-IN"/>
          </a:p>
        </p:txBody>
      </p:sp>
      <p:sp>
        <p:nvSpPr>
          <p:cNvPr id="5" name="Footer Placeholder 4">
            <a:extLst>
              <a:ext uri="{FF2B5EF4-FFF2-40B4-BE49-F238E27FC236}">
                <a16:creationId xmlns:a16="http://schemas.microsoft.com/office/drawing/2014/main" id="{7C9B8159-7A70-CEF7-E9DD-F8D582131A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D0C869-D3E0-4FE9-0F29-C2E8B597CF2C}"/>
              </a:ext>
            </a:extLst>
          </p:cNvPr>
          <p:cNvSpPr>
            <a:spLocks noGrp="1"/>
          </p:cNvSpPr>
          <p:nvPr>
            <p:ph type="sldNum" sz="quarter" idx="12"/>
          </p:nvPr>
        </p:nvSpPr>
        <p:spPr/>
        <p:txBody>
          <a:bodyPr/>
          <a:lstStyle/>
          <a:p>
            <a:fld id="{57350EF4-35BF-4344-B8B9-A7634ACB04FD}" type="slidenum">
              <a:rPr lang="en-IN" smtClean="0"/>
              <a:t>‹#›</a:t>
            </a:fld>
            <a:endParaRPr lang="en-IN"/>
          </a:p>
        </p:txBody>
      </p:sp>
    </p:spTree>
    <p:extLst>
      <p:ext uri="{BB962C8B-B14F-4D97-AF65-F5344CB8AC3E}">
        <p14:creationId xmlns:p14="http://schemas.microsoft.com/office/powerpoint/2010/main" val="1978439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35BD40-87AB-530C-F18A-69DFBED796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08B081-2655-BC35-AE11-90847C0459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C233BE-F591-3051-4846-49F78F8CBD40}"/>
              </a:ext>
            </a:extLst>
          </p:cNvPr>
          <p:cNvSpPr>
            <a:spLocks noGrp="1"/>
          </p:cNvSpPr>
          <p:nvPr>
            <p:ph type="dt" sz="half" idx="10"/>
          </p:nvPr>
        </p:nvSpPr>
        <p:spPr/>
        <p:txBody>
          <a:bodyPr/>
          <a:lstStyle/>
          <a:p>
            <a:fld id="{67EA6ED1-8C04-4301-BDBE-02E58A04522D}" type="datetimeFigureOut">
              <a:rPr lang="en-IN" smtClean="0"/>
              <a:t>15-07-2024</a:t>
            </a:fld>
            <a:endParaRPr lang="en-IN"/>
          </a:p>
        </p:txBody>
      </p:sp>
      <p:sp>
        <p:nvSpPr>
          <p:cNvPr id="5" name="Footer Placeholder 4">
            <a:extLst>
              <a:ext uri="{FF2B5EF4-FFF2-40B4-BE49-F238E27FC236}">
                <a16:creationId xmlns:a16="http://schemas.microsoft.com/office/drawing/2014/main" id="{FD43D593-89B0-ABE5-EBFA-A58B2949DF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5A0EA8-BB43-A15F-78D7-685F24B9AD6B}"/>
              </a:ext>
            </a:extLst>
          </p:cNvPr>
          <p:cNvSpPr>
            <a:spLocks noGrp="1"/>
          </p:cNvSpPr>
          <p:nvPr>
            <p:ph type="sldNum" sz="quarter" idx="12"/>
          </p:nvPr>
        </p:nvSpPr>
        <p:spPr/>
        <p:txBody>
          <a:bodyPr/>
          <a:lstStyle/>
          <a:p>
            <a:fld id="{57350EF4-35BF-4344-B8B9-A7634ACB04FD}" type="slidenum">
              <a:rPr lang="en-IN" smtClean="0"/>
              <a:t>‹#›</a:t>
            </a:fld>
            <a:endParaRPr lang="en-IN"/>
          </a:p>
        </p:txBody>
      </p:sp>
    </p:spTree>
    <p:extLst>
      <p:ext uri="{BB962C8B-B14F-4D97-AF65-F5344CB8AC3E}">
        <p14:creationId xmlns:p14="http://schemas.microsoft.com/office/powerpoint/2010/main" val="54039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FC34-F96A-E8AA-8C36-50478CB372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33139D-5AED-9894-01B1-D8D6BBF9C3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15DD39-3166-6734-8D60-BE1998DD88AC}"/>
              </a:ext>
            </a:extLst>
          </p:cNvPr>
          <p:cNvSpPr>
            <a:spLocks noGrp="1"/>
          </p:cNvSpPr>
          <p:nvPr>
            <p:ph type="dt" sz="half" idx="10"/>
          </p:nvPr>
        </p:nvSpPr>
        <p:spPr/>
        <p:txBody>
          <a:bodyPr/>
          <a:lstStyle/>
          <a:p>
            <a:fld id="{67EA6ED1-8C04-4301-BDBE-02E58A04522D}" type="datetimeFigureOut">
              <a:rPr lang="en-IN" smtClean="0"/>
              <a:t>15-07-2024</a:t>
            </a:fld>
            <a:endParaRPr lang="en-IN"/>
          </a:p>
        </p:txBody>
      </p:sp>
      <p:sp>
        <p:nvSpPr>
          <p:cNvPr id="5" name="Footer Placeholder 4">
            <a:extLst>
              <a:ext uri="{FF2B5EF4-FFF2-40B4-BE49-F238E27FC236}">
                <a16:creationId xmlns:a16="http://schemas.microsoft.com/office/drawing/2014/main" id="{7AE4D84F-7B10-D45A-FF5B-4B1A7EFBF7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B9A6A4-F26C-6F0E-BAF9-4D17E6095578}"/>
              </a:ext>
            </a:extLst>
          </p:cNvPr>
          <p:cNvSpPr>
            <a:spLocks noGrp="1"/>
          </p:cNvSpPr>
          <p:nvPr>
            <p:ph type="sldNum" sz="quarter" idx="12"/>
          </p:nvPr>
        </p:nvSpPr>
        <p:spPr/>
        <p:txBody>
          <a:bodyPr/>
          <a:lstStyle/>
          <a:p>
            <a:fld id="{57350EF4-35BF-4344-B8B9-A7634ACB04FD}" type="slidenum">
              <a:rPr lang="en-IN" smtClean="0"/>
              <a:t>‹#›</a:t>
            </a:fld>
            <a:endParaRPr lang="en-IN"/>
          </a:p>
        </p:txBody>
      </p:sp>
    </p:spTree>
    <p:extLst>
      <p:ext uri="{BB962C8B-B14F-4D97-AF65-F5344CB8AC3E}">
        <p14:creationId xmlns:p14="http://schemas.microsoft.com/office/powerpoint/2010/main" val="978260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1DFE-3753-9864-0D26-A60BE89DDB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8FF749-5985-388C-8BE3-DB8C7D3018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E39CCD-606E-7800-0B02-BB4A41ED0E5E}"/>
              </a:ext>
            </a:extLst>
          </p:cNvPr>
          <p:cNvSpPr>
            <a:spLocks noGrp="1"/>
          </p:cNvSpPr>
          <p:nvPr>
            <p:ph type="dt" sz="half" idx="10"/>
          </p:nvPr>
        </p:nvSpPr>
        <p:spPr/>
        <p:txBody>
          <a:bodyPr/>
          <a:lstStyle/>
          <a:p>
            <a:fld id="{67EA6ED1-8C04-4301-BDBE-02E58A04522D}" type="datetimeFigureOut">
              <a:rPr lang="en-IN" smtClean="0"/>
              <a:t>15-07-2024</a:t>
            </a:fld>
            <a:endParaRPr lang="en-IN"/>
          </a:p>
        </p:txBody>
      </p:sp>
      <p:sp>
        <p:nvSpPr>
          <p:cNvPr id="5" name="Footer Placeholder 4">
            <a:extLst>
              <a:ext uri="{FF2B5EF4-FFF2-40B4-BE49-F238E27FC236}">
                <a16:creationId xmlns:a16="http://schemas.microsoft.com/office/drawing/2014/main" id="{C80CA64E-8E48-B499-2D6E-546ABAD0CD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55228C-2BB9-1E17-693B-11CFA2C95EA7}"/>
              </a:ext>
            </a:extLst>
          </p:cNvPr>
          <p:cNvSpPr>
            <a:spLocks noGrp="1"/>
          </p:cNvSpPr>
          <p:nvPr>
            <p:ph type="sldNum" sz="quarter" idx="12"/>
          </p:nvPr>
        </p:nvSpPr>
        <p:spPr/>
        <p:txBody>
          <a:bodyPr/>
          <a:lstStyle/>
          <a:p>
            <a:fld id="{57350EF4-35BF-4344-B8B9-A7634ACB04FD}" type="slidenum">
              <a:rPr lang="en-IN" smtClean="0"/>
              <a:t>‹#›</a:t>
            </a:fld>
            <a:endParaRPr lang="en-IN"/>
          </a:p>
        </p:txBody>
      </p:sp>
    </p:spTree>
    <p:extLst>
      <p:ext uri="{BB962C8B-B14F-4D97-AF65-F5344CB8AC3E}">
        <p14:creationId xmlns:p14="http://schemas.microsoft.com/office/powerpoint/2010/main" val="171531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608F5-EC10-63B6-E6B7-A338558ECB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67BA22-BCB9-AD58-127E-1A76298851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EA29B6-FD92-B195-AF5F-4E696B14B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80B5B6-9432-F8C0-DF5D-BBCC70FBA51F}"/>
              </a:ext>
            </a:extLst>
          </p:cNvPr>
          <p:cNvSpPr>
            <a:spLocks noGrp="1"/>
          </p:cNvSpPr>
          <p:nvPr>
            <p:ph type="dt" sz="half" idx="10"/>
          </p:nvPr>
        </p:nvSpPr>
        <p:spPr/>
        <p:txBody>
          <a:bodyPr/>
          <a:lstStyle/>
          <a:p>
            <a:fld id="{67EA6ED1-8C04-4301-BDBE-02E58A04522D}" type="datetimeFigureOut">
              <a:rPr lang="en-IN" smtClean="0"/>
              <a:t>15-07-2024</a:t>
            </a:fld>
            <a:endParaRPr lang="en-IN"/>
          </a:p>
        </p:txBody>
      </p:sp>
      <p:sp>
        <p:nvSpPr>
          <p:cNvPr id="6" name="Footer Placeholder 5">
            <a:extLst>
              <a:ext uri="{FF2B5EF4-FFF2-40B4-BE49-F238E27FC236}">
                <a16:creationId xmlns:a16="http://schemas.microsoft.com/office/drawing/2014/main" id="{3C19D773-1196-AC63-19AD-C15CB9176C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657570-BD7B-7553-B076-0A1EB0EACC57}"/>
              </a:ext>
            </a:extLst>
          </p:cNvPr>
          <p:cNvSpPr>
            <a:spLocks noGrp="1"/>
          </p:cNvSpPr>
          <p:nvPr>
            <p:ph type="sldNum" sz="quarter" idx="12"/>
          </p:nvPr>
        </p:nvSpPr>
        <p:spPr/>
        <p:txBody>
          <a:bodyPr/>
          <a:lstStyle/>
          <a:p>
            <a:fld id="{57350EF4-35BF-4344-B8B9-A7634ACB04FD}" type="slidenum">
              <a:rPr lang="en-IN" smtClean="0"/>
              <a:t>‹#›</a:t>
            </a:fld>
            <a:endParaRPr lang="en-IN"/>
          </a:p>
        </p:txBody>
      </p:sp>
    </p:spTree>
    <p:extLst>
      <p:ext uri="{BB962C8B-B14F-4D97-AF65-F5344CB8AC3E}">
        <p14:creationId xmlns:p14="http://schemas.microsoft.com/office/powerpoint/2010/main" val="1110358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C0E1-8E50-69AC-E998-48AF0082C0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BC76C8-370E-0189-961B-FCD387DAC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EDF6FB-220C-9254-06CC-0CA433F1C3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3513E4-409D-A6DF-FE56-6E9FBE31FF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7C5EF-DB12-2BDD-6FC6-A810ECC6F2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5D3862-1BA6-8886-5377-7D43037991AD}"/>
              </a:ext>
            </a:extLst>
          </p:cNvPr>
          <p:cNvSpPr>
            <a:spLocks noGrp="1"/>
          </p:cNvSpPr>
          <p:nvPr>
            <p:ph type="dt" sz="half" idx="10"/>
          </p:nvPr>
        </p:nvSpPr>
        <p:spPr/>
        <p:txBody>
          <a:bodyPr/>
          <a:lstStyle/>
          <a:p>
            <a:fld id="{67EA6ED1-8C04-4301-BDBE-02E58A04522D}" type="datetimeFigureOut">
              <a:rPr lang="en-IN" smtClean="0"/>
              <a:t>15-07-2024</a:t>
            </a:fld>
            <a:endParaRPr lang="en-IN"/>
          </a:p>
        </p:txBody>
      </p:sp>
      <p:sp>
        <p:nvSpPr>
          <p:cNvPr id="8" name="Footer Placeholder 7">
            <a:extLst>
              <a:ext uri="{FF2B5EF4-FFF2-40B4-BE49-F238E27FC236}">
                <a16:creationId xmlns:a16="http://schemas.microsoft.com/office/drawing/2014/main" id="{7BB7A85D-D47C-BCDA-F8C0-FC3B5F7AC5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E6B94A-620A-AB11-9FE1-AD5FBC875565}"/>
              </a:ext>
            </a:extLst>
          </p:cNvPr>
          <p:cNvSpPr>
            <a:spLocks noGrp="1"/>
          </p:cNvSpPr>
          <p:nvPr>
            <p:ph type="sldNum" sz="quarter" idx="12"/>
          </p:nvPr>
        </p:nvSpPr>
        <p:spPr/>
        <p:txBody>
          <a:bodyPr/>
          <a:lstStyle/>
          <a:p>
            <a:fld id="{57350EF4-35BF-4344-B8B9-A7634ACB04FD}" type="slidenum">
              <a:rPr lang="en-IN" smtClean="0"/>
              <a:t>‹#›</a:t>
            </a:fld>
            <a:endParaRPr lang="en-IN"/>
          </a:p>
        </p:txBody>
      </p:sp>
    </p:spTree>
    <p:extLst>
      <p:ext uri="{BB962C8B-B14F-4D97-AF65-F5344CB8AC3E}">
        <p14:creationId xmlns:p14="http://schemas.microsoft.com/office/powerpoint/2010/main" val="503866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029E-8A67-6171-C8B7-5DEE3317CC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AE16E7-AF6A-E387-49DC-1F95C69BC663}"/>
              </a:ext>
            </a:extLst>
          </p:cNvPr>
          <p:cNvSpPr>
            <a:spLocks noGrp="1"/>
          </p:cNvSpPr>
          <p:nvPr>
            <p:ph type="dt" sz="half" idx="10"/>
          </p:nvPr>
        </p:nvSpPr>
        <p:spPr/>
        <p:txBody>
          <a:bodyPr/>
          <a:lstStyle/>
          <a:p>
            <a:fld id="{67EA6ED1-8C04-4301-BDBE-02E58A04522D}" type="datetimeFigureOut">
              <a:rPr lang="en-IN" smtClean="0"/>
              <a:t>15-07-2024</a:t>
            </a:fld>
            <a:endParaRPr lang="en-IN"/>
          </a:p>
        </p:txBody>
      </p:sp>
      <p:sp>
        <p:nvSpPr>
          <p:cNvPr id="4" name="Footer Placeholder 3">
            <a:extLst>
              <a:ext uri="{FF2B5EF4-FFF2-40B4-BE49-F238E27FC236}">
                <a16:creationId xmlns:a16="http://schemas.microsoft.com/office/drawing/2014/main" id="{BB2C62D2-992C-9759-ADD5-A15A869449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618138-86FB-71B9-74EE-D655FABFF5FC}"/>
              </a:ext>
            </a:extLst>
          </p:cNvPr>
          <p:cNvSpPr>
            <a:spLocks noGrp="1"/>
          </p:cNvSpPr>
          <p:nvPr>
            <p:ph type="sldNum" sz="quarter" idx="12"/>
          </p:nvPr>
        </p:nvSpPr>
        <p:spPr/>
        <p:txBody>
          <a:bodyPr/>
          <a:lstStyle/>
          <a:p>
            <a:fld id="{57350EF4-35BF-4344-B8B9-A7634ACB04FD}" type="slidenum">
              <a:rPr lang="en-IN" smtClean="0"/>
              <a:t>‹#›</a:t>
            </a:fld>
            <a:endParaRPr lang="en-IN"/>
          </a:p>
        </p:txBody>
      </p:sp>
    </p:spTree>
    <p:extLst>
      <p:ext uri="{BB962C8B-B14F-4D97-AF65-F5344CB8AC3E}">
        <p14:creationId xmlns:p14="http://schemas.microsoft.com/office/powerpoint/2010/main" val="365237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44B47E-01BC-F0BE-7E70-580455F56723}"/>
              </a:ext>
            </a:extLst>
          </p:cNvPr>
          <p:cNvSpPr>
            <a:spLocks noGrp="1"/>
          </p:cNvSpPr>
          <p:nvPr>
            <p:ph type="dt" sz="half" idx="10"/>
          </p:nvPr>
        </p:nvSpPr>
        <p:spPr/>
        <p:txBody>
          <a:bodyPr/>
          <a:lstStyle/>
          <a:p>
            <a:fld id="{67EA6ED1-8C04-4301-BDBE-02E58A04522D}" type="datetimeFigureOut">
              <a:rPr lang="en-IN" smtClean="0"/>
              <a:t>15-07-2024</a:t>
            </a:fld>
            <a:endParaRPr lang="en-IN"/>
          </a:p>
        </p:txBody>
      </p:sp>
      <p:sp>
        <p:nvSpPr>
          <p:cNvPr id="3" name="Footer Placeholder 2">
            <a:extLst>
              <a:ext uri="{FF2B5EF4-FFF2-40B4-BE49-F238E27FC236}">
                <a16:creationId xmlns:a16="http://schemas.microsoft.com/office/drawing/2014/main" id="{66DC106F-0064-7646-61AF-8447764F24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F62EAF-6980-83EF-72F1-7E589083C53D}"/>
              </a:ext>
            </a:extLst>
          </p:cNvPr>
          <p:cNvSpPr>
            <a:spLocks noGrp="1"/>
          </p:cNvSpPr>
          <p:nvPr>
            <p:ph type="sldNum" sz="quarter" idx="12"/>
          </p:nvPr>
        </p:nvSpPr>
        <p:spPr/>
        <p:txBody>
          <a:bodyPr/>
          <a:lstStyle/>
          <a:p>
            <a:fld id="{57350EF4-35BF-4344-B8B9-A7634ACB04FD}" type="slidenum">
              <a:rPr lang="en-IN" smtClean="0"/>
              <a:t>‹#›</a:t>
            </a:fld>
            <a:endParaRPr lang="en-IN"/>
          </a:p>
        </p:txBody>
      </p:sp>
    </p:spTree>
    <p:extLst>
      <p:ext uri="{BB962C8B-B14F-4D97-AF65-F5344CB8AC3E}">
        <p14:creationId xmlns:p14="http://schemas.microsoft.com/office/powerpoint/2010/main" val="2905156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DD06-5D38-C8DE-3A78-EB71E1F568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B1639C-42AC-EA4F-FEC5-0D0D543626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1A312C-5551-82BD-116B-97BC9D7F7A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703BD2-F9FC-4326-BCE8-4B6D5C6EB03E}"/>
              </a:ext>
            </a:extLst>
          </p:cNvPr>
          <p:cNvSpPr>
            <a:spLocks noGrp="1"/>
          </p:cNvSpPr>
          <p:nvPr>
            <p:ph type="dt" sz="half" idx="10"/>
          </p:nvPr>
        </p:nvSpPr>
        <p:spPr/>
        <p:txBody>
          <a:bodyPr/>
          <a:lstStyle/>
          <a:p>
            <a:fld id="{67EA6ED1-8C04-4301-BDBE-02E58A04522D}" type="datetimeFigureOut">
              <a:rPr lang="en-IN" smtClean="0"/>
              <a:t>15-07-2024</a:t>
            </a:fld>
            <a:endParaRPr lang="en-IN"/>
          </a:p>
        </p:txBody>
      </p:sp>
      <p:sp>
        <p:nvSpPr>
          <p:cNvPr id="6" name="Footer Placeholder 5">
            <a:extLst>
              <a:ext uri="{FF2B5EF4-FFF2-40B4-BE49-F238E27FC236}">
                <a16:creationId xmlns:a16="http://schemas.microsoft.com/office/drawing/2014/main" id="{5EA9099A-5F98-06C1-5DF8-34EEF438BE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041E00-F5D1-A050-A4A1-4EA01D8227CF}"/>
              </a:ext>
            </a:extLst>
          </p:cNvPr>
          <p:cNvSpPr>
            <a:spLocks noGrp="1"/>
          </p:cNvSpPr>
          <p:nvPr>
            <p:ph type="sldNum" sz="quarter" idx="12"/>
          </p:nvPr>
        </p:nvSpPr>
        <p:spPr/>
        <p:txBody>
          <a:bodyPr/>
          <a:lstStyle/>
          <a:p>
            <a:fld id="{57350EF4-35BF-4344-B8B9-A7634ACB04FD}" type="slidenum">
              <a:rPr lang="en-IN" smtClean="0"/>
              <a:t>‹#›</a:t>
            </a:fld>
            <a:endParaRPr lang="en-IN"/>
          </a:p>
        </p:txBody>
      </p:sp>
    </p:spTree>
    <p:extLst>
      <p:ext uri="{BB962C8B-B14F-4D97-AF65-F5344CB8AC3E}">
        <p14:creationId xmlns:p14="http://schemas.microsoft.com/office/powerpoint/2010/main" val="56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2BC58-A52D-BCC7-7C07-47A15C426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A17FF2-DC7C-A555-3365-2E46BB9E4B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14F618-ABC2-93D5-B592-C46EDEEBA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A61FAD-D5C5-2AB4-AD4F-1B16695CC7D1}"/>
              </a:ext>
            </a:extLst>
          </p:cNvPr>
          <p:cNvSpPr>
            <a:spLocks noGrp="1"/>
          </p:cNvSpPr>
          <p:nvPr>
            <p:ph type="dt" sz="half" idx="10"/>
          </p:nvPr>
        </p:nvSpPr>
        <p:spPr/>
        <p:txBody>
          <a:bodyPr/>
          <a:lstStyle/>
          <a:p>
            <a:fld id="{67EA6ED1-8C04-4301-BDBE-02E58A04522D}" type="datetimeFigureOut">
              <a:rPr lang="en-IN" smtClean="0"/>
              <a:t>15-07-2024</a:t>
            </a:fld>
            <a:endParaRPr lang="en-IN"/>
          </a:p>
        </p:txBody>
      </p:sp>
      <p:sp>
        <p:nvSpPr>
          <p:cNvPr id="6" name="Footer Placeholder 5">
            <a:extLst>
              <a:ext uri="{FF2B5EF4-FFF2-40B4-BE49-F238E27FC236}">
                <a16:creationId xmlns:a16="http://schemas.microsoft.com/office/drawing/2014/main" id="{D49A96F7-1681-37C7-0786-C270CE2726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739C48-A06B-B3C9-ED2B-2AECFEB3C7F8}"/>
              </a:ext>
            </a:extLst>
          </p:cNvPr>
          <p:cNvSpPr>
            <a:spLocks noGrp="1"/>
          </p:cNvSpPr>
          <p:nvPr>
            <p:ph type="sldNum" sz="quarter" idx="12"/>
          </p:nvPr>
        </p:nvSpPr>
        <p:spPr/>
        <p:txBody>
          <a:bodyPr/>
          <a:lstStyle/>
          <a:p>
            <a:fld id="{57350EF4-35BF-4344-B8B9-A7634ACB04FD}" type="slidenum">
              <a:rPr lang="en-IN" smtClean="0"/>
              <a:t>‹#›</a:t>
            </a:fld>
            <a:endParaRPr lang="en-IN"/>
          </a:p>
        </p:txBody>
      </p:sp>
    </p:spTree>
    <p:extLst>
      <p:ext uri="{BB962C8B-B14F-4D97-AF65-F5344CB8AC3E}">
        <p14:creationId xmlns:p14="http://schemas.microsoft.com/office/powerpoint/2010/main" val="2935401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F3865-2230-5A0D-CAA7-D5EE6DEF99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B733FD-E62E-2244-ECE3-FD1F49502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F2ED62-9914-0F61-9FCA-C8A6D13979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EA6ED1-8C04-4301-BDBE-02E58A04522D}" type="datetimeFigureOut">
              <a:rPr lang="en-IN" smtClean="0"/>
              <a:t>15-07-2024</a:t>
            </a:fld>
            <a:endParaRPr lang="en-IN"/>
          </a:p>
        </p:txBody>
      </p:sp>
      <p:sp>
        <p:nvSpPr>
          <p:cNvPr id="5" name="Footer Placeholder 4">
            <a:extLst>
              <a:ext uri="{FF2B5EF4-FFF2-40B4-BE49-F238E27FC236}">
                <a16:creationId xmlns:a16="http://schemas.microsoft.com/office/drawing/2014/main" id="{36460451-A1B6-7329-4698-AE8C78353B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42F2B3-8D6F-6CAF-959F-716E05EED0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350EF4-35BF-4344-B8B9-A7634ACB04FD}" type="slidenum">
              <a:rPr lang="en-IN" smtClean="0"/>
              <a:t>‹#›</a:t>
            </a:fld>
            <a:endParaRPr lang="en-IN"/>
          </a:p>
        </p:txBody>
      </p:sp>
    </p:spTree>
    <p:extLst>
      <p:ext uri="{BB962C8B-B14F-4D97-AF65-F5344CB8AC3E}">
        <p14:creationId xmlns:p14="http://schemas.microsoft.com/office/powerpoint/2010/main" val="1212512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mygreatlearning.com/blog/autoencoder/" TargetMode="External"/><Relationship Id="rId2" Type="http://schemas.openxmlformats.org/officeDocument/2006/relationships/hyperlink" Target="https://www.mygreatlearning.com/blog/bag-of-word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C74A-DE4F-03D5-8593-3859AC82B95B}"/>
              </a:ext>
            </a:extLst>
          </p:cNvPr>
          <p:cNvSpPr>
            <a:spLocks noGrp="1"/>
          </p:cNvSpPr>
          <p:nvPr>
            <p:ph type="ctrTitle"/>
          </p:nvPr>
        </p:nvSpPr>
        <p:spPr>
          <a:xfrm>
            <a:off x="0" y="0"/>
            <a:ext cx="10668000" cy="4473677"/>
          </a:xfrm>
        </p:spPr>
        <p:txBody>
          <a:bodyPr>
            <a:normAutofit fontScale="90000"/>
          </a:bodyPr>
          <a:lstStyle/>
          <a:p>
            <a:r>
              <a:rPr lang="en-IN" sz="7200" b="1" dirty="0"/>
              <a:t>PROJECT TITLE</a:t>
            </a:r>
            <a:br>
              <a:rPr lang="en-IN" dirty="0"/>
            </a:br>
            <a:r>
              <a:rPr lang="en-IN" dirty="0">
                <a:solidFill>
                  <a:srgbClr val="00B0F0"/>
                </a:solidFill>
              </a:rPr>
              <a:t>Internship Project On  Feature Extraction and Prediction for mobile phones (Project -04)</a:t>
            </a:r>
            <a:br>
              <a:rPr lang="en-IN" dirty="0">
                <a:solidFill>
                  <a:srgbClr val="00B0F0"/>
                </a:solidFill>
              </a:rPr>
            </a:br>
            <a:br>
              <a:rPr lang="en-IN" dirty="0"/>
            </a:br>
            <a:endParaRPr lang="en-IN" dirty="0"/>
          </a:p>
        </p:txBody>
      </p:sp>
      <p:sp>
        <p:nvSpPr>
          <p:cNvPr id="3" name="Subtitle 2">
            <a:extLst>
              <a:ext uri="{FF2B5EF4-FFF2-40B4-BE49-F238E27FC236}">
                <a16:creationId xmlns:a16="http://schemas.microsoft.com/office/drawing/2014/main" id="{E5C986F8-FB47-4DFF-D5E1-15C18FDDEF0A}"/>
              </a:ext>
            </a:extLst>
          </p:cNvPr>
          <p:cNvSpPr>
            <a:spLocks noGrp="1"/>
          </p:cNvSpPr>
          <p:nvPr>
            <p:ph type="subTitle" idx="1"/>
          </p:nvPr>
        </p:nvSpPr>
        <p:spPr>
          <a:xfrm>
            <a:off x="1524000" y="3602038"/>
            <a:ext cx="9144000" cy="2857756"/>
          </a:xfrm>
        </p:spPr>
        <p:txBody>
          <a:bodyPr>
            <a:normAutofit lnSpcReduction="10000"/>
          </a:bodyPr>
          <a:lstStyle/>
          <a:p>
            <a:pPr fontAlgn="base"/>
            <a:r>
              <a:rPr lang="en-US" b="1" i="0" dirty="0">
                <a:solidFill>
                  <a:srgbClr val="273239"/>
                </a:solidFill>
                <a:effectLst/>
                <a:highlight>
                  <a:srgbClr val="FFFFFF"/>
                </a:highlight>
                <a:latin typeface="Source Sans 3"/>
              </a:rPr>
              <a:t>                </a:t>
            </a:r>
            <a:r>
              <a:rPr lang="en-US" sz="4800" b="1" i="0" dirty="0">
                <a:solidFill>
                  <a:srgbClr val="273239"/>
                </a:solidFill>
                <a:effectLst/>
                <a:highlight>
                  <a:srgbClr val="FFFFFF"/>
                </a:highlight>
                <a:latin typeface="Source Sans 3"/>
              </a:rPr>
              <a:t>     PRESENTED BY</a:t>
            </a:r>
          </a:p>
          <a:p>
            <a:pPr fontAlgn="base"/>
            <a:r>
              <a:rPr lang="en-US" sz="4800" b="1" i="0" dirty="0">
                <a:solidFill>
                  <a:srgbClr val="00B0F0"/>
                </a:solidFill>
                <a:effectLst/>
                <a:highlight>
                  <a:srgbClr val="FFFFFF"/>
                </a:highlight>
                <a:latin typeface="Source Sans 3"/>
              </a:rPr>
              <a:t>                  MANISH KAUSHIK</a:t>
            </a:r>
          </a:p>
          <a:p>
            <a:pPr fontAlgn="base"/>
            <a:r>
              <a:rPr lang="en-US" sz="4800" b="1" dirty="0">
                <a:solidFill>
                  <a:srgbClr val="273239"/>
                </a:solidFill>
                <a:highlight>
                  <a:srgbClr val="FFFFFF"/>
                </a:highlight>
                <a:latin typeface="Source Sans 3"/>
              </a:rPr>
              <a:t>           INTERNSHIP ORGANISATION </a:t>
            </a:r>
          </a:p>
          <a:p>
            <a:pPr fontAlgn="base"/>
            <a:r>
              <a:rPr lang="en-US" sz="4800" b="1" dirty="0">
                <a:solidFill>
                  <a:srgbClr val="00B0F0"/>
                </a:solidFill>
                <a:highlight>
                  <a:srgbClr val="FFFFFF"/>
                </a:highlight>
                <a:latin typeface="Source Sans 3"/>
              </a:rPr>
              <a:t>            Next Hikes IT Solution</a:t>
            </a:r>
          </a:p>
          <a:p>
            <a:pPr algn="l" fontAlgn="base"/>
            <a:endParaRPr lang="en-US" b="1" i="0" dirty="0">
              <a:solidFill>
                <a:srgbClr val="273239"/>
              </a:solidFill>
              <a:effectLst/>
              <a:highlight>
                <a:srgbClr val="FFFFFF"/>
              </a:highlight>
              <a:latin typeface="Source Sans 3"/>
            </a:endParaRPr>
          </a:p>
        </p:txBody>
      </p:sp>
    </p:spTree>
    <p:extLst>
      <p:ext uri="{BB962C8B-B14F-4D97-AF65-F5344CB8AC3E}">
        <p14:creationId xmlns:p14="http://schemas.microsoft.com/office/powerpoint/2010/main" val="2129176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2EAF2B-C178-1F44-A88D-059486E0E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72" y="0"/>
            <a:ext cx="11889455" cy="6858000"/>
          </a:xfrm>
          <a:prstGeom prst="rect">
            <a:avLst/>
          </a:prstGeom>
        </p:spPr>
      </p:pic>
    </p:spTree>
    <p:extLst>
      <p:ext uri="{BB962C8B-B14F-4D97-AF65-F5344CB8AC3E}">
        <p14:creationId xmlns:p14="http://schemas.microsoft.com/office/powerpoint/2010/main" val="1719551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8E23E7-B42D-04CF-1524-56A9886E4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96" y="0"/>
            <a:ext cx="10778207" cy="6858000"/>
          </a:xfrm>
          <a:prstGeom prst="rect">
            <a:avLst/>
          </a:prstGeom>
        </p:spPr>
      </p:pic>
    </p:spTree>
    <p:extLst>
      <p:ext uri="{BB962C8B-B14F-4D97-AF65-F5344CB8AC3E}">
        <p14:creationId xmlns:p14="http://schemas.microsoft.com/office/powerpoint/2010/main" val="218592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920665-5D7C-9F61-2837-C849E6515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328"/>
            <a:ext cx="12192000" cy="6345343"/>
          </a:xfrm>
          <a:prstGeom prst="rect">
            <a:avLst/>
          </a:prstGeom>
        </p:spPr>
      </p:pic>
    </p:spTree>
    <p:extLst>
      <p:ext uri="{BB962C8B-B14F-4D97-AF65-F5344CB8AC3E}">
        <p14:creationId xmlns:p14="http://schemas.microsoft.com/office/powerpoint/2010/main" val="1156179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CF497D-48C3-FDC6-496E-FEE9513C2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984"/>
            <a:ext cx="12192000" cy="6672032"/>
          </a:xfrm>
          <a:prstGeom prst="rect">
            <a:avLst/>
          </a:prstGeom>
        </p:spPr>
      </p:pic>
    </p:spTree>
    <p:extLst>
      <p:ext uri="{BB962C8B-B14F-4D97-AF65-F5344CB8AC3E}">
        <p14:creationId xmlns:p14="http://schemas.microsoft.com/office/powerpoint/2010/main" val="72256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A3A28-6A92-6B3E-805D-BE082498366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FEA770E-B6B0-7796-347B-AB3622A7DD1E}"/>
              </a:ext>
            </a:extLst>
          </p:cNvPr>
          <p:cNvSpPr>
            <a:spLocks noGrp="1"/>
          </p:cNvSpPr>
          <p:nvPr>
            <p:ph idx="1"/>
          </p:nvPr>
        </p:nvSpPr>
        <p:spPr/>
        <p:txBody>
          <a:bodyPr/>
          <a:lstStyle/>
          <a:p>
            <a:r>
              <a:rPr lang="en-IN" dirty="0" err="1"/>
              <a:t>Linearmodel.score</a:t>
            </a:r>
            <a:r>
              <a:rPr lang="en-IN" dirty="0"/>
              <a:t> is 0.6280</a:t>
            </a:r>
          </a:p>
          <a:p>
            <a:r>
              <a:rPr lang="en-IN" dirty="0"/>
              <a:t>Price . Mean is 14540.18 after  model evaluation.</a:t>
            </a:r>
          </a:p>
          <a:p>
            <a:r>
              <a:rPr lang="es-ES" dirty="0" err="1"/>
              <a:t>mean_absolute_error</a:t>
            </a:r>
            <a:r>
              <a:rPr lang="es-ES" dirty="0"/>
              <a:t>(</a:t>
            </a:r>
            <a:r>
              <a:rPr lang="es-ES" dirty="0" err="1"/>
              <a:t>y_test,y_pred</a:t>
            </a:r>
            <a:r>
              <a:rPr lang="es-ES" dirty="0"/>
              <a:t>)</a:t>
            </a:r>
            <a:r>
              <a:rPr lang="en-IN" dirty="0"/>
              <a:t>:- 959.78</a:t>
            </a:r>
          </a:p>
          <a:p>
            <a:r>
              <a:rPr lang="en-US" dirty="0" err="1"/>
              <a:t>mean_squared_error</a:t>
            </a:r>
            <a:r>
              <a:rPr lang="en-US" dirty="0"/>
              <a:t>(</a:t>
            </a:r>
            <a:r>
              <a:rPr lang="en-US" dirty="0" err="1"/>
              <a:t>y_test,y_pred</a:t>
            </a:r>
            <a:r>
              <a:rPr lang="en-US" dirty="0"/>
              <a:t>)</a:t>
            </a:r>
            <a:r>
              <a:rPr lang="en-IN" dirty="0"/>
              <a:t> :- 2166955.15</a:t>
            </a:r>
          </a:p>
          <a:p>
            <a:r>
              <a:rPr lang="en-US" dirty="0" err="1"/>
              <a:t>metrics.explained_variance_score</a:t>
            </a:r>
            <a:r>
              <a:rPr lang="en-US" dirty="0"/>
              <a:t>(</a:t>
            </a:r>
            <a:r>
              <a:rPr lang="en-US" dirty="0" err="1"/>
              <a:t>y_test,y_pred</a:t>
            </a:r>
            <a:r>
              <a:rPr lang="en-US" dirty="0"/>
              <a:t>)</a:t>
            </a:r>
            <a:r>
              <a:rPr lang="en-IN" dirty="0"/>
              <a:t>: - 0.962</a:t>
            </a:r>
          </a:p>
          <a:p>
            <a:endParaRPr lang="en-IN" dirty="0"/>
          </a:p>
        </p:txBody>
      </p:sp>
    </p:spTree>
    <p:extLst>
      <p:ext uri="{BB962C8B-B14F-4D97-AF65-F5344CB8AC3E}">
        <p14:creationId xmlns:p14="http://schemas.microsoft.com/office/powerpoint/2010/main" val="2343851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F779-7FEC-82F1-91CB-6E79D30C187F}"/>
              </a:ext>
            </a:extLst>
          </p:cNvPr>
          <p:cNvSpPr>
            <a:spLocks noGrp="1"/>
          </p:cNvSpPr>
          <p:nvPr>
            <p:ph type="title"/>
          </p:nvPr>
        </p:nvSpPr>
        <p:spPr/>
        <p:txBody>
          <a:bodyPr>
            <a:normAutofit fontScale="90000"/>
          </a:bodyPr>
          <a:lstStyle/>
          <a:p>
            <a:pPr fontAlgn="base"/>
            <a:r>
              <a:rPr lang="en-US" b="1" i="0" dirty="0">
                <a:solidFill>
                  <a:srgbClr val="273239"/>
                </a:solidFill>
                <a:effectLst/>
                <a:highlight>
                  <a:srgbClr val="FFFFFF"/>
                </a:highlight>
                <a:latin typeface="Source Sans 3"/>
              </a:rPr>
              <a:t>What is Feature Extraction ?</a:t>
            </a:r>
            <a:br>
              <a:rPr lang="en-US" b="1" i="0" dirty="0">
                <a:solidFill>
                  <a:srgbClr val="273239"/>
                </a:solidFill>
                <a:effectLst/>
                <a:highlight>
                  <a:srgbClr val="FFFFFF"/>
                </a:highlight>
                <a:latin typeface="Source Sans 3"/>
              </a:rPr>
            </a:br>
            <a:br>
              <a:rPr lang="en-US" dirty="0"/>
            </a:br>
            <a:endParaRPr lang="en-IN" dirty="0"/>
          </a:p>
        </p:txBody>
      </p:sp>
      <p:sp>
        <p:nvSpPr>
          <p:cNvPr id="3" name="Content Placeholder 2">
            <a:extLst>
              <a:ext uri="{FF2B5EF4-FFF2-40B4-BE49-F238E27FC236}">
                <a16:creationId xmlns:a16="http://schemas.microsoft.com/office/drawing/2014/main" id="{6A572B87-03D6-77CF-7B88-1F273548EB6A}"/>
              </a:ext>
            </a:extLst>
          </p:cNvPr>
          <p:cNvSpPr>
            <a:spLocks noGrp="1"/>
          </p:cNvSpPr>
          <p:nvPr>
            <p:ph idx="1"/>
          </p:nvPr>
        </p:nvSpPr>
        <p:spPr/>
        <p:txBody>
          <a:bodyPr>
            <a:normAutofit/>
          </a:bodyPr>
          <a:lstStyle/>
          <a:p>
            <a:pPr marL="0" indent="0" algn="l" rtl="0" fontAlgn="base">
              <a:buNone/>
            </a:pPr>
            <a:br>
              <a:rPr lang="en-US" dirty="0"/>
            </a:br>
            <a:r>
              <a:rPr lang="en-US" b="0" i="0" dirty="0">
                <a:solidFill>
                  <a:srgbClr val="444444"/>
                </a:solidFill>
                <a:effectLst/>
                <a:highlight>
                  <a:srgbClr val="FFFFFF"/>
                </a:highlight>
                <a:latin typeface="Inter"/>
              </a:rPr>
              <a:t>Feature extraction is a part of the dimensionality reduction process, in which, an initial set of the raw data is divided and reduced to more manageable groups. So when you want to process it will be easier. The most important characteristic of these large data sets is that they have a large number of variables. These variables require a lot of computing resources to process. So Feature extraction helps to get the best feature from those big data sets by selecting and combining variables into features, thus, effectively reducing the amount of data. These features are easy to process, but still able to describe the actual data set with accuracy and originality.</a:t>
            </a:r>
            <a:endParaRPr lang="en-IN" dirty="0"/>
          </a:p>
        </p:txBody>
      </p:sp>
    </p:spTree>
    <p:extLst>
      <p:ext uri="{BB962C8B-B14F-4D97-AF65-F5344CB8AC3E}">
        <p14:creationId xmlns:p14="http://schemas.microsoft.com/office/powerpoint/2010/main" val="251174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A2BF-43F2-D292-B394-ACC33F0629E3}"/>
              </a:ext>
            </a:extLst>
          </p:cNvPr>
          <p:cNvSpPr>
            <a:spLocks noGrp="1"/>
          </p:cNvSpPr>
          <p:nvPr>
            <p:ph type="ctrTitle"/>
          </p:nvPr>
        </p:nvSpPr>
        <p:spPr>
          <a:xfrm>
            <a:off x="993058" y="1122363"/>
            <a:ext cx="9674942" cy="3488966"/>
          </a:xfrm>
        </p:spPr>
        <p:txBody>
          <a:bodyPr/>
          <a:lstStyle/>
          <a:p>
            <a:endParaRPr lang="en-IN" dirty="0"/>
          </a:p>
        </p:txBody>
      </p:sp>
      <p:sp>
        <p:nvSpPr>
          <p:cNvPr id="3" name="Subtitle 2">
            <a:extLst>
              <a:ext uri="{FF2B5EF4-FFF2-40B4-BE49-F238E27FC236}">
                <a16:creationId xmlns:a16="http://schemas.microsoft.com/office/drawing/2014/main" id="{9588F20D-55DD-688C-7358-8A704BA960AC}"/>
              </a:ext>
            </a:extLst>
          </p:cNvPr>
          <p:cNvSpPr>
            <a:spLocks noGrp="1"/>
          </p:cNvSpPr>
          <p:nvPr>
            <p:ph type="subTitle" idx="1"/>
          </p:nvPr>
        </p:nvSpPr>
        <p:spPr>
          <a:xfrm>
            <a:off x="1524000" y="1122363"/>
            <a:ext cx="9144000" cy="4135438"/>
          </a:xfrm>
        </p:spPr>
        <p:txBody>
          <a:bodyPr>
            <a:normAutofit/>
          </a:bodyPr>
          <a:lstStyle/>
          <a:p>
            <a:pPr algn="l" fontAlgn="base"/>
            <a:r>
              <a:rPr lang="en-US" b="1" i="0" dirty="0">
                <a:effectLst/>
                <a:highlight>
                  <a:srgbClr val="FFFFFF"/>
                </a:highlight>
                <a:latin typeface="Inter"/>
              </a:rPr>
              <a:t>Why Feature Extraction is Useful?</a:t>
            </a:r>
          </a:p>
          <a:p>
            <a:pPr algn="l" fontAlgn="base"/>
            <a:r>
              <a:rPr lang="en-US" b="0" i="0" dirty="0">
                <a:solidFill>
                  <a:srgbClr val="444444"/>
                </a:solidFill>
                <a:effectLst/>
                <a:highlight>
                  <a:srgbClr val="FFFFFF"/>
                </a:highlight>
                <a:latin typeface="Inter"/>
              </a:rPr>
              <a:t>The technique of extracting the features is useful when you have a large data set and need to reduce the number of resources without losing any important or relevant information. Feature extraction helps to reduce the amount of redundant data from the data set.</a:t>
            </a:r>
          </a:p>
          <a:p>
            <a:pPr algn="l" fontAlgn="base"/>
            <a:r>
              <a:rPr lang="en-US" b="0" i="0" dirty="0">
                <a:solidFill>
                  <a:srgbClr val="444444"/>
                </a:solidFill>
                <a:effectLst/>
                <a:highlight>
                  <a:srgbClr val="FFFFFF"/>
                </a:highlight>
                <a:latin typeface="Inter"/>
              </a:rPr>
              <a:t>In the end, the reduction of the data helps to build the model with less machine effort and also increases the speed of learning and generalization steps in the machine learning process.</a:t>
            </a:r>
            <a:br>
              <a:rPr lang="en-US" dirty="0"/>
            </a:br>
            <a:endParaRPr lang="en-IN" dirty="0"/>
          </a:p>
        </p:txBody>
      </p:sp>
    </p:spTree>
    <p:extLst>
      <p:ext uri="{BB962C8B-B14F-4D97-AF65-F5344CB8AC3E}">
        <p14:creationId xmlns:p14="http://schemas.microsoft.com/office/powerpoint/2010/main" val="1383191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8DD21D-D569-D084-1C11-B8BC5E92B73B}"/>
              </a:ext>
            </a:extLst>
          </p:cNvPr>
          <p:cNvSpPr txBox="1"/>
          <p:nvPr/>
        </p:nvSpPr>
        <p:spPr>
          <a:xfrm>
            <a:off x="629265" y="615303"/>
            <a:ext cx="8514735" cy="3970318"/>
          </a:xfrm>
          <a:prstGeom prst="rect">
            <a:avLst/>
          </a:prstGeom>
          <a:noFill/>
        </p:spPr>
        <p:txBody>
          <a:bodyPr wrap="square">
            <a:spAutoFit/>
          </a:bodyPr>
          <a:lstStyle/>
          <a:p>
            <a:pPr algn="l" fontAlgn="base"/>
            <a:r>
              <a:rPr lang="en-US" b="1" i="0" dirty="0">
                <a:effectLst/>
                <a:highlight>
                  <a:srgbClr val="FFFFFF"/>
                </a:highlight>
                <a:latin typeface="Inter"/>
              </a:rPr>
              <a:t>Applications of Feature Extraction</a:t>
            </a:r>
          </a:p>
          <a:p>
            <a:pPr algn="l" fontAlgn="base">
              <a:buFont typeface="Arial" panose="020B0604020202020204" pitchFamily="34" charset="0"/>
              <a:buChar char="•"/>
            </a:pPr>
            <a:r>
              <a:rPr lang="en-US" b="1" i="0" dirty="0">
                <a:solidFill>
                  <a:srgbClr val="444444"/>
                </a:solidFill>
                <a:effectLst/>
                <a:highlight>
                  <a:srgbClr val="FFFFFF"/>
                </a:highlight>
                <a:latin typeface="Inter"/>
              </a:rPr>
              <a:t>Bag of Words- </a:t>
            </a:r>
            <a:r>
              <a:rPr lang="en-US" b="0" i="0" u="none" strike="noStrike" dirty="0">
                <a:solidFill>
                  <a:srgbClr val="444444"/>
                </a:solidFill>
                <a:effectLst/>
                <a:highlight>
                  <a:srgbClr val="FFFFFF"/>
                </a:highlight>
                <a:latin typeface="Inter"/>
                <a:hlinkClick r:id="rId2"/>
              </a:rPr>
              <a:t>Bag-of-Words</a:t>
            </a:r>
            <a:r>
              <a:rPr lang="en-US" b="0" i="0" dirty="0">
                <a:solidFill>
                  <a:srgbClr val="444444"/>
                </a:solidFill>
                <a:effectLst/>
                <a:highlight>
                  <a:srgbClr val="FFFFFF"/>
                </a:highlight>
                <a:latin typeface="Inter"/>
              </a:rPr>
              <a:t> is the</a:t>
            </a:r>
            <a:r>
              <a:rPr lang="en-US" b="1" i="0" dirty="0">
                <a:solidFill>
                  <a:srgbClr val="444444"/>
                </a:solidFill>
                <a:effectLst/>
                <a:highlight>
                  <a:srgbClr val="FFFFFF"/>
                </a:highlight>
                <a:latin typeface="Inter"/>
              </a:rPr>
              <a:t> </a:t>
            </a:r>
            <a:r>
              <a:rPr lang="en-US" b="0" i="0" dirty="0">
                <a:solidFill>
                  <a:srgbClr val="444444"/>
                </a:solidFill>
                <a:effectLst/>
                <a:highlight>
                  <a:srgbClr val="FFFFFF"/>
                </a:highlight>
                <a:latin typeface="Inter"/>
              </a:rPr>
              <a:t>most used technique for natural language processing. In this process they extract the words or the features from a sentence, document, website, etc. and then they classify them into the frequency of use. So in this whole process feature extraction is one of the most important parts.</a:t>
            </a:r>
          </a:p>
          <a:p>
            <a:pPr algn="l" fontAlgn="base">
              <a:buFont typeface="Arial" panose="020B0604020202020204" pitchFamily="34" charset="0"/>
              <a:buChar char="•"/>
            </a:pPr>
            <a:r>
              <a:rPr lang="en-US" b="1" i="0" dirty="0">
                <a:solidFill>
                  <a:srgbClr val="444444"/>
                </a:solidFill>
                <a:effectLst/>
                <a:highlight>
                  <a:srgbClr val="FFFFFF"/>
                </a:highlight>
                <a:latin typeface="Inter"/>
              </a:rPr>
              <a:t>Image Processing</a:t>
            </a:r>
            <a:r>
              <a:rPr lang="en-US" b="0" i="0" dirty="0">
                <a:solidFill>
                  <a:srgbClr val="444444"/>
                </a:solidFill>
                <a:effectLst/>
                <a:highlight>
                  <a:srgbClr val="FFFFFF"/>
                </a:highlight>
                <a:latin typeface="Inter"/>
              </a:rPr>
              <a:t> –Image processing is one of the best and most interesting domain. In this domain basically you will start playing with your images in order to understand them. So here we use many </a:t>
            </a:r>
            <a:r>
              <a:rPr lang="en-US" b="0" i="0" dirty="0" err="1">
                <a:solidFill>
                  <a:srgbClr val="444444"/>
                </a:solidFill>
                <a:effectLst/>
                <a:highlight>
                  <a:srgbClr val="FFFFFF"/>
                </a:highlight>
                <a:latin typeface="Inter"/>
              </a:rPr>
              <a:t>many</a:t>
            </a:r>
            <a:r>
              <a:rPr lang="en-US" b="0" i="0" dirty="0">
                <a:solidFill>
                  <a:srgbClr val="444444"/>
                </a:solidFill>
                <a:effectLst/>
                <a:highlight>
                  <a:srgbClr val="FFFFFF"/>
                </a:highlight>
                <a:latin typeface="Inter"/>
              </a:rPr>
              <a:t> techniques which includes feature extraction as well and algorithms to detect features such as shaped, edges, or motion in a digital image or video to process them.</a:t>
            </a:r>
          </a:p>
          <a:p>
            <a:pPr algn="l" fontAlgn="base">
              <a:buFont typeface="Arial" panose="020B0604020202020204" pitchFamily="34" charset="0"/>
              <a:buChar char="•"/>
            </a:pPr>
            <a:r>
              <a:rPr lang="en-US" b="1" i="0" dirty="0">
                <a:solidFill>
                  <a:srgbClr val="444444"/>
                </a:solidFill>
                <a:effectLst/>
                <a:highlight>
                  <a:srgbClr val="FFFFFF"/>
                </a:highlight>
                <a:latin typeface="Inter"/>
              </a:rPr>
              <a:t>Auto-encoders: </a:t>
            </a:r>
            <a:r>
              <a:rPr lang="en-US" b="0" i="0" dirty="0">
                <a:solidFill>
                  <a:srgbClr val="444444"/>
                </a:solidFill>
                <a:effectLst/>
                <a:highlight>
                  <a:srgbClr val="FFFFFF"/>
                </a:highlight>
                <a:latin typeface="Inter"/>
              </a:rPr>
              <a:t>The main  purpose of the </a:t>
            </a:r>
            <a:r>
              <a:rPr lang="en-US" b="0" i="0" u="none" strike="noStrike" dirty="0">
                <a:solidFill>
                  <a:srgbClr val="444444"/>
                </a:solidFill>
                <a:effectLst/>
                <a:highlight>
                  <a:srgbClr val="FFFFFF"/>
                </a:highlight>
                <a:latin typeface="Inter"/>
                <a:hlinkClick r:id="rId3"/>
              </a:rPr>
              <a:t>auto-encoders</a:t>
            </a:r>
            <a:r>
              <a:rPr lang="en-US" b="0" i="0" dirty="0">
                <a:solidFill>
                  <a:srgbClr val="444444"/>
                </a:solidFill>
                <a:effectLst/>
                <a:highlight>
                  <a:srgbClr val="FFFFFF"/>
                </a:highlight>
                <a:latin typeface="Inter"/>
              </a:rPr>
              <a:t> is efficient data coding which is unsupervised in nature. this process comes under unsupervised learning . So Feature extraction procedure is applicable here to identify the key features from the data to code by learning from the coding of the original data set to derive new ones.</a:t>
            </a:r>
          </a:p>
        </p:txBody>
      </p:sp>
    </p:spTree>
    <p:extLst>
      <p:ext uri="{BB962C8B-B14F-4D97-AF65-F5344CB8AC3E}">
        <p14:creationId xmlns:p14="http://schemas.microsoft.com/office/powerpoint/2010/main" val="205738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AF0AE2E-8E89-A93A-DD95-905124811A8C}"/>
              </a:ext>
            </a:extLst>
          </p:cNvPr>
          <p:cNvGraphicFramePr>
            <a:graphicFrameLocks noGrp="1"/>
          </p:cNvGraphicFramePr>
          <p:nvPr>
            <p:extLst>
              <p:ext uri="{D42A27DB-BD31-4B8C-83A1-F6EECF244321}">
                <p14:modId xmlns:p14="http://schemas.microsoft.com/office/powerpoint/2010/main" val="3206031715"/>
              </p:ext>
            </p:extLst>
          </p:nvPr>
        </p:nvGraphicFramePr>
        <p:xfrm>
          <a:off x="130277" y="515021"/>
          <a:ext cx="10515600" cy="4160520"/>
        </p:xfrm>
        <a:graphic>
          <a:graphicData uri="http://schemas.openxmlformats.org/drawingml/2006/table">
            <a:tbl>
              <a:tblPr/>
              <a:tblGrid>
                <a:gridCol w="3505200">
                  <a:extLst>
                    <a:ext uri="{9D8B030D-6E8A-4147-A177-3AD203B41FA5}">
                      <a16:colId xmlns:a16="http://schemas.microsoft.com/office/drawing/2014/main" val="3465476936"/>
                    </a:ext>
                  </a:extLst>
                </a:gridCol>
                <a:gridCol w="3505200">
                  <a:extLst>
                    <a:ext uri="{9D8B030D-6E8A-4147-A177-3AD203B41FA5}">
                      <a16:colId xmlns:a16="http://schemas.microsoft.com/office/drawing/2014/main" val="3701436094"/>
                    </a:ext>
                  </a:extLst>
                </a:gridCol>
                <a:gridCol w="3505200">
                  <a:extLst>
                    <a:ext uri="{9D8B030D-6E8A-4147-A177-3AD203B41FA5}">
                      <a16:colId xmlns:a16="http://schemas.microsoft.com/office/drawing/2014/main" val="1785594646"/>
                    </a:ext>
                  </a:extLst>
                </a:gridCol>
              </a:tblGrid>
              <a:tr h="0">
                <a:tc>
                  <a:txBody>
                    <a:bodyPr/>
                    <a:lstStyle/>
                    <a:p>
                      <a:pPr algn="ctr" fontAlgn="ctr"/>
                      <a:r>
                        <a:rPr lang="en-IN" sz="1250" b="0">
                          <a:effectLst/>
                        </a:rPr>
                        <a:t> </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base"/>
                      <a:r>
                        <a:rPr lang="en-IN" sz="1250" b="1">
                          <a:effectLst/>
                        </a:rPr>
                        <a:t>Feature Selection </a:t>
                      </a:r>
                      <a:endParaRPr lang="en-IN" sz="1250" b="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base"/>
                      <a:r>
                        <a:rPr lang="en-IN" sz="1250" b="1">
                          <a:effectLst/>
                        </a:rPr>
                        <a:t>Feature Extraction</a:t>
                      </a:r>
                      <a:endParaRPr lang="en-IN" sz="1250" b="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1402999353"/>
                  </a:ext>
                </a:extLst>
              </a:tr>
              <a:tr h="0">
                <a:tc>
                  <a:txBody>
                    <a:bodyPr/>
                    <a:lstStyle/>
                    <a:p>
                      <a:pPr algn="ctr" fontAlgn="base"/>
                      <a:r>
                        <a:rPr lang="en-IN" sz="1250" b="0">
                          <a:effectLst/>
                        </a:rPr>
                        <a:t>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ctr"/>
                      <a:r>
                        <a:rPr lang="en-US" sz="1250" b="0">
                          <a:effectLst/>
                        </a:rPr>
                        <a:t>Selects a subset of relevant features from the original set of features.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ctr"/>
                      <a:r>
                        <a:rPr lang="en-US" sz="1250" b="0">
                          <a:effectLst/>
                        </a:rPr>
                        <a:t>Extracts a new set of features that are more informative and compact.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2033047764"/>
                  </a:ext>
                </a:extLst>
              </a:tr>
              <a:tr h="0">
                <a:tc>
                  <a:txBody>
                    <a:bodyPr/>
                    <a:lstStyle/>
                    <a:p>
                      <a:pPr algn="ctr" fontAlgn="base"/>
                      <a:r>
                        <a:rPr lang="en-IN" sz="1250" b="0">
                          <a:effectLst/>
                        </a:rPr>
                        <a:t>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ctr"/>
                      <a:r>
                        <a:rPr lang="en-US" sz="1250" b="0">
                          <a:effectLst/>
                        </a:rPr>
                        <a:t>Reduces the dimensionality of the feature space and simplifies the model.</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ctr"/>
                      <a:r>
                        <a:rPr lang="en-US" sz="1250" b="0">
                          <a:effectLst/>
                        </a:rPr>
                        <a:t>Captures the essential information from the original features and represents it in a lower-dimensional feature space.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3036914126"/>
                  </a:ext>
                </a:extLst>
              </a:tr>
              <a:tr h="0">
                <a:tc>
                  <a:txBody>
                    <a:bodyPr/>
                    <a:lstStyle/>
                    <a:p>
                      <a:pPr algn="ctr" fontAlgn="base"/>
                      <a:r>
                        <a:rPr lang="en-IN" sz="1250" b="0">
                          <a:effectLst/>
                        </a:rPr>
                        <a:t>3.</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ctr"/>
                      <a:r>
                        <a:rPr lang="en-US" sz="1250" b="0">
                          <a:effectLst/>
                        </a:rPr>
                        <a:t>Can be categorized into filter, wrapper, and embedded methods.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ctr"/>
                      <a:r>
                        <a:rPr lang="en-US" sz="1250" b="0">
                          <a:effectLst/>
                        </a:rPr>
                        <a:t>Can be categorized into linear and nonlinear methods.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960219217"/>
                  </a:ext>
                </a:extLst>
              </a:tr>
              <a:tr h="0">
                <a:tc>
                  <a:txBody>
                    <a:bodyPr/>
                    <a:lstStyle/>
                    <a:p>
                      <a:pPr algn="ctr" fontAlgn="base"/>
                      <a:r>
                        <a:rPr lang="en-IN" sz="1250" b="0">
                          <a:effectLst/>
                        </a:rPr>
                        <a:t>4.</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ctr"/>
                      <a:r>
                        <a:rPr lang="en-US" sz="1250" b="0">
                          <a:effectLst/>
                        </a:rPr>
                        <a:t>Requires domain knowledge and feature engineering.</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ctr"/>
                      <a:r>
                        <a:rPr lang="en-US" sz="1250" b="0">
                          <a:effectLst/>
                        </a:rPr>
                        <a:t>Can be applied to raw data without feature engineering.</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3969705100"/>
                  </a:ext>
                </a:extLst>
              </a:tr>
              <a:tr h="0">
                <a:tc>
                  <a:txBody>
                    <a:bodyPr/>
                    <a:lstStyle/>
                    <a:p>
                      <a:pPr algn="ctr" fontAlgn="base"/>
                      <a:r>
                        <a:rPr lang="en-IN" sz="1250" b="0">
                          <a:effectLst/>
                        </a:rPr>
                        <a:t>5.</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ctr"/>
                      <a:r>
                        <a:rPr lang="en-US" sz="1250" b="0">
                          <a:effectLst/>
                        </a:rPr>
                        <a:t>Can improve the model’s interpretability and reduce overfitting.</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ctr"/>
                      <a:r>
                        <a:rPr lang="en-US" sz="1250" b="0">
                          <a:effectLst/>
                        </a:rPr>
                        <a:t>Can improve the model performance and handle nonlinear relationships.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3583295670"/>
                  </a:ext>
                </a:extLst>
              </a:tr>
              <a:tr h="0">
                <a:tc>
                  <a:txBody>
                    <a:bodyPr/>
                    <a:lstStyle/>
                    <a:p>
                      <a:pPr algn="ctr" fontAlgn="base"/>
                      <a:r>
                        <a:rPr lang="en-IN" sz="1250" b="0">
                          <a:effectLst/>
                        </a:rPr>
                        <a:t>6.</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ctr"/>
                      <a:r>
                        <a:rPr lang="en-US" sz="1250" b="0">
                          <a:effectLst/>
                        </a:rPr>
                        <a:t>May lose some information and introduce bias if the wrong features are selected.</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ctr"/>
                      <a:r>
                        <a:rPr lang="en-US" sz="1250" b="0" dirty="0">
                          <a:effectLst/>
                        </a:rPr>
                        <a:t>May introduce some noise and redundancy if the extracted features are not informative.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3878997242"/>
                  </a:ext>
                </a:extLst>
              </a:tr>
            </a:tbl>
          </a:graphicData>
        </a:graphic>
      </p:graphicFrame>
      <p:sp>
        <p:nvSpPr>
          <p:cNvPr id="3" name="Rectangle 1">
            <a:extLst>
              <a:ext uri="{FF2B5EF4-FFF2-40B4-BE49-F238E27FC236}">
                <a16:creationId xmlns:a16="http://schemas.microsoft.com/office/drawing/2014/main" id="{3AD6E1C0-38BF-A066-7EF2-5C46EF539748}"/>
              </a:ext>
            </a:extLst>
          </p:cNvPr>
          <p:cNvSpPr>
            <a:spLocks noChangeArrowheads="1"/>
          </p:cNvSpPr>
          <p:nvPr/>
        </p:nvSpPr>
        <p:spPr bwMode="auto">
          <a:xfrm>
            <a:off x="130277" y="514862"/>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273239"/>
                </a:solidFill>
                <a:effectLst/>
                <a:latin typeface="Nunito" pitchFamily="2" charset="0"/>
              </a:rPr>
              <a:t>Difference Feature Selection and Feature Extraction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273239"/>
                </a:solidFill>
                <a:effectLst/>
                <a:latin typeface="Nunito" pitchFamily="2" charset="0"/>
              </a:rPr>
              <a:t>Feature selection and feature extraction methods have their advantages and disadvantages, depending on the nature of the data and the task at hand.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4909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3B1A35-78D3-460A-34B1-993420FE4D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0781"/>
            <a:ext cx="12192000" cy="4556438"/>
          </a:xfrm>
          <a:prstGeom prst="rect">
            <a:avLst/>
          </a:prstGeom>
        </p:spPr>
      </p:pic>
    </p:spTree>
    <p:extLst>
      <p:ext uri="{BB962C8B-B14F-4D97-AF65-F5344CB8AC3E}">
        <p14:creationId xmlns:p14="http://schemas.microsoft.com/office/powerpoint/2010/main" val="4114738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5E5AD4-80A6-19ED-443E-D718DD3E2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140"/>
            <a:ext cx="12192000" cy="6593719"/>
          </a:xfrm>
          <a:prstGeom prst="rect">
            <a:avLst/>
          </a:prstGeom>
        </p:spPr>
      </p:pic>
    </p:spTree>
    <p:extLst>
      <p:ext uri="{BB962C8B-B14F-4D97-AF65-F5344CB8AC3E}">
        <p14:creationId xmlns:p14="http://schemas.microsoft.com/office/powerpoint/2010/main" val="3130361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0C8FC5-0958-1F9A-2AA3-31E3F0527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7488"/>
            <a:ext cx="12192000" cy="6323024"/>
          </a:xfrm>
          <a:prstGeom prst="rect">
            <a:avLst/>
          </a:prstGeom>
        </p:spPr>
      </p:pic>
    </p:spTree>
    <p:extLst>
      <p:ext uri="{BB962C8B-B14F-4D97-AF65-F5344CB8AC3E}">
        <p14:creationId xmlns:p14="http://schemas.microsoft.com/office/powerpoint/2010/main" val="1186223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934C2D-7701-7E52-DF06-D0F75FA1A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500" y="0"/>
            <a:ext cx="10899000" cy="6858000"/>
          </a:xfrm>
          <a:prstGeom prst="rect">
            <a:avLst/>
          </a:prstGeom>
        </p:spPr>
      </p:pic>
    </p:spTree>
    <p:extLst>
      <p:ext uri="{BB962C8B-B14F-4D97-AF65-F5344CB8AC3E}">
        <p14:creationId xmlns:p14="http://schemas.microsoft.com/office/powerpoint/2010/main" val="2963663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697</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Inter</vt:lpstr>
      <vt:lpstr>Nunito</vt:lpstr>
      <vt:lpstr>Source Sans 3</vt:lpstr>
      <vt:lpstr>Office Theme</vt:lpstr>
      <vt:lpstr>PROJECT TITLE Internship Project On  Feature Extraction and Prediction for mobile phones (Project -04)  </vt:lpstr>
      <vt:lpstr>What is Feature Extraction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Manish Kaushik</dc:creator>
  <cp:lastModifiedBy>Manish Kaushik</cp:lastModifiedBy>
  <cp:revision>2</cp:revision>
  <dcterms:created xsi:type="dcterms:W3CDTF">2024-06-09T17:51:59Z</dcterms:created>
  <dcterms:modified xsi:type="dcterms:W3CDTF">2024-07-15T04:21:56Z</dcterms:modified>
</cp:coreProperties>
</file>