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b7b8ab6a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b7b8ab6a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b7b8ab6a6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b7b8ab6a6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b7b8ab6a6_3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b7b8ab6a6_3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b7b8ab6a6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b7b8ab6a6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b7b8ab6a6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b7b8ab6a6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b7b8ab6a6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b7b8ab6a6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b7b8ab6a6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b7b8ab6a6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9b7b8ab6a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9b7b8ab6a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b7b8ab6a6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b7b8ab6a6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b7b8ab6a6_3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b7b8ab6a6_3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b7b8ab6a6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b7b8ab6a6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b7b8ab6a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9b7b8ab6a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9b7b8ab6a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9b7b8ab6a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9b7b8ab6a6_3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9b7b8ab6a6_3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9b7b8ab6a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9b7b8ab6a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b7b8ab6a6_3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b7b8ab6a6_3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9b7b8ab6a6_3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9b7b8ab6a6_3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9b7b8ab6a6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9b7b8ab6a6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9b7b8ab6a6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9b7b8ab6a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9b7b8ab6a6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9b7b8ab6a6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b7b8ab6a6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b7b8ab6a6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b68a4508d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b68a4508d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9b7b8ab6a6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9b7b8ab6a6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b68a4508d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b68a4508d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b68a4508d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b68a4508d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b7b8ab6a6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b7b8ab6a6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b7b8ab6a6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b7b8ab6a6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b7b8ab6a6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b7b8ab6a6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b68a4508d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b68a4508d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tatology.org/a-guide-to-multicollinearity-in-regression/" TargetMode="External"/><Relationship Id="rId4" Type="http://schemas.openxmlformats.org/officeDocument/2006/relationships/hyperlink" Target="https://www.statology.org/pearson-correlation-coeffici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07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solidFill>
                  <a:srgbClr val="FF9900"/>
                </a:solidFill>
              </a:rPr>
              <a:t>MBA737A Presentation</a:t>
            </a:r>
            <a:endParaRPr sz="3700">
              <a:solidFill>
                <a:srgbClr val="FF9900"/>
              </a:solidFill>
            </a:endParaRPr>
          </a:p>
        </p:txBody>
      </p:sp>
      <p:sp>
        <p:nvSpPr>
          <p:cNvPr id="278" name="Google Shape;278;p13"/>
          <p:cNvSpPr txBox="1"/>
          <p:nvPr>
            <p:ph idx="1" type="subTitle"/>
          </p:nvPr>
        </p:nvSpPr>
        <p:spPr>
          <a:xfrm>
            <a:off x="824000" y="2800900"/>
            <a:ext cx="3747900" cy="234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341"/>
              <a:t>A Case Study on </a:t>
            </a:r>
            <a:r>
              <a:rPr b="1" lang="en" sz="2341">
                <a:solidFill>
                  <a:srgbClr val="00FFFF"/>
                </a:solidFill>
              </a:rPr>
              <a:t>Asian Paints</a:t>
            </a:r>
            <a:endParaRPr b="1" sz="2341">
              <a:solidFill>
                <a:srgbClr val="00FFFF"/>
              </a:solidFill>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Presented by:-</a:t>
            </a:r>
            <a:endParaRPr b="1" sz="2000"/>
          </a:p>
          <a:p>
            <a:pPr indent="0" lvl="0" marL="0" rtl="0" algn="l">
              <a:spcBef>
                <a:spcPts val="0"/>
              </a:spcBef>
              <a:spcAft>
                <a:spcPts val="0"/>
              </a:spcAft>
              <a:buNone/>
            </a:pPr>
            <a:r>
              <a:rPr b="1" lang="en" sz="2000"/>
              <a:t>Manish Sharma(210585)</a:t>
            </a:r>
            <a:endParaRPr b="1" sz="2000"/>
          </a:p>
          <a:p>
            <a:pPr indent="0" lvl="0" marL="0" rtl="0" algn="l">
              <a:spcBef>
                <a:spcPts val="0"/>
              </a:spcBef>
              <a:spcAft>
                <a:spcPts val="0"/>
              </a:spcAft>
              <a:buNone/>
            </a:pPr>
            <a:r>
              <a:rPr b="1" lang="en" sz="2000"/>
              <a:t>Aryaman Singhal(200196)</a:t>
            </a:r>
            <a:endParaRPr b="1" sz="2000"/>
          </a:p>
          <a:p>
            <a:pPr indent="0" lvl="0" marL="0" rtl="0" algn="l">
              <a:spcBef>
                <a:spcPts val="0"/>
              </a:spcBef>
              <a:spcAft>
                <a:spcPts val="0"/>
              </a:spcAft>
              <a:buNone/>
            </a:pPr>
            <a:r>
              <a:rPr b="1" lang="en" sz="2000"/>
              <a:t>Prabuddha Singh(200691)</a:t>
            </a:r>
            <a:endParaRPr b="1" sz="2000"/>
          </a:p>
          <a:p>
            <a:pPr indent="0" lvl="0" marL="0" rtl="0" algn="l">
              <a:spcBef>
                <a:spcPts val="0"/>
              </a:spcBef>
              <a:spcAft>
                <a:spcPts val="0"/>
              </a:spcAft>
              <a:buNone/>
            </a:pPr>
            <a:r>
              <a:rPr b="1" lang="en" sz="2000"/>
              <a:t>Avni Agarwal(200235)</a:t>
            </a:r>
            <a:endParaRPr b="1" sz="2000"/>
          </a:p>
          <a:p>
            <a:pPr indent="0" lvl="0" marL="0" rtl="0" algn="l">
              <a:spcBef>
                <a:spcPts val="0"/>
              </a:spcBef>
              <a:spcAft>
                <a:spcPts val="0"/>
              </a:spcAft>
              <a:buNone/>
            </a:pPr>
            <a:r>
              <a:rPr b="1" lang="en" sz="2000"/>
              <a:t>Prabhu Dayal(200690)</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Statistics: Skewness &amp; Kurtosis</a:t>
            </a:r>
            <a:endParaRPr sz="3500"/>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22"/>
          <p:cNvPicPr preferRelativeResize="0"/>
          <p:nvPr/>
        </p:nvPicPr>
        <p:blipFill>
          <a:blip r:embed="rId3">
            <a:alphaModFix/>
          </a:blip>
          <a:stretch>
            <a:fillRect/>
          </a:stretch>
        </p:blipFill>
        <p:spPr>
          <a:xfrm>
            <a:off x="1829225" y="1703801"/>
            <a:ext cx="6106899" cy="1573250"/>
          </a:xfrm>
          <a:prstGeom prst="rect">
            <a:avLst/>
          </a:prstGeom>
          <a:noFill/>
          <a:ln>
            <a:noFill/>
          </a:ln>
        </p:spPr>
      </p:pic>
      <p:pic>
        <p:nvPicPr>
          <p:cNvPr id="344" name="Google Shape;344;p22"/>
          <p:cNvPicPr preferRelativeResize="0"/>
          <p:nvPr/>
        </p:nvPicPr>
        <p:blipFill>
          <a:blip r:embed="rId4">
            <a:alphaModFix/>
          </a:blip>
          <a:stretch>
            <a:fillRect/>
          </a:stretch>
        </p:blipFill>
        <p:spPr>
          <a:xfrm>
            <a:off x="3095900" y="3545625"/>
            <a:ext cx="2952200" cy="121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Multicollinearity</a:t>
            </a:r>
            <a:endParaRPr/>
          </a:p>
        </p:txBody>
      </p:sp>
      <p:sp>
        <p:nvSpPr>
          <p:cNvPr id="350" name="Google Shape;350;p23"/>
          <p:cNvSpPr txBox="1"/>
          <p:nvPr>
            <p:ph idx="1" type="body"/>
          </p:nvPr>
        </p:nvSpPr>
        <p:spPr>
          <a:xfrm>
            <a:off x="1240150" y="15978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100">
                <a:solidFill>
                  <a:srgbClr val="111111"/>
                </a:solidFill>
                <a:highlight>
                  <a:srgbClr val="FFFFFF"/>
                </a:highlight>
                <a:uFill>
                  <a:noFill/>
                </a:uFill>
                <a:latin typeface="Arial"/>
                <a:ea typeface="Arial"/>
                <a:cs typeface="Arial"/>
                <a:sym typeface="Arial"/>
                <a:hlinkClick r:id="rId3">
                  <a:extLst>
                    <a:ext uri="{A12FA001-AC4F-418D-AE19-62706E023703}">
                      <ahyp:hlinkClr val="tx"/>
                    </a:ext>
                  </a:extLst>
                </a:hlinkClick>
              </a:rPr>
              <a:t>Multicollinearit</a:t>
            </a:r>
            <a:r>
              <a:rPr lang="en" sz="1100">
                <a:solidFill>
                  <a:srgbClr val="111111"/>
                </a:solidFill>
                <a:highlight>
                  <a:srgbClr val="FFFFFF"/>
                </a:highlight>
                <a:latin typeface="Arial"/>
                <a:ea typeface="Arial"/>
                <a:cs typeface="Arial"/>
                <a:sym typeface="Arial"/>
              </a:rPr>
              <a:t>y in regression analysis occurs when two or more predictor variables are highly correlated to each other, such that they do not provide unique or independent information in the regression model.</a:t>
            </a:r>
            <a:endParaRPr sz="1100">
              <a:solidFill>
                <a:srgbClr val="111111"/>
              </a:solidFill>
              <a:highlight>
                <a:srgbClr val="FFFFFF"/>
              </a:highlight>
              <a:latin typeface="Arial"/>
              <a:ea typeface="Arial"/>
              <a:cs typeface="Arial"/>
              <a:sym typeface="Arial"/>
            </a:endParaRPr>
          </a:p>
          <a:p>
            <a:pPr indent="0" lvl="0" marL="0" rtl="0" algn="l">
              <a:lnSpc>
                <a:spcPct val="95000"/>
              </a:lnSpc>
              <a:spcBef>
                <a:spcPts val="2400"/>
              </a:spcBef>
              <a:spcAft>
                <a:spcPts val="0"/>
              </a:spcAft>
              <a:buSzPts val="523"/>
              <a:buNone/>
            </a:pPr>
            <a:r>
              <a:rPr lang="en" sz="1100">
                <a:solidFill>
                  <a:srgbClr val="111111"/>
                </a:solidFill>
                <a:highlight>
                  <a:srgbClr val="FFFFFF"/>
                </a:highlight>
                <a:latin typeface="Arial"/>
                <a:ea typeface="Arial"/>
                <a:cs typeface="Arial"/>
                <a:sym typeface="Arial"/>
              </a:rPr>
              <a:t>The most common way to detect multicollinearity is by using the variance inflation factor (VIF), which measures the </a:t>
            </a:r>
            <a:r>
              <a:rPr lang="en" sz="1100">
                <a:solidFill>
                  <a:srgbClr val="111111"/>
                </a:solidFill>
                <a:highlight>
                  <a:srgbClr val="FFFFFF"/>
                </a:highlight>
                <a:uFill>
                  <a:noFill/>
                </a:uFill>
                <a:latin typeface="Arial"/>
                <a:ea typeface="Arial"/>
                <a:cs typeface="Arial"/>
                <a:sym typeface="Arial"/>
                <a:hlinkClick r:id="rId4">
                  <a:extLst>
                    <a:ext uri="{A12FA001-AC4F-418D-AE19-62706E023703}">
                      <ahyp:hlinkClr val="tx"/>
                    </a:ext>
                  </a:extLst>
                </a:hlinkClick>
              </a:rPr>
              <a:t>correlation</a:t>
            </a:r>
            <a:r>
              <a:rPr lang="en" sz="1100">
                <a:solidFill>
                  <a:srgbClr val="111111"/>
                </a:solidFill>
                <a:highlight>
                  <a:srgbClr val="FFFFFF"/>
                </a:highlight>
                <a:latin typeface="Arial"/>
                <a:ea typeface="Arial"/>
                <a:cs typeface="Arial"/>
                <a:sym typeface="Arial"/>
              </a:rPr>
              <a:t> and strength of correlation between the predictor variables in a regression model.The value for VIF starts at 1 and has no upper limit. A general rule of thumb for interpreting VIFs is as follows.</a:t>
            </a:r>
            <a:endParaRPr sz="1100">
              <a:solidFill>
                <a:srgbClr val="111111"/>
              </a:solidFill>
              <a:highlight>
                <a:srgbClr val="FFFFFF"/>
              </a:highlight>
              <a:latin typeface="Arial"/>
              <a:ea typeface="Arial"/>
              <a:cs typeface="Arial"/>
              <a:sym typeface="Arial"/>
            </a:endParaRPr>
          </a:p>
          <a:p>
            <a:pPr indent="0" lvl="0" marL="0" rtl="0" algn="l">
              <a:lnSpc>
                <a:spcPct val="95000"/>
              </a:lnSpc>
              <a:spcBef>
                <a:spcPts val="2400"/>
              </a:spcBef>
              <a:spcAft>
                <a:spcPts val="0"/>
              </a:spcAft>
              <a:buSzPts val="523"/>
              <a:buNone/>
            </a:pPr>
            <a:r>
              <a:rPr lang="en" sz="1100">
                <a:solidFill>
                  <a:srgbClr val="111111"/>
                </a:solidFill>
                <a:highlight>
                  <a:srgbClr val="FFFFFF"/>
                </a:highlight>
                <a:latin typeface="Arial"/>
                <a:ea typeface="Arial"/>
                <a:cs typeface="Arial"/>
                <a:sym typeface="Arial"/>
              </a:rPr>
              <a:t>A value of 1 indicates there is no correlation..</a:t>
            </a:r>
            <a:endParaRPr sz="1100">
              <a:solidFill>
                <a:srgbClr val="111111"/>
              </a:solidFill>
              <a:highlight>
                <a:srgbClr val="FFFFFF"/>
              </a:highlight>
              <a:latin typeface="Arial"/>
              <a:ea typeface="Arial"/>
              <a:cs typeface="Arial"/>
              <a:sym typeface="Arial"/>
            </a:endParaRPr>
          </a:p>
          <a:p>
            <a:pPr indent="0" lvl="0" marL="0" rtl="0" algn="l">
              <a:lnSpc>
                <a:spcPct val="95000"/>
              </a:lnSpc>
              <a:spcBef>
                <a:spcPts val="2400"/>
              </a:spcBef>
              <a:spcAft>
                <a:spcPts val="0"/>
              </a:spcAft>
              <a:buSzPts val="523"/>
              <a:buNone/>
            </a:pPr>
            <a:r>
              <a:rPr lang="en" sz="1100">
                <a:solidFill>
                  <a:srgbClr val="111111"/>
                </a:solidFill>
                <a:highlight>
                  <a:srgbClr val="FFFFFF"/>
                </a:highlight>
                <a:latin typeface="Arial"/>
                <a:ea typeface="Arial"/>
                <a:cs typeface="Arial"/>
                <a:sym typeface="Arial"/>
              </a:rPr>
              <a:t>A value between 1 and 5 indicates moderate correlation.</a:t>
            </a:r>
            <a:endParaRPr sz="1100">
              <a:solidFill>
                <a:srgbClr val="111111"/>
              </a:solidFill>
              <a:highlight>
                <a:srgbClr val="FFFFFF"/>
              </a:highlight>
              <a:latin typeface="Arial"/>
              <a:ea typeface="Arial"/>
              <a:cs typeface="Arial"/>
              <a:sym typeface="Arial"/>
            </a:endParaRPr>
          </a:p>
          <a:p>
            <a:pPr indent="0" lvl="0" marL="0" rtl="0" algn="l">
              <a:lnSpc>
                <a:spcPct val="95000"/>
              </a:lnSpc>
              <a:spcBef>
                <a:spcPts val="2400"/>
              </a:spcBef>
              <a:spcAft>
                <a:spcPts val="2400"/>
              </a:spcAft>
              <a:buSzPts val="523"/>
              <a:buNone/>
            </a:pPr>
            <a:r>
              <a:rPr lang="en" sz="1100">
                <a:solidFill>
                  <a:srgbClr val="111111"/>
                </a:solidFill>
                <a:highlight>
                  <a:srgbClr val="FFFFFF"/>
                </a:highlight>
                <a:latin typeface="Arial"/>
                <a:ea typeface="Arial"/>
                <a:cs typeface="Arial"/>
                <a:sym typeface="Arial"/>
              </a:rPr>
              <a:t>A value greater than 5 indicates potentially severe correlation.</a:t>
            </a:r>
            <a:endParaRPr sz="1100">
              <a:solidFill>
                <a:srgbClr val="11111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6" name="Google Shape;35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7" name="Google Shape;357;p24"/>
          <p:cNvSpPr txBox="1"/>
          <p:nvPr/>
        </p:nvSpPr>
        <p:spPr>
          <a:xfrm>
            <a:off x="858700" y="533775"/>
            <a:ext cx="56628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pic>
        <p:nvPicPr>
          <p:cNvPr id="358" name="Google Shape;358;p24"/>
          <p:cNvPicPr preferRelativeResize="0"/>
          <p:nvPr/>
        </p:nvPicPr>
        <p:blipFill>
          <a:blip r:embed="rId3">
            <a:alphaModFix/>
          </a:blip>
          <a:stretch>
            <a:fillRect/>
          </a:stretch>
        </p:blipFill>
        <p:spPr>
          <a:xfrm>
            <a:off x="303050" y="1265813"/>
            <a:ext cx="7848600" cy="1657350"/>
          </a:xfrm>
          <a:prstGeom prst="rect">
            <a:avLst/>
          </a:prstGeom>
          <a:noFill/>
          <a:ln>
            <a:noFill/>
          </a:ln>
        </p:spPr>
      </p:pic>
      <p:sp>
        <p:nvSpPr>
          <p:cNvPr id="359" name="Google Shape;359;p24"/>
          <p:cNvSpPr txBox="1"/>
          <p:nvPr/>
        </p:nvSpPr>
        <p:spPr>
          <a:xfrm>
            <a:off x="543250" y="175525"/>
            <a:ext cx="66606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Nunito"/>
                <a:ea typeface="Nunito"/>
                <a:cs typeface="Nunito"/>
                <a:sym typeface="Nunito"/>
              </a:rPr>
              <a:t>CORRELATION MATRIX(Returns)</a:t>
            </a:r>
            <a:endParaRPr b="1" sz="3000">
              <a:solidFill>
                <a:schemeClr val="dk2"/>
              </a:solidFill>
              <a:latin typeface="Nunito"/>
              <a:ea typeface="Nunito"/>
              <a:cs typeface="Nunito"/>
              <a:sym typeface="Nunito"/>
            </a:endParaRPr>
          </a:p>
        </p:txBody>
      </p:sp>
      <p:pic>
        <p:nvPicPr>
          <p:cNvPr id="360" name="Google Shape;360;p24"/>
          <p:cNvPicPr preferRelativeResize="0"/>
          <p:nvPr/>
        </p:nvPicPr>
        <p:blipFill>
          <a:blip r:embed="rId4">
            <a:alphaModFix/>
          </a:blip>
          <a:stretch>
            <a:fillRect/>
          </a:stretch>
        </p:blipFill>
        <p:spPr>
          <a:xfrm>
            <a:off x="250825" y="3154850"/>
            <a:ext cx="8798999"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 NIFTY Prices</a:t>
            </a:r>
            <a:endParaRPr/>
          </a:p>
        </p:txBody>
      </p:sp>
      <p:sp>
        <p:nvSpPr>
          <p:cNvPr id="366" name="Google Shape;366;p2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7" name="Google Shape;367;p2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25"/>
          <p:cNvPicPr preferRelativeResize="0"/>
          <p:nvPr/>
        </p:nvPicPr>
        <p:blipFill>
          <a:blip r:embed="rId3">
            <a:alphaModFix/>
          </a:blip>
          <a:stretch>
            <a:fillRect/>
          </a:stretch>
        </p:blipFill>
        <p:spPr>
          <a:xfrm>
            <a:off x="1247623" y="1442907"/>
            <a:ext cx="7030499" cy="36358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 NIFTY Returns</a:t>
            </a:r>
            <a:endParaRPr/>
          </a:p>
        </p:txBody>
      </p:sp>
      <p:sp>
        <p:nvSpPr>
          <p:cNvPr id="374" name="Google Shape;374;p2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5" name="Google Shape;375;p2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26"/>
          <p:cNvPicPr preferRelativeResize="0"/>
          <p:nvPr/>
        </p:nvPicPr>
        <p:blipFill>
          <a:blip r:embed="rId3">
            <a:alphaModFix/>
          </a:blip>
          <a:stretch>
            <a:fillRect/>
          </a:stretch>
        </p:blipFill>
        <p:spPr>
          <a:xfrm>
            <a:off x="1526575" y="1725150"/>
            <a:ext cx="6807584" cy="2965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NIFTY Visual Plots: Linear Regression</a:t>
            </a:r>
            <a:endParaRPr/>
          </a:p>
        </p:txBody>
      </p:sp>
      <p:sp>
        <p:nvSpPr>
          <p:cNvPr id="382" name="Google Shape;382;p2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3" name="Google Shape;383;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4" name="Google Shape;384;p27"/>
          <p:cNvPicPr preferRelativeResize="0"/>
          <p:nvPr/>
        </p:nvPicPr>
        <p:blipFill>
          <a:blip r:embed="rId3">
            <a:alphaModFix/>
          </a:blip>
          <a:stretch>
            <a:fillRect/>
          </a:stretch>
        </p:blipFill>
        <p:spPr>
          <a:xfrm>
            <a:off x="621675" y="1965238"/>
            <a:ext cx="4112624" cy="2471950"/>
          </a:xfrm>
          <a:prstGeom prst="rect">
            <a:avLst/>
          </a:prstGeom>
          <a:noFill/>
          <a:ln>
            <a:noFill/>
          </a:ln>
        </p:spPr>
      </p:pic>
      <p:pic>
        <p:nvPicPr>
          <p:cNvPr id="385" name="Google Shape;385;p27"/>
          <p:cNvPicPr preferRelativeResize="0"/>
          <p:nvPr/>
        </p:nvPicPr>
        <p:blipFill>
          <a:blip r:embed="rId4">
            <a:alphaModFix/>
          </a:blip>
          <a:stretch>
            <a:fillRect/>
          </a:stretch>
        </p:blipFill>
        <p:spPr>
          <a:xfrm>
            <a:off x="4903650" y="2104075"/>
            <a:ext cx="3850750" cy="219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 SENSEX Prices</a:t>
            </a:r>
            <a:endParaRPr/>
          </a:p>
        </p:txBody>
      </p:sp>
      <p:sp>
        <p:nvSpPr>
          <p:cNvPr id="391" name="Google Shape;391;p2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2" name="Google Shape;392;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28"/>
          <p:cNvPicPr preferRelativeResize="0"/>
          <p:nvPr/>
        </p:nvPicPr>
        <p:blipFill>
          <a:blip r:embed="rId3">
            <a:alphaModFix/>
          </a:blip>
          <a:stretch>
            <a:fillRect/>
          </a:stretch>
        </p:blipFill>
        <p:spPr>
          <a:xfrm>
            <a:off x="1381572" y="1343897"/>
            <a:ext cx="6659250" cy="337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 SENSEX Returns</a:t>
            </a:r>
            <a:endParaRPr/>
          </a:p>
        </p:txBody>
      </p:sp>
      <p:sp>
        <p:nvSpPr>
          <p:cNvPr id="399" name="Google Shape;399;p2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0" name="Google Shape;400;p2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1" name="Google Shape;401;p29"/>
          <p:cNvPicPr preferRelativeResize="0"/>
          <p:nvPr/>
        </p:nvPicPr>
        <p:blipFill>
          <a:blip r:embed="rId3">
            <a:alphaModFix/>
          </a:blip>
          <a:stretch>
            <a:fillRect/>
          </a:stretch>
        </p:blipFill>
        <p:spPr>
          <a:xfrm>
            <a:off x="1126600" y="1532423"/>
            <a:ext cx="7207550" cy="345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SENSEX</a:t>
            </a:r>
            <a:r>
              <a:rPr lang="en"/>
              <a:t> Visual Plots: Linear Regression</a:t>
            </a:r>
            <a:endParaRPr/>
          </a:p>
        </p:txBody>
      </p:sp>
      <p:sp>
        <p:nvSpPr>
          <p:cNvPr id="407" name="Google Shape;407;p30"/>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8" name="Google Shape;408;p30"/>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9" name="Google Shape;409;p30"/>
          <p:cNvPicPr preferRelativeResize="0"/>
          <p:nvPr/>
        </p:nvPicPr>
        <p:blipFill>
          <a:blip r:embed="rId3">
            <a:alphaModFix/>
          </a:blip>
          <a:stretch>
            <a:fillRect/>
          </a:stretch>
        </p:blipFill>
        <p:spPr>
          <a:xfrm>
            <a:off x="598550" y="1870750"/>
            <a:ext cx="4135750" cy="2480375"/>
          </a:xfrm>
          <a:prstGeom prst="rect">
            <a:avLst/>
          </a:prstGeom>
          <a:noFill/>
          <a:ln>
            <a:noFill/>
          </a:ln>
        </p:spPr>
      </p:pic>
      <p:pic>
        <p:nvPicPr>
          <p:cNvPr id="410" name="Google Shape;410;p30"/>
          <p:cNvPicPr preferRelativeResize="0"/>
          <p:nvPr/>
        </p:nvPicPr>
        <p:blipFill>
          <a:blip r:embed="rId4">
            <a:alphaModFix/>
          </a:blip>
          <a:stretch>
            <a:fillRect/>
          </a:stretch>
        </p:blipFill>
        <p:spPr>
          <a:xfrm>
            <a:off x="4903650" y="1870750"/>
            <a:ext cx="3875951" cy="2687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31"/>
          <p:cNvPicPr preferRelativeResize="0"/>
          <p:nvPr/>
        </p:nvPicPr>
        <p:blipFill>
          <a:blip r:embed="rId3">
            <a:alphaModFix/>
          </a:blip>
          <a:stretch>
            <a:fillRect/>
          </a:stretch>
        </p:blipFill>
        <p:spPr>
          <a:xfrm>
            <a:off x="535488" y="770025"/>
            <a:ext cx="7495275" cy="4229075"/>
          </a:xfrm>
          <a:prstGeom prst="rect">
            <a:avLst/>
          </a:prstGeom>
          <a:noFill/>
          <a:ln>
            <a:noFill/>
          </a:ln>
        </p:spPr>
      </p:pic>
      <p:sp>
        <p:nvSpPr>
          <p:cNvPr id="416" name="Google Shape;416;p31"/>
          <p:cNvSpPr txBox="1"/>
          <p:nvPr/>
        </p:nvSpPr>
        <p:spPr>
          <a:xfrm>
            <a:off x="535500" y="0"/>
            <a:ext cx="6684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FF9900"/>
                </a:solidFill>
                <a:latin typeface="Nunito"/>
                <a:ea typeface="Nunito"/>
                <a:cs typeface="Nunito"/>
                <a:sym typeface="Nunito"/>
              </a:rPr>
              <a:t>MLR: Summary(Without NIFTY)</a:t>
            </a:r>
            <a:endParaRPr b="1" sz="3400">
              <a:solidFill>
                <a:srgbClr val="FF9900"/>
              </a:solidFill>
              <a:latin typeface="Nunito"/>
              <a:ea typeface="Nunito"/>
              <a:cs typeface="Nunito"/>
              <a:sym typeface="Nunito"/>
            </a:endParaRPr>
          </a:p>
        </p:txBody>
      </p:sp>
      <p:sp>
        <p:nvSpPr>
          <p:cNvPr id="417" name="Google Shape;417;p31"/>
          <p:cNvSpPr txBox="1"/>
          <p:nvPr/>
        </p:nvSpPr>
        <p:spPr>
          <a:xfrm>
            <a:off x="703000" y="4634800"/>
            <a:ext cx="755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rgbClr val="EFEFEF"/>
              </a:solidFill>
              <a:latin typeface="Nunito"/>
              <a:ea typeface="Nunito"/>
              <a:cs typeface="Nunito"/>
              <a:sym typeface="Nunito"/>
            </a:endParaRPr>
          </a:p>
        </p:txBody>
      </p:sp>
      <p:sp>
        <p:nvSpPr>
          <p:cNvPr id="418" name="Google Shape;41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9" name="Google Shape;419;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284" name="Google Shape;284;p14"/>
          <p:cNvSpPr txBox="1"/>
          <p:nvPr>
            <p:ph idx="1" type="body"/>
          </p:nvPr>
        </p:nvSpPr>
        <p:spPr>
          <a:xfrm>
            <a:off x="1303800" y="20112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Asian Paints </a:t>
            </a:r>
            <a:endParaRPr sz="1400"/>
          </a:p>
          <a:p>
            <a:pPr indent="-317500" lvl="0" marL="457200" rtl="0" algn="l">
              <a:spcBef>
                <a:spcPts val="0"/>
              </a:spcBef>
              <a:spcAft>
                <a:spcPts val="0"/>
              </a:spcAft>
              <a:buSzPts val="1400"/>
              <a:buAutoNum type="arabicPeriod"/>
            </a:pPr>
            <a:r>
              <a:rPr lang="en" sz="1400"/>
              <a:t>Market Statistics</a:t>
            </a:r>
            <a:endParaRPr sz="1400"/>
          </a:p>
          <a:p>
            <a:pPr indent="-317500" lvl="0" marL="457200" rtl="0" algn="l">
              <a:spcBef>
                <a:spcPts val="0"/>
              </a:spcBef>
              <a:spcAft>
                <a:spcPts val="0"/>
              </a:spcAft>
              <a:buSzPts val="1400"/>
              <a:buAutoNum type="arabicPeriod"/>
            </a:pPr>
            <a:r>
              <a:rPr lang="en" sz="1400"/>
              <a:t>Simple Linear Regression Models</a:t>
            </a:r>
            <a:endParaRPr sz="1400"/>
          </a:p>
          <a:p>
            <a:pPr indent="-317500" lvl="0" marL="457200" rtl="0" algn="l">
              <a:spcBef>
                <a:spcPts val="0"/>
              </a:spcBef>
              <a:spcAft>
                <a:spcPts val="0"/>
              </a:spcAft>
              <a:buSzPts val="1400"/>
              <a:buAutoNum type="arabicPeriod"/>
            </a:pPr>
            <a:r>
              <a:rPr lang="en" sz="1400"/>
              <a:t>Multiple Linear Regression Models</a:t>
            </a:r>
            <a:endParaRPr sz="1400"/>
          </a:p>
          <a:p>
            <a:pPr indent="-317500" lvl="0" marL="457200" rtl="0" algn="l">
              <a:spcBef>
                <a:spcPts val="0"/>
              </a:spcBef>
              <a:spcAft>
                <a:spcPts val="0"/>
              </a:spcAft>
              <a:buSzPts val="1400"/>
              <a:buAutoNum type="arabicPeriod"/>
            </a:pPr>
            <a:r>
              <a:rPr lang="en" sz="1400"/>
              <a:t>Nonlinear Regression</a:t>
            </a:r>
            <a:endParaRPr sz="1400"/>
          </a:p>
          <a:p>
            <a:pPr indent="-317500" lvl="0" marL="457200" rtl="0" algn="l">
              <a:spcBef>
                <a:spcPts val="0"/>
              </a:spcBef>
              <a:spcAft>
                <a:spcPts val="0"/>
              </a:spcAft>
              <a:buSzPts val="1400"/>
              <a:buAutoNum type="arabicPeriod"/>
            </a:pPr>
            <a:r>
              <a:rPr lang="en" sz="1400"/>
              <a:t>Summary</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MULTICOLLINEARITY BETWEEN NIFTY AND SENSEX PRICES</a:t>
            </a:r>
            <a:endParaRPr>
              <a:solidFill>
                <a:srgbClr val="FF9900"/>
              </a:solidFill>
            </a:endParaRPr>
          </a:p>
        </p:txBody>
      </p:sp>
      <p:sp>
        <p:nvSpPr>
          <p:cNvPr id="425" name="Google Shape;425;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6" name="Google Shape;426;p32"/>
          <p:cNvPicPr preferRelativeResize="0"/>
          <p:nvPr/>
        </p:nvPicPr>
        <p:blipFill>
          <a:blip r:embed="rId3">
            <a:alphaModFix/>
          </a:blip>
          <a:stretch>
            <a:fillRect/>
          </a:stretch>
        </p:blipFill>
        <p:spPr>
          <a:xfrm>
            <a:off x="1387088" y="1654725"/>
            <a:ext cx="6369824" cy="321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MULTICOLLINEARITY BETWEEN NIFTY AND SENSEX RETURNS</a:t>
            </a:r>
            <a:endParaRPr>
              <a:solidFill>
                <a:srgbClr val="FF9900"/>
              </a:solidFill>
            </a:endParaRPr>
          </a:p>
        </p:txBody>
      </p:sp>
      <p:sp>
        <p:nvSpPr>
          <p:cNvPr id="432" name="Google Shape;432;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3" name="Google Shape;433;p33"/>
          <p:cNvPicPr preferRelativeResize="0"/>
          <p:nvPr/>
        </p:nvPicPr>
        <p:blipFill>
          <a:blip r:embed="rId3">
            <a:alphaModFix/>
          </a:blip>
          <a:stretch>
            <a:fillRect/>
          </a:stretch>
        </p:blipFill>
        <p:spPr>
          <a:xfrm>
            <a:off x="1315297" y="1597875"/>
            <a:ext cx="6513423" cy="305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39" name="Google Shape;439;p3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0" name="Google Shape;440;p34"/>
          <p:cNvPicPr preferRelativeResize="0"/>
          <p:nvPr/>
        </p:nvPicPr>
        <p:blipFill>
          <a:blip r:embed="rId3">
            <a:alphaModFix/>
          </a:blip>
          <a:stretch>
            <a:fillRect/>
          </a:stretch>
        </p:blipFill>
        <p:spPr>
          <a:xfrm>
            <a:off x="772650" y="802488"/>
            <a:ext cx="7278076" cy="3538525"/>
          </a:xfrm>
          <a:prstGeom prst="rect">
            <a:avLst/>
          </a:prstGeom>
          <a:noFill/>
          <a:ln>
            <a:noFill/>
          </a:ln>
        </p:spPr>
      </p:pic>
      <p:sp>
        <p:nvSpPr>
          <p:cNvPr id="441" name="Google Shape;441;p34"/>
          <p:cNvSpPr txBox="1"/>
          <p:nvPr/>
        </p:nvSpPr>
        <p:spPr>
          <a:xfrm>
            <a:off x="928325" y="0"/>
            <a:ext cx="62241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9900"/>
                </a:solidFill>
                <a:latin typeface="Nunito"/>
                <a:ea typeface="Nunito"/>
                <a:cs typeface="Nunito"/>
                <a:sym typeface="Nunito"/>
              </a:rPr>
              <a:t>MLR: Summary(With NIFTY)</a:t>
            </a:r>
            <a:endParaRPr b="1" sz="3400">
              <a:solidFill>
                <a:srgbClr val="FF9900"/>
              </a:solidFill>
              <a:latin typeface="Nunito"/>
              <a:ea typeface="Nunito"/>
              <a:cs typeface="Nunito"/>
              <a:sym typeface="Nunito"/>
            </a:endParaRPr>
          </a:p>
        </p:txBody>
      </p:sp>
      <p:sp>
        <p:nvSpPr>
          <p:cNvPr id="442" name="Google Shape;442;p34"/>
          <p:cNvSpPr txBox="1"/>
          <p:nvPr/>
        </p:nvSpPr>
        <p:spPr>
          <a:xfrm>
            <a:off x="772650" y="4448125"/>
            <a:ext cx="7721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Nunito"/>
                <a:ea typeface="Nunito"/>
                <a:cs typeface="Nunito"/>
                <a:sym typeface="Nunito"/>
              </a:rPr>
              <a:t>Correlation between the predicted object and actual data:</a:t>
            </a:r>
            <a:r>
              <a:rPr b="1" lang="en" sz="2200">
                <a:solidFill>
                  <a:schemeClr val="lt1"/>
                </a:solidFill>
                <a:latin typeface="Nunito"/>
                <a:ea typeface="Nunito"/>
                <a:cs typeface="Nunito"/>
                <a:sym typeface="Nunito"/>
              </a:rPr>
              <a:t>0.2937028</a:t>
            </a:r>
            <a:endParaRPr b="1" sz="2200">
              <a:solidFill>
                <a:schemeClr val="lt1"/>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48" name="Google Shape;448;p3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9" name="Google Shape;449;p35"/>
          <p:cNvSpPr txBox="1"/>
          <p:nvPr/>
        </p:nvSpPr>
        <p:spPr>
          <a:xfrm>
            <a:off x="0" y="0"/>
            <a:ext cx="67695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Nunito"/>
                <a:ea typeface="Nunito"/>
                <a:cs typeface="Nunito"/>
                <a:sym typeface="Nunito"/>
              </a:rPr>
              <a:t>SLR2: Simple Non-Linear Regression </a:t>
            </a:r>
            <a:endParaRPr b="1" sz="2700">
              <a:solidFill>
                <a:schemeClr val="lt1"/>
              </a:solidFill>
              <a:latin typeface="Nunito"/>
              <a:ea typeface="Nunito"/>
              <a:cs typeface="Nunito"/>
              <a:sym typeface="Nunito"/>
            </a:endParaRPr>
          </a:p>
        </p:txBody>
      </p:sp>
      <p:sp>
        <p:nvSpPr>
          <p:cNvPr id="450" name="Google Shape;450;p35"/>
          <p:cNvSpPr txBox="1"/>
          <p:nvPr/>
        </p:nvSpPr>
        <p:spPr>
          <a:xfrm>
            <a:off x="748400" y="1054550"/>
            <a:ext cx="7574700" cy="3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451" name="Google Shape;451;p35"/>
          <p:cNvPicPr preferRelativeResize="0"/>
          <p:nvPr/>
        </p:nvPicPr>
        <p:blipFill>
          <a:blip r:embed="rId3">
            <a:alphaModFix/>
          </a:blip>
          <a:stretch>
            <a:fillRect/>
          </a:stretch>
        </p:blipFill>
        <p:spPr>
          <a:xfrm>
            <a:off x="478125" y="695551"/>
            <a:ext cx="7844974" cy="431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57" name="Google Shape;457;p3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58" name="Google Shape;458;p36"/>
          <p:cNvPicPr preferRelativeResize="0"/>
          <p:nvPr/>
        </p:nvPicPr>
        <p:blipFill>
          <a:blip r:embed="rId3">
            <a:alphaModFix/>
          </a:blip>
          <a:stretch>
            <a:fillRect/>
          </a:stretch>
        </p:blipFill>
        <p:spPr>
          <a:xfrm>
            <a:off x="1508125" y="883600"/>
            <a:ext cx="5796202" cy="4140151"/>
          </a:xfrm>
          <a:prstGeom prst="rect">
            <a:avLst/>
          </a:prstGeom>
          <a:noFill/>
          <a:ln>
            <a:noFill/>
          </a:ln>
        </p:spPr>
      </p:pic>
      <p:sp>
        <p:nvSpPr>
          <p:cNvPr id="459" name="Google Shape;459;p36"/>
          <p:cNvSpPr txBox="1"/>
          <p:nvPr/>
        </p:nvSpPr>
        <p:spPr>
          <a:xfrm>
            <a:off x="0" y="0"/>
            <a:ext cx="6803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1"/>
                </a:solidFill>
                <a:latin typeface="Nunito"/>
                <a:ea typeface="Nunito"/>
                <a:cs typeface="Nunito"/>
                <a:sym typeface="Nunito"/>
              </a:rPr>
              <a:t>SLR2: Simple Non-Linear Regression </a:t>
            </a:r>
            <a:endParaRPr b="1" sz="2700">
              <a:solidFill>
                <a:schemeClr val="lt1"/>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65" name="Google Shape;465;p37"/>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66" name="Google Shape;466;p37"/>
          <p:cNvPicPr preferRelativeResize="0"/>
          <p:nvPr/>
        </p:nvPicPr>
        <p:blipFill>
          <a:blip r:embed="rId3">
            <a:alphaModFix/>
          </a:blip>
          <a:stretch>
            <a:fillRect/>
          </a:stretch>
        </p:blipFill>
        <p:spPr>
          <a:xfrm>
            <a:off x="477263" y="1691950"/>
            <a:ext cx="8150976" cy="1391625"/>
          </a:xfrm>
          <a:prstGeom prst="rect">
            <a:avLst/>
          </a:prstGeom>
          <a:noFill/>
          <a:ln>
            <a:noFill/>
          </a:ln>
        </p:spPr>
      </p:pic>
      <p:sp>
        <p:nvSpPr>
          <p:cNvPr id="467" name="Google Shape;467;p37"/>
          <p:cNvSpPr txBox="1"/>
          <p:nvPr/>
        </p:nvSpPr>
        <p:spPr>
          <a:xfrm>
            <a:off x="793750" y="294825"/>
            <a:ext cx="7518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ERROR-MODEL NAME RANK MATRIX</a:t>
            </a:r>
            <a:endParaRPr b="1" sz="2400">
              <a:solidFill>
                <a:schemeClr val="lt1"/>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type="title"/>
          </p:nvPr>
        </p:nvSpPr>
        <p:spPr>
          <a:xfrm>
            <a:off x="479525" y="1079275"/>
            <a:ext cx="7196400" cy="322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 </a:t>
            </a:r>
            <a:r>
              <a:rPr lang="en"/>
              <a:t>Remaining</a:t>
            </a:r>
            <a:r>
              <a:rPr lang="en"/>
              <a:t> Graphs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78" name="Google Shape;478;p3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79" name="Google Shape;479;p39"/>
          <p:cNvPicPr preferRelativeResize="0"/>
          <p:nvPr/>
        </p:nvPicPr>
        <p:blipFill>
          <a:blip r:embed="rId3">
            <a:alphaModFix/>
          </a:blip>
          <a:stretch>
            <a:fillRect/>
          </a:stretch>
        </p:blipFill>
        <p:spPr>
          <a:xfrm>
            <a:off x="1022900" y="144750"/>
            <a:ext cx="7461300" cy="48539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85" name="Google Shape;485;p4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86" name="Google Shape;486;p40"/>
          <p:cNvPicPr preferRelativeResize="0"/>
          <p:nvPr/>
        </p:nvPicPr>
        <p:blipFill>
          <a:blip r:embed="rId3">
            <a:alphaModFix/>
          </a:blip>
          <a:stretch>
            <a:fillRect/>
          </a:stretch>
        </p:blipFill>
        <p:spPr>
          <a:xfrm>
            <a:off x="453925" y="230725"/>
            <a:ext cx="8175150" cy="44950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92" name="Google Shape;492;p4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93" name="Google Shape;493;p41"/>
          <p:cNvPicPr preferRelativeResize="0"/>
          <p:nvPr/>
        </p:nvPicPr>
        <p:blipFill>
          <a:blip r:embed="rId3">
            <a:alphaModFix/>
          </a:blip>
          <a:stretch>
            <a:fillRect/>
          </a:stretch>
        </p:blipFill>
        <p:spPr>
          <a:xfrm>
            <a:off x="824000" y="880625"/>
            <a:ext cx="6851201" cy="4166374"/>
          </a:xfrm>
          <a:prstGeom prst="rect">
            <a:avLst/>
          </a:prstGeom>
          <a:noFill/>
          <a:ln>
            <a:noFill/>
          </a:ln>
        </p:spPr>
      </p:pic>
      <p:sp>
        <p:nvSpPr>
          <p:cNvPr id="494" name="Google Shape;494;p41"/>
          <p:cNvSpPr txBox="1"/>
          <p:nvPr/>
        </p:nvSpPr>
        <p:spPr>
          <a:xfrm>
            <a:off x="395650" y="144750"/>
            <a:ext cx="70446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a:ea typeface="Nunito"/>
                <a:cs typeface="Nunito"/>
                <a:sym typeface="Nunito"/>
              </a:rPr>
              <a:t>DENSITY PLOT OF RAW RESIDUALS</a:t>
            </a:r>
            <a:endParaRPr b="1" sz="18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solidFill>
                  <a:srgbClr val="4A86E8"/>
                </a:solidFill>
              </a:rPr>
              <a:t>Asian Paints</a:t>
            </a:r>
            <a:endParaRPr sz="4500">
              <a:solidFill>
                <a:srgbClr val="4A86E8"/>
              </a:solidFill>
            </a:endParaRPr>
          </a:p>
        </p:txBody>
      </p:sp>
      <p:sp>
        <p:nvSpPr>
          <p:cNvPr id="290" name="Google Shape;290;p15"/>
          <p:cNvSpPr txBox="1"/>
          <p:nvPr>
            <p:ph idx="1" type="body"/>
          </p:nvPr>
        </p:nvSpPr>
        <p:spPr>
          <a:xfrm>
            <a:off x="847800" y="1735525"/>
            <a:ext cx="7030500" cy="3029400"/>
          </a:xfrm>
          <a:prstGeom prst="rect">
            <a:avLst/>
          </a:prstGeom>
        </p:spPr>
        <p:txBody>
          <a:bodyPr anchorCtr="0" anchor="t" bIns="91425" lIns="91425" spcFirstLastPara="1" rIns="91425" wrap="square" tIns="91425">
            <a:normAutofit/>
          </a:bodyPr>
          <a:lstStyle/>
          <a:p>
            <a:pPr indent="-317500" lvl="0" marL="457200" rtl="0" algn="l">
              <a:lnSpc>
                <a:spcPct val="170000"/>
              </a:lnSpc>
              <a:spcBef>
                <a:spcPts val="0"/>
              </a:spcBef>
              <a:spcAft>
                <a:spcPts val="0"/>
              </a:spcAft>
              <a:buClr>
                <a:srgbClr val="202122"/>
              </a:buClr>
              <a:buSzPts val="1400"/>
              <a:buFont typeface="Arial"/>
              <a:buChar char="❏"/>
            </a:pPr>
            <a:r>
              <a:rPr lang="en" sz="1400">
                <a:solidFill>
                  <a:srgbClr val="202122"/>
                </a:solidFill>
                <a:latin typeface="Arial"/>
                <a:ea typeface="Arial"/>
                <a:cs typeface="Arial"/>
                <a:sym typeface="Arial"/>
              </a:rPr>
              <a:t> </a:t>
            </a:r>
            <a:r>
              <a:rPr lang="en" sz="1700">
                <a:solidFill>
                  <a:srgbClr val="202122"/>
                </a:solidFill>
                <a:latin typeface="Arial"/>
                <a:ea typeface="Arial"/>
                <a:cs typeface="Arial"/>
                <a:sym typeface="Arial"/>
              </a:rPr>
              <a:t>The company, a global leader in the paint industry, originated in 1942 in Mumbai, founded by four friends during World War II</a:t>
            </a:r>
            <a:endParaRPr sz="1700">
              <a:solidFill>
                <a:srgbClr val="202122"/>
              </a:solidFill>
              <a:latin typeface="Arial"/>
              <a:ea typeface="Arial"/>
              <a:cs typeface="Arial"/>
              <a:sym typeface="Arial"/>
            </a:endParaRPr>
          </a:p>
          <a:p>
            <a:pPr indent="-317500" lvl="0" marL="457200" rtl="0" algn="l">
              <a:lnSpc>
                <a:spcPct val="170000"/>
              </a:lnSpc>
              <a:spcBef>
                <a:spcPts val="0"/>
              </a:spcBef>
              <a:spcAft>
                <a:spcPts val="0"/>
              </a:spcAft>
              <a:buClr>
                <a:srgbClr val="202122"/>
              </a:buClr>
              <a:buSzPts val="1400"/>
              <a:buFont typeface="Arial"/>
              <a:buChar char="❏"/>
            </a:pPr>
            <a:r>
              <a:rPr lang="en" sz="1600">
                <a:solidFill>
                  <a:srgbClr val="202122"/>
                </a:solidFill>
                <a:latin typeface="Arial"/>
                <a:ea typeface="Arial"/>
                <a:cs typeface="Arial"/>
                <a:sym typeface="Arial"/>
              </a:rPr>
              <a:t>In 1995, Asian Paints went public, the following year, in 1996, it became a part of Nifty 50, and in 2008, it joined the BSE Sensex.</a:t>
            </a:r>
            <a:r>
              <a:rPr lang="en" sz="1400">
                <a:solidFill>
                  <a:srgbClr val="202122"/>
                </a:solidFill>
                <a:latin typeface="Arial"/>
                <a:ea typeface="Arial"/>
                <a:cs typeface="Arial"/>
                <a:sym typeface="Arial"/>
              </a:rPr>
              <a:t> </a:t>
            </a:r>
            <a:endParaRPr sz="1400">
              <a:solidFill>
                <a:srgbClr val="202122"/>
              </a:solidFill>
              <a:latin typeface="Arial"/>
              <a:ea typeface="Arial"/>
              <a:cs typeface="Arial"/>
              <a:sym typeface="Arial"/>
            </a:endParaRPr>
          </a:p>
          <a:p>
            <a:pPr indent="-332350" lvl="0" marL="457200" rtl="0" algn="l">
              <a:lnSpc>
                <a:spcPct val="170000"/>
              </a:lnSpc>
              <a:spcBef>
                <a:spcPts val="0"/>
              </a:spcBef>
              <a:spcAft>
                <a:spcPts val="0"/>
              </a:spcAft>
              <a:buClr>
                <a:srgbClr val="202122"/>
              </a:buClr>
              <a:buSzPts val="1634"/>
              <a:buFont typeface="Arial"/>
              <a:buChar char="❏"/>
            </a:pPr>
            <a:r>
              <a:rPr lang="en" sz="1633">
                <a:solidFill>
                  <a:srgbClr val="202122"/>
                </a:solidFill>
                <a:latin typeface="Arial"/>
                <a:ea typeface="Arial"/>
                <a:cs typeface="Arial"/>
                <a:sym typeface="Arial"/>
              </a:rPr>
              <a:t>As of May 2023, the company boasts a market capitalization exceeding ₹3 lakh crores, securing its position among the top 10 paint companies by market cap.</a:t>
            </a:r>
            <a:endParaRPr sz="1633">
              <a:solidFill>
                <a:srgbClr val="20212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500" name="Google Shape;500;p4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501" name="Google Shape;501;p42"/>
          <p:cNvPicPr preferRelativeResize="0"/>
          <p:nvPr/>
        </p:nvPicPr>
        <p:blipFill>
          <a:blip r:embed="rId3">
            <a:alphaModFix/>
          </a:blip>
          <a:stretch>
            <a:fillRect/>
          </a:stretch>
        </p:blipFill>
        <p:spPr>
          <a:xfrm>
            <a:off x="349475" y="381100"/>
            <a:ext cx="7652975" cy="4338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Asian Paints: A Financial overview</a:t>
            </a:r>
            <a:endParaRPr sz="3100"/>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lnSpc>
                <a:spcPct val="17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902725" y="1409900"/>
            <a:ext cx="7431575" cy="339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Market </a:t>
            </a:r>
            <a:r>
              <a:rPr lang="en" sz="3500"/>
              <a:t>Data of Asian Paints</a:t>
            </a:r>
            <a:endParaRPr sz="3500"/>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852350" y="1990054"/>
            <a:ext cx="4037824" cy="2426595"/>
          </a:xfrm>
          <a:prstGeom prst="rect">
            <a:avLst/>
          </a:prstGeom>
          <a:noFill/>
          <a:ln>
            <a:noFill/>
          </a:ln>
        </p:spPr>
      </p:pic>
      <p:pic>
        <p:nvPicPr>
          <p:cNvPr id="305" name="Google Shape;305;p17"/>
          <p:cNvPicPr preferRelativeResize="0"/>
          <p:nvPr/>
        </p:nvPicPr>
        <p:blipFill>
          <a:blip r:embed="rId4">
            <a:alphaModFix/>
          </a:blip>
          <a:stretch>
            <a:fillRect/>
          </a:stretch>
        </p:blipFill>
        <p:spPr>
          <a:xfrm>
            <a:off x="5301325" y="1990050"/>
            <a:ext cx="3607282" cy="2541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Data</a:t>
            </a:r>
            <a:endParaRPr/>
          </a:p>
        </p:txBody>
      </p:sp>
      <p:sp>
        <p:nvSpPr>
          <p:cNvPr id="311" name="Google Shape;311;p1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2" name="Google Shape;312;p1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1066725" y="2158813"/>
            <a:ext cx="3667576" cy="2204075"/>
          </a:xfrm>
          <a:prstGeom prst="rect">
            <a:avLst/>
          </a:prstGeom>
          <a:noFill/>
          <a:ln>
            <a:noFill/>
          </a:ln>
        </p:spPr>
      </p:pic>
      <p:pic>
        <p:nvPicPr>
          <p:cNvPr id="314" name="Google Shape;314;p18"/>
          <p:cNvPicPr preferRelativeResize="0"/>
          <p:nvPr/>
        </p:nvPicPr>
        <p:blipFill>
          <a:blip r:embed="rId4">
            <a:alphaModFix/>
          </a:blip>
          <a:stretch>
            <a:fillRect/>
          </a:stretch>
        </p:blipFill>
        <p:spPr>
          <a:xfrm>
            <a:off x="4903650" y="2158825"/>
            <a:ext cx="3667543" cy="220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Statistics</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19"/>
          <p:cNvPicPr preferRelativeResize="0"/>
          <p:nvPr/>
        </p:nvPicPr>
        <p:blipFill>
          <a:blip r:embed="rId3">
            <a:alphaModFix/>
          </a:blip>
          <a:stretch>
            <a:fillRect/>
          </a:stretch>
        </p:blipFill>
        <p:spPr>
          <a:xfrm>
            <a:off x="1070788" y="1990048"/>
            <a:ext cx="7263524" cy="232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 of other Statistics</a:t>
            </a:r>
            <a:endParaRPr/>
          </a:p>
        </p:txBody>
      </p:sp>
      <p:sp>
        <p:nvSpPr>
          <p:cNvPr id="327" name="Google Shape;327;p20"/>
          <p:cNvSpPr txBox="1"/>
          <p:nvPr>
            <p:ph idx="1" type="body"/>
          </p:nvPr>
        </p:nvSpPr>
        <p:spPr>
          <a:xfrm>
            <a:off x="877800" y="1597875"/>
            <a:ext cx="73884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111111"/>
                </a:solidFill>
                <a:highlight>
                  <a:srgbClr val="FFFFFF"/>
                </a:highlight>
                <a:latin typeface="Arial"/>
                <a:ea typeface="Arial"/>
                <a:cs typeface="Arial"/>
                <a:sym typeface="Arial"/>
              </a:rPr>
              <a:t>All the three time </a:t>
            </a:r>
            <a:r>
              <a:rPr lang="en" sz="1350">
                <a:solidFill>
                  <a:srgbClr val="111111"/>
                </a:solidFill>
                <a:highlight>
                  <a:srgbClr val="FFFFFF"/>
                </a:highlight>
                <a:latin typeface="Arial"/>
                <a:ea typeface="Arial"/>
                <a:cs typeface="Arial"/>
                <a:sym typeface="Arial"/>
              </a:rPr>
              <a:t>series become stationary when returns are calculated</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111111"/>
                </a:solidFill>
                <a:highlight>
                  <a:srgbClr val="FFFFFF"/>
                </a:highlight>
                <a:latin typeface="Arial"/>
                <a:ea typeface="Arial"/>
                <a:cs typeface="Arial"/>
                <a:sym typeface="Arial"/>
              </a:rPr>
              <a:t>Skewness tells us the direction of outliers. In a positive skew, the tail of a distribution curve is longer on the right side. This means the outliers of the distribution curve are further out towards the right and closer to the mean on the left. Skewness does not inform on the number of outliers; it only communicates the direction of outliers.</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111111"/>
                </a:solidFill>
                <a:highlight>
                  <a:srgbClr val="FFFFFF"/>
                </a:highlight>
                <a:latin typeface="Arial"/>
                <a:ea typeface="Arial"/>
                <a:cs typeface="Arial"/>
                <a:sym typeface="Arial"/>
              </a:rPr>
              <a:t>A stock with a leptokurtic distribution (kurtosis&gt;3) generally depicts a high level of risk but the possibility of higher returns because the stock has typically demonstrated large price movements.</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5360044" y="2120242"/>
            <a:ext cx="31035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Statistics: Stationarity</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21"/>
          <p:cNvPicPr preferRelativeResize="0"/>
          <p:nvPr/>
        </p:nvPicPr>
        <p:blipFill>
          <a:blip r:embed="rId3">
            <a:alphaModFix/>
          </a:blip>
          <a:stretch>
            <a:fillRect/>
          </a:stretch>
        </p:blipFill>
        <p:spPr>
          <a:xfrm>
            <a:off x="566775" y="1478800"/>
            <a:ext cx="4692850" cy="3318951"/>
          </a:xfrm>
          <a:prstGeom prst="rect">
            <a:avLst/>
          </a:prstGeom>
          <a:noFill/>
          <a:ln>
            <a:noFill/>
          </a:ln>
        </p:spPr>
      </p:pic>
      <p:pic>
        <p:nvPicPr>
          <p:cNvPr id="335" name="Google Shape;335;p21"/>
          <p:cNvPicPr preferRelativeResize="0"/>
          <p:nvPr/>
        </p:nvPicPr>
        <p:blipFill>
          <a:blip r:embed="rId4">
            <a:alphaModFix/>
          </a:blip>
          <a:stretch>
            <a:fillRect/>
          </a:stretch>
        </p:blipFill>
        <p:spPr>
          <a:xfrm>
            <a:off x="5259625" y="1990050"/>
            <a:ext cx="3220900" cy="2804175"/>
          </a:xfrm>
          <a:prstGeom prst="rect">
            <a:avLst/>
          </a:prstGeom>
          <a:noFill/>
          <a:ln>
            <a:noFill/>
          </a:ln>
        </p:spPr>
      </p:pic>
      <p:sp>
        <p:nvSpPr>
          <p:cNvPr id="336" name="Google Shape;336;p21"/>
          <p:cNvSpPr txBox="1"/>
          <p:nvPr/>
        </p:nvSpPr>
        <p:spPr>
          <a:xfrm>
            <a:off x="1187775" y="710550"/>
            <a:ext cx="780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Market Statistics: Stationarity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