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slide" Target="slides/slide42.xml"/><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a954d9e2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a954d9e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a954d9e2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a954d9e2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a954d9e2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a954d9e2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a954d9e2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a954d9e2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a954d9e2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a954d9e2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a954d9e2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a954d9e2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a954d9e2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a954d9e2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a954d9e2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a954d9e2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a954d9e2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a954d9e2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a954d9e28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a954d9e2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a954d9e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a954d9e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a954d9e2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a954d9e2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a954d9e2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a954d9e2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a954d9e2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a954d9e2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a954d9e2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a954d9e2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a954d9e2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a954d9e2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a954d9e2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a954d9e2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a954d9e2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a954d9e2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a954d9e2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ca954d9e2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a954d9e28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a954d9e28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a954d9e2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a954d9e2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a954d9e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a954d9e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a954d9e2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a954d9e2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a954d9e28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a954d9e28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ca954d9e2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ca954d9e2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a954d9e28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ca954d9e28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ca954d9e2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ca954d9e2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ca954d9e2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ca954d9e2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a954d9e2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ca954d9e2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a954d9e2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a954d9e2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a954d9e2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a954d9e2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ca954d9e2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ca954d9e2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954d9e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954d9e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ca954d9e28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ca954d9e28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ca954d9e2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ca954d9e2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a954d9e28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a954d9e28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a954d9e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a954d9e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a954d9e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a954d9e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a954d9e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a954d9e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a954d9e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a954d9e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a954d9e2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a954d9e2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900">
                <a:solidFill>
                  <a:schemeClr val="lt2"/>
                </a:solidFill>
              </a:rPr>
              <a:t>SOC476A PROJECT PRESENTATION</a:t>
            </a:r>
            <a:endParaRPr sz="3900">
              <a:solidFill>
                <a:schemeClr val="lt2"/>
              </a:solidFill>
            </a:endParaRPr>
          </a:p>
        </p:txBody>
      </p:sp>
      <p:sp>
        <p:nvSpPr>
          <p:cNvPr id="135" name="Google Shape;135;p13"/>
          <p:cNvSpPr txBox="1"/>
          <p:nvPr>
            <p:ph idx="1" type="subTitle"/>
          </p:nvPr>
        </p:nvSpPr>
        <p:spPr>
          <a:xfrm>
            <a:off x="311700" y="34366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solidFill>
                  <a:schemeClr val="accent6"/>
                </a:solidFill>
              </a:rPr>
              <a:t>DEMOGRAPHIC TRANSITION OF SINGAPORE</a:t>
            </a:r>
            <a:endParaRPr b="1" sz="31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066">
                <a:solidFill>
                  <a:srgbClr val="0000FF"/>
                </a:solidFill>
              </a:rPr>
              <a:t>1.(b) Increased birth rates</a:t>
            </a:r>
            <a:endParaRPr>
              <a:solidFill>
                <a:srgbClr val="0000FF"/>
              </a:solidFill>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1297500" y="988500"/>
            <a:ext cx="7038901" cy="394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400">
                <a:solidFill>
                  <a:srgbClr val="0000FF"/>
                </a:solidFill>
              </a:rPr>
              <a:t>1.(c) High death rates</a:t>
            </a:r>
            <a:endParaRPr sz="2733">
              <a:solidFill>
                <a:srgbClr val="0000FF"/>
              </a:solidFill>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-&gt; During this phase, along with birth rates, death rates were also high. </a:t>
            </a:r>
            <a:endParaRPr sz="2200"/>
          </a:p>
          <a:p>
            <a:pPr indent="0" lvl="0" marL="0" rtl="0" algn="l">
              <a:spcBef>
                <a:spcPts val="1200"/>
              </a:spcBef>
              <a:spcAft>
                <a:spcPts val="0"/>
              </a:spcAft>
              <a:buNone/>
            </a:pPr>
            <a:r>
              <a:rPr lang="en-GB" sz="2200"/>
              <a:t>-&gt; Medical facilities in Singapore were not quite good and less awareness among the masses.</a:t>
            </a:r>
            <a:endParaRPr sz="2200"/>
          </a:p>
          <a:p>
            <a:pPr indent="0" lvl="0" marL="0" rtl="0" algn="l">
              <a:spcBef>
                <a:spcPts val="1200"/>
              </a:spcBef>
              <a:spcAft>
                <a:spcPts val="1200"/>
              </a:spcAft>
              <a:buNone/>
            </a:pPr>
            <a:r>
              <a:rPr lang="en-GB" sz="2200"/>
              <a:t>-&gt; This lead to increasing number of deaths thus leading to a high death rate.</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066">
                <a:solidFill>
                  <a:srgbClr val="0000FF"/>
                </a:solidFill>
              </a:rPr>
              <a:t>1.(c) High death rates</a:t>
            </a:r>
            <a:endParaRPr>
              <a:solidFill>
                <a:srgbClr val="0000FF"/>
              </a:solidFill>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4"/>
          <p:cNvPicPr preferRelativeResize="0"/>
          <p:nvPr/>
        </p:nvPicPr>
        <p:blipFill>
          <a:blip r:embed="rId3">
            <a:alphaModFix/>
          </a:blip>
          <a:stretch>
            <a:fillRect/>
          </a:stretch>
        </p:blipFill>
        <p:spPr>
          <a:xfrm>
            <a:off x="1297500" y="914100"/>
            <a:ext cx="7038901" cy="4229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511">
                <a:solidFill>
                  <a:srgbClr val="00FF00"/>
                </a:solidFill>
              </a:rPr>
              <a:t>2.) </a:t>
            </a:r>
            <a:r>
              <a:rPr lang="en-GB" sz="3900">
                <a:solidFill>
                  <a:srgbClr val="00FF00"/>
                </a:solidFill>
              </a:rPr>
              <a:t>Second</a:t>
            </a:r>
            <a:r>
              <a:rPr lang="en-GB" sz="3900">
                <a:solidFill>
                  <a:srgbClr val="00FF00"/>
                </a:solidFill>
              </a:rPr>
              <a:t> Stage of Demographic Transition</a:t>
            </a:r>
            <a:endParaRPr>
              <a:solidFill>
                <a:srgbClr val="00FF00"/>
              </a:solidFill>
            </a:endParaRPr>
          </a:p>
        </p:txBody>
      </p:sp>
      <p:sp>
        <p:nvSpPr>
          <p:cNvPr id="212" name="Google Shape;212;p25"/>
          <p:cNvSpPr txBox="1"/>
          <p:nvPr>
            <p:ph idx="1" type="body"/>
          </p:nvPr>
        </p:nvSpPr>
        <p:spPr>
          <a:xfrm>
            <a:off x="1297500" y="19496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-&gt; </a:t>
            </a:r>
            <a:r>
              <a:rPr lang="en-GB" sz="2000"/>
              <a:t>From early 1970s to mid 1980s</a:t>
            </a:r>
            <a:endParaRPr sz="2000"/>
          </a:p>
          <a:p>
            <a:pPr indent="0" lvl="0" marL="0" rtl="0" algn="l">
              <a:spcBef>
                <a:spcPts val="1200"/>
              </a:spcBef>
              <a:spcAft>
                <a:spcPts val="0"/>
              </a:spcAft>
              <a:buNone/>
            </a:pPr>
            <a:r>
              <a:rPr lang="en-GB" sz="2000"/>
              <a:t>-&gt; Population increased</a:t>
            </a:r>
            <a:endParaRPr sz="2000"/>
          </a:p>
          <a:p>
            <a:pPr indent="0" lvl="0" marL="0" rtl="0" algn="l">
              <a:spcBef>
                <a:spcPts val="1200"/>
              </a:spcBef>
              <a:spcAft>
                <a:spcPts val="0"/>
              </a:spcAft>
              <a:buNone/>
            </a:pPr>
            <a:r>
              <a:rPr lang="en-GB" sz="2000"/>
              <a:t>-&gt; Death Rate decreased</a:t>
            </a:r>
            <a:endParaRPr sz="2000"/>
          </a:p>
          <a:p>
            <a:pPr indent="0" lvl="0" marL="0" rtl="0" algn="l">
              <a:spcBef>
                <a:spcPts val="1200"/>
              </a:spcBef>
              <a:spcAft>
                <a:spcPts val="1200"/>
              </a:spcAft>
              <a:buNone/>
            </a:pPr>
            <a:r>
              <a:rPr lang="en-GB" sz="2000"/>
              <a:t>-&gt; </a:t>
            </a:r>
            <a:r>
              <a:rPr lang="en-GB" sz="2000"/>
              <a:t>High fertility</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3555">
                <a:solidFill>
                  <a:srgbClr val="00FF00"/>
                </a:solidFill>
                <a:latin typeface="Lato"/>
                <a:ea typeface="Lato"/>
                <a:cs typeface="Lato"/>
                <a:sym typeface="Lato"/>
              </a:rPr>
              <a:t>2.(a) </a:t>
            </a:r>
            <a:r>
              <a:rPr lang="en-GB" sz="3555">
                <a:solidFill>
                  <a:srgbClr val="00FF00"/>
                </a:solidFill>
                <a:latin typeface="Lato"/>
                <a:ea typeface="Lato"/>
                <a:cs typeface="Lato"/>
                <a:sym typeface="Lato"/>
              </a:rPr>
              <a:t>Population increased</a:t>
            </a:r>
            <a:endParaRPr sz="3955">
              <a:solidFill>
                <a:srgbClr val="00FF00"/>
              </a:solidFill>
            </a:endParaRPr>
          </a:p>
        </p:txBody>
      </p:sp>
      <p:sp>
        <p:nvSpPr>
          <p:cNvPr id="218" name="Google Shape;218;p26"/>
          <p:cNvSpPr txBox="1"/>
          <p:nvPr>
            <p:ph idx="1" type="body"/>
          </p:nvPr>
        </p:nvSpPr>
        <p:spPr>
          <a:xfrm>
            <a:off x="1297500" y="914100"/>
            <a:ext cx="7038900" cy="42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 Singapore witnessed a gradual decline in the CBR(Crude Birth Rate) during the second phase.</a:t>
            </a:r>
            <a:endParaRPr sz="2300"/>
          </a:p>
          <a:p>
            <a:pPr indent="0" lvl="0" marL="0" rtl="0" algn="l">
              <a:spcBef>
                <a:spcPts val="1200"/>
              </a:spcBef>
              <a:spcAft>
                <a:spcPts val="0"/>
              </a:spcAft>
              <a:buNone/>
            </a:pPr>
            <a:r>
              <a:rPr lang="en-GB" sz="2300"/>
              <a:t>→ The Crude Death Rate (CDR) remained low, approximately at 5 per 1,000 population. </a:t>
            </a:r>
            <a:endParaRPr sz="2300"/>
          </a:p>
          <a:p>
            <a:pPr indent="0" lvl="0" marL="0" rtl="0" algn="l">
              <a:spcBef>
                <a:spcPts val="1200"/>
              </a:spcBef>
              <a:spcAft>
                <a:spcPts val="0"/>
              </a:spcAft>
              <a:buNone/>
            </a:pPr>
            <a:r>
              <a:rPr lang="en-GB" sz="2300"/>
              <a:t>-&gt; Life expectancy continued to rise, and infant mortality rates declined. </a:t>
            </a:r>
            <a:endParaRPr sz="2300"/>
          </a:p>
          <a:p>
            <a:pPr indent="0" lvl="0" marL="0" rtl="0" algn="l">
              <a:spcBef>
                <a:spcPts val="1200"/>
              </a:spcBef>
              <a:spcAft>
                <a:spcPts val="1200"/>
              </a:spcAft>
              <a:buNone/>
            </a:pPr>
            <a:r>
              <a:rPr lang="en-GB" sz="2300"/>
              <a:t>→ Throughout this period, Singapore's population growth remained stable, ranging from 1.3% to 1.9% per annum.</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444">
                <a:solidFill>
                  <a:srgbClr val="00FF00"/>
                </a:solidFill>
                <a:latin typeface="Lato"/>
                <a:ea typeface="Lato"/>
                <a:cs typeface="Lato"/>
                <a:sym typeface="Lato"/>
              </a:rPr>
              <a:t>2.(a) Population increased</a:t>
            </a:r>
            <a:endParaRPr sz="3066">
              <a:solidFill>
                <a:srgbClr val="00FF00"/>
              </a:solidFill>
            </a:endParaRPr>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5" name="Google Shape;225;p27"/>
          <p:cNvPicPr preferRelativeResize="0"/>
          <p:nvPr/>
        </p:nvPicPr>
        <p:blipFill>
          <a:blip r:embed="rId3">
            <a:alphaModFix/>
          </a:blip>
          <a:stretch>
            <a:fillRect/>
          </a:stretch>
        </p:blipFill>
        <p:spPr>
          <a:xfrm>
            <a:off x="1297500" y="914100"/>
            <a:ext cx="6976174" cy="405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143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4066">
                <a:solidFill>
                  <a:srgbClr val="00FF00"/>
                </a:solidFill>
              </a:rPr>
              <a:t>2(b). </a:t>
            </a:r>
            <a:r>
              <a:rPr lang="en-GB" sz="4000">
                <a:solidFill>
                  <a:srgbClr val="00FF00"/>
                </a:solidFill>
                <a:latin typeface="Lato"/>
                <a:ea typeface="Lato"/>
                <a:cs typeface="Lato"/>
                <a:sym typeface="Lato"/>
              </a:rPr>
              <a:t>Decreased death rates</a:t>
            </a:r>
            <a:endParaRPr sz="4400">
              <a:solidFill>
                <a:srgbClr val="00FF00"/>
              </a:solidFill>
            </a:endParaRPr>
          </a:p>
        </p:txBody>
      </p:sp>
      <p:sp>
        <p:nvSpPr>
          <p:cNvPr id="231" name="Google Shape;231;p28"/>
          <p:cNvSpPr txBox="1"/>
          <p:nvPr>
            <p:ph idx="1" type="body"/>
          </p:nvPr>
        </p:nvSpPr>
        <p:spPr>
          <a:xfrm>
            <a:off x="1297500" y="912075"/>
            <a:ext cx="7846500" cy="4231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2700">
                <a:solidFill>
                  <a:schemeClr val="accent2"/>
                </a:solidFill>
              </a:rPr>
              <a:t>→ 2(b). (i) Modern contraceptive methods :</a:t>
            </a:r>
            <a:r>
              <a:rPr lang="en-GB" sz="2700">
                <a:solidFill>
                  <a:schemeClr val="accent2"/>
                </a:solidFill>
              </a:rPr>
              <a:t>-</a:t>
            </a:r>
            <a:endParaRPr sz="2700">
              <a:solidFill>
                <a:schemeClr val="accent2"/>
              </a:solidFill>
            </a:endParaRPr>
          </a:p>
          <a:p>
            <a:pPr indent="0" lvl="0" marL="0" rtl="0" algn="l">
              <a:spcBef>
                <a:spcPts val="1200"/>
              </a:spcBef>
              <a:spcAft>
                <a:spcPts val="0"/>
              </a:spcAft>
              <a:buNone/>
            </a:pPr>
            <a:r>
              <a:rPr lang="en-GB" sz="2680"/>
              <a:t>-&gt; </a:t>
            </a:r>
            <a:r>
              <a:rPr lang="en-GB" sz="2680"/>
              <a:t>Modern contraceptive methods had a large impact in   managing Singapore’s population during this phase. </a:t>
            </a:r>
            <a:endParaRPr sz="2680"/>
          </a:p>
          <a:p>
            <a:pPr indent="0" lvl="0" marL="0" rtl="0" algn="l">
              <a:spcBef>
                <a:spcPts val="1200"/>
              </a:spcBef>
              <a:spcAft>
                <a:spcPts val="0"/>
              </a:spcAft>
              <a:buNone/>
            </a:pPr>
            <a:r>
              <a:rPr lang="en-GB" sz="2680"/>
              <a:t>-&gt;  Despite declining fertility rates, family planning services were introduced, and measures were taken to reduce the rate of population growth. </a:t>
            </a:r>
            <a:endParaRPr sz="2680"/>
          </a:p>
          <a:p>
            <a:pPr indent="0" lvl="0" marL="0" rtl="0" algn="l">
              <a:spcBef>
                <a:spcPts val="1200"/>
              </a:spcBef>
              <a:spcAft>
                <a:spcPts val="0"/>
              </a:spcAft>
              <a:buNone/>
            </a:pPr>
            <a:r>
              <a:rPr lang="en-GB" sz="2880"/>
              <a:t>-&gt; </a:t>
            </a:r>
            <a:r>
              <a:rPr lang="en-GB" sz="2680"/>
              <a:t>These policies were aimed at managing population growth to a level that Singapore's infrastructure, education, and job market could support.</a:t>
            </a:r>
            <a:endParaRPr sz="2680"/>
          </a:p>
          <a:p>
            <a:pPr indent="0" lvl="0" marL="0" rtl="0" algn="l">
              <a:spcBef>
                <a:spcPts val="1200"/>
              </a:spcBef>
              <a:spcAft>
                <a:spcPts val="1200"/>
              </a:spcAft>
              <a:buNone/>
            </a:pPr>
            <a:r>
              <a:rPr lang="en-GB" sz="2680"/>
              <a:t>-&gt; The availability of modern contraceptive methods facilitated rational fertility control.</a:t>
            </a:r>
            <a:endParaRPr sz="268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288">
                <a:solidFill>
                  <a:srgbClr val="00FF00"/>
                </a:solidFill>
              </a:rPr>
              <a:t>2(b). </a:t>
            </a:r>
            <a:r>
              <a:rPr lang="en-GB" sz="3222">
                <a:solidFill>
                  <a:srgbClr val="00FF00"/>
                </a:solidFill>
                <a:latin typeface="Lato"/>
                <a:ea typeface="Lato"/>
                <a:cs typeface="Lato"/>
                <a:sym typeface="Lato"/>
              </a:rPr>
              <a:t>Decreased death rates</a:t>
            </a:r>
            <a:endParaRPr>
              <a:solidFill>
                <a:srgbClr val="00FF00"/>
              </a:solidFill>
            </a:endParaRPr>
          </a:p>
        </p:txBody>
      </p:sp>
      <p:sp>
        <p:nvSpPr>
          <p:cNvPr id="237" name="Google Shape;237;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29"/>
          <p:cNvPicPr preferRelativeResize="0"/>
          <p:nvPr/>
        </p:nvPicPr>
        <p:blipFill>
          <a:blip r:embed="rId3">
            <a:alphaModFix/>
          </a:blip>
          <a:stretch>
            <a:fillRect/>
          </a:stretch>
        </p:blipFill>
        <p:spPr>
          <a:xfrm>
            <a:off x="1297500" y="986825"/>
            <a:ext cx="7033267" cy="4156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297500" y="0"/>
            <a:ext cx="7038900" cy="80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288">
                <a:solidFill>
                  <a:srgbClr val="00FF00"/>
                </a:solidFill>
              </a:rPr>
              <a:t>2(c). </a:t>
            </a:r>
            <a:r>
              <a:rPr lang="en-GB" sz="3888">
                <a:solidFill>
                  <a:srgbClr val="00FF00"/>
                </a:solidFill>
                <a:latin typeface="Lato"/>
                <a:ea typeface="Lato"/>
                <a:cs typeface="Lato"/>
                <a:sym typeface="Lato"/>
              </a:rPr>
              <a:t>Fertility increased</a:t>
            </a:r>
            <a:endParaRPr sz="4288">
              <a:solidFill>
                <a:srgbClr val="00FF00"/>
              </a:solidFill>
            </a:endParaRPr>
          </a:p>
        </p:txBody>
      </p:sp>
      <p:sp>
        <p:nvSpPr>
          <p:cNvPr id="244" name="Google Shape;244;p30"/>
          <p:cNvSpPr txBox="1"/>
          <p:nvPr>
            <p:ph idx="1" type="body"/>
          </p:nvPr>
        </p:nvSpPr>
        <p:spPr>
          <a:xfrm>
            <a:off x="1297500" y="882175"/>
            <a:ext cx="7733400" cy="426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 </a:t>
            </a:r>
            <a:r>
              <a:rPr lang="en-GB" sz="2615"/>
              <a:t> </a:t>
            </a:r>
            <a:r>
              <a:rPr lang="en-GB" sz="3155">
                <a:solidFill>
                  <a:schemeClr val="accent6"/>
                </a:solidFill>
              </a:rPr>
              <a:t>2(c) .(i) -&gt; “Stop-at-Two” Policy:-</a:t>
            </a:r>
            <a:endParaRPr sz="3155">
              <a:solidFill>
                <a:schemeClr val="accent6"/>
              </a:solidFill>
            </a:endParaRPr>
          </a:p>
          <a:p>
            <a:pPr indent="0" lvl="0" marL="0" rtl="0" algn="l">
              <a:spcBef>
                <a:spcPts val="1200"/>
              </a:spcBef>
              <a:spcAft>
                <a:spcPts val="0"/>
              </a:spcAft>
              <a:buNone/>
            </a:pPr>
            <a:r>
              <a:rPr lang="en-GB" sz="2615"/>
              <a:t>-&gt; </a:t>
            </a:r>
            <a:r>
              <a:rPr lang="en-GB" sz="2615"/>
              <a:t>In the late 1960s, Singapore was classified as a developing nation and had yet to undergo the demographic transition.</a:t>
            </a:r>
            <a:endParaRPr sz="2615"/>
          </a:p>
          <a:p>
            <a:pPr indent="0" lvl="0" marL="0" rtl="0" algn="l">
              <a:spcBef>
                <a:spcPts val="1200"/>
              </a:spcBef>
              <a:spcAft>
                <a:spcPts val="0"/>
              </a:spcAft>
              <a:buNone/>
            </a:pPr>
            <a:r>
              <a:rPr lang="en-GB" sz="2615"/>
              <a:t>-&gt;  Although birth rates had declined from 1957 to 1970, they rose again in 1970 as women who were themselves products of the post-war baby boom reached maturity. </a:t>
            </a:r>
            <a:endParaRPr sz="2615"/>
          </a:p>
          <a:p>
            <a:pPr indent="0" lvl="0" marL="0" rtl="0" algn="l">
              <a:spcBef>
                <a:spcPts val="1200"/>
              </a:spcBef>
              <a:spcAft>
                <a:spcPts val="1200"/>
              </a:spcAft>
              <a:buNone/>
            </a:pPr>
            <a:r>
              <a:rPr lang="en-GB" sz="2615"/>
              <a:t>-&gt; Concerned that the growing population might strain the developing economy, an active family planning campaign “Stop at Two” was initiated. </a:t>
            </a:r>
            <a:endParaRPr sz="261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297500" y="0"/>
            <a:ext cx="7038900" cy="80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288">
                <a:solidFill>
                  <a:srgbClr val="00FF00"/>
                </a:solidFill>
              </a:rPr>
              <a:t>2(c). </a:t>
            </a:r>
            <a:r>
              <a:rPr lang="en-GB" sz="3888">
                <a:solidFill>
                  <a:srgbClr val="00FF00"/>
                </a:solidFill>
                <a:latin typeface="Lato"/>
                <a:ea typeface="Lato"/>
                <a:cs typeface="Lato"/>
                <a:sym typeface="Lato"/>
              </a:rPr>
              <a:t>Fertility increased</a:t>
            </a:r>
            <a:endParaRPr sz="4288">
              <a:solidFill>
                <a:srgbClr val="00FF00"/>
              </a:solidFill>
            </a:endParaRPr>
          </a:p>
        </p:txBody>
      </p:sp>
      <p:sp>
        <p:nvSpPr>
          <p:cNvPr id="250" name="Google Shape;250;p31"/>
          <p:cNvSpPr txBox="1"/>
          <p:nvPr>
            <p:ph idx="1" type="body"/>
          </p:nvPr>
        </p:nvSpPr>
        <p:spPr>
          <a:xfrm>
            <a:off x="1297500" y="1031700"/>
            <a:ext cx="7733400" cy="3379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a:t>
            </a:r>
            <a:r>
              <a:rPr lang="en-GB" sz="2615"/>
              <a:t> </a:t>
            </a:r>
            <a:r>
              <a:rPr lang="en-GB" sz="3155">
                <a:solidFill>
                  <a:schemeClr val="accent6"/>
                </a:solidFill>
              </a:rPr>
              <a:t>2(c) .(i) -&gt; “Stop-at-Two” Policy:-</a:t>
            </a:r>
            <a:endParaRPr sz="3155">
              <a:solidFill>
                <a:schemeClr val="accent6"/>
              </a:solidFill>
            </a:endParaRPr>
          </a:p>
          <a:p>
            <a:pPr indent="0" lvl="0" marL="0" rtl="0" algn="l">
              <a:spcBef>
                <a:spcPts val="1200"/>
              </a:spcBef>
              <a:spcAft>
                <a:spcPts val="0"/>
              </a:spcAft>
              <a:buNone/>
            </a:pPr>
            <a:r>
              <a:rPr lang="en-GB" sz="2615"/>
              <a:t>-&gt; Abortion and sterilization were legalized in 1970, and women were encouraged to undergo sterilization after their second child. </a:t>
            </a:r>
            <a:endParaRPr sz="2615"/>
          </a:p>
          <a:p>
            <a:pPr indent="0" lvl="0" marL="0" rtl="0" algn="l">
              <a:spcBef>
                <a:spcPts val="1200"/>
              </a:spcBef>
              <a:spcAft>
                <a:spcPts val="0"/>
              </a:spcAft>
              <a:buNone/>
            </a:pPr>
            <a:r>
              <a:rPr lang="en-GB" sz="2425"/>
              <a:t>-&gt; Additionally, the government implemented a series of incentives and disincentives between 1968 and 1973. </a:t>
            </a:r>
            <a:endParaRPr sz="2425"/>
          </a:p>
          <a:p>
            <a:pPr indent="0" lvl="0" marL="0" rtl="0" algn="l">
              <a:spcBef>
                <a:spcPts val="1200"/>
              </a:spcBef>
              <a:spcAft>
                <a:spcPts val="1200"/>
              </a:spcAft>
              <a:buNone/>
            </a:pPr>
            <a:r>
              <a:t/>
            </a:r>
            <a:endParaRPr sz="261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00">
                <a:solidFill>
                  <a:srgbClr val="FF0000"/>
                </a:solidFill>
              </a:rPr>
              <a:t>Singapore’s demographic transition over the years- A Brief Overview</a:t>
            </a:r>
            <a:endParaRPr sz="3000">
              <a:solidFill>
                <a:srgbClr val="FF0000"/>
              </a:solidFill>
            </a:endParaRPr>
          </a:p>
        </p:txBody>
      </p:sp>
      <p:sp>
        <p:nvSpPr>
          <p:cNvPr id="141" name="Google Shape;141;p14"/>
          <p:cNvSpPr txBox="1"/>
          <p:nvPr>
            <p:ph idx="1" type="body"/>
          </p:nvPr>
        </p:nvSpPr>
        <p:spPr>
          <a:xfrm>
            <a:off x="1297500" y="1510150"/>
            <a:ext cx="7038900" cy="342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sz="2242"/>
              <a:t>-&gt; Singapore's population has changed a lot over time. </a:t>
            </a:r>
            <a:endParaRPr sz="2242"/>
          </a:p>
          <a:p>
            <a:pPr indent="0" lvl="0" marL="0" rtl="0" algn="l">
              <a:lnSpc>
                <a:spcPct val="95000"/>
              </a:lnSpc>
              <a:spcBef>
                <a:spcPts val="1200"/>
              </a:spcBef>
              <a:spcAft>
                <a:spcPts val="0"/>
              </a:spcAft>
              <a:buSzPts val="1018"/>
              <a:buNone/>
            </a:pPr>
            <a:r>
              <a:rPr lang="en-GB" sz="2242"/>
              <a:t>-&gt; After World War II, there were high birth rates and   high death rates. </a:t>
            </a:r>
            <a:endParaRPr sz="2242"/>
          </a:p>
          <a:p>
            <a:pPr indent="0" lvl="0" marL="0" rtl="0" algn="l">
              <a:lnSpc>
                <a:spcPct val="95000"/>
              </a:lnSpc>
              <a:spcBef>
                <a:spcPts val="1200"/>
              </a:spcBef>
              <a:spcAft>
                <a:spcPts val="0"/>
              </a:spcAft>
              <a:buSzPts val="1018"/>
              <a:buNone/>
            </a:pPr>
            <a:r>
              <a:rPr lang="en-GB" sz="2242"/>
              <a:t>-&gt; Presently, both the birth rates and death rates have become low.  </a:t>
            </a:r>
            <a:endParaRPr sz="2242"/>
          </a:p>
          <a:p>
            <a:pPr indent="0" lvl="0" marL="0" rtl="0" algn="l">
              <a:lnSpc>
                <a:spcPct val="95000"/>
              </a:lnSpc>
              <a:spcBef>
                <a:spcPts val="1200"/>
              </a:spcBef>
              <a:spcAft>
                <a:spcPts val="0"/>
              </a:spcAft>
              <a:buSzPts val="1018"/>
              <a:buNone/>
            </a:pPr>
            <a:r>
              <a:rPr lang="en-GB" sz="2242"/>
              <a:t>-&gt;This change happened as Singapore grew quickly in the last 50 years.</a:t>
            </a:r>
            <a:endParaRPr sz="2242"/>
          </a:p>
          <a:p>
            <a:pPr indent="0" lvl="0" marL="0" rtl="0" algn="l">
              <a:lnSpc>
                <a:spcPct val="95000"/>
              </a:lnSpc>
              <a:spcBef>
                <a:spcPts val="1200"/>
              </a:spcBef>
              <a:spcAft>
                <a:spcPts val="1200"/>
              </a:spcAft>
              <a:buSzPts val="1018"/>
              <a:buNone/>
            </a:pPr>
            <a:r>
              <a:rPr lang="en-GB" sz="2242"/>
              <a:t>-&gt;It has become a rich and developing society. </a:t>
            </a:r>
            <a:endParaRPr sz="2242"/>
          </a:p>
        </p:txBody>
      </p:sp>
      <p:sp>
        <p:nvSpPr>
          <p:cNvPr id="142" name="Google Shape;142;p14"/>
          <p:cNvSpPr txBox="1"/>
          <p:nvPr/>
        </p:nvSpPr>
        <p:spPr>
          <a:xfrm>
            <a:off x="224250" y="-67950"/>
            <a:ext cx="84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977">
                <a:solidFill>
                  <a:srgbClr val="00FF00"/>
                </a:solidFill>
              </a:rPr>
              <a:t>2(c). </a:t>
            </a:r>
            <a:r>
              <a:rPr lang="en-GB" sz="3577">
                <a:solidFill>
                  <a:srgbClr val="00FF00"/>
                </a:solidFill>
                <a:latin typeface="Lato"/>
                <a:ea typeface="Lato"/>
                <a:cs typeface="Lato"/>
                <a:sym typeface="Lato"/>
              </a:rPr>
              <a:t>Fertility increased</a:t>
            </a:r>
            <a:endParaRPr sz="3200">
              <a:solidFill>
                <a:srgbClr val="00FF00"/>
              </a:solidFill>
            </a:endParaRPr>
          </a:p>
        </p:txBody>
      </p:sp>
      <p:sp>
        <p:nvSpPr>
          <p:cNvPr id="256" name="Google Shape;256;p32"/>
          <p:cNvSpPr txBox="1"/>
          <p:nvPr>
            <p:ph idx="1" type="body"/>
          </p:nvPr>
        </p:nvSpPr>
        <p:spPr>
          <a:xfrm>
            <a:off x="1297500" y="914100"/>
            <a:ext cx="7718700" cy="422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a:t>
            </a:r>
            <a:r>
              <a:rPr lang="en-GB" sz="2615"/>
              <a:t> </a:t>
            </a:r>
            <a:r>
              <a:rPr lang="en-GB" sz="3155">
                <a:solidFill>
                  <a:schemeClr val="accent6"/>
                </a:solidFill>
              </a:rPr>
              <a:t>2(c) .(i) -&gt; “Stop-at-Two” Policy:-</a:t>
            </a:r>
            <a:endParaRPr sz="2325"/>
          </a:p>
          <a:p>
            <a:pPr indent="0" lvl="0" marL="0" rtl="0" algn="l">
              <a:spcBef>
                <a:spcPts val="1200"/>
              </a:spcBef>
              <a:spcAft>
                <a:spcPts val="0"/>
              </a:spcAft>
              <a:buNone/>
            </a:pPr>
            <a:r>
              <a:rPr lang="en-GB" sz="2325"/>
              <a:t>-&gt; </a:t>
            </a:r>
            <a:r>
              <a:rPr lang="en-GB" sz="2325"/>
              <a:t> Parents were penalized for having more than two children, and the per-child costs of each additional child increased gradually: </a:t>
            </a:r>
            <a:endParaRPr sz="2325"/>
          </a:p>
          <a:p>
            <a:pPr indent="0" lvl="0" marL="0" rtl="0" algn="l">
              <a:spcBef>
                <a:spcPts val="1200"/>
              </a:spcBef>
              <a:spcAft>
                <a:spcPts val="0"/>
              </a:spcAft>
              <a:buNone/>
            </a:pPr>
            <a:r>
              <a:rPr lang="en-GB" sz="2325"/>
              <a:t>- In 1968, under the Employment Bill, female employees were not entitled to maternity leave for their fourth child or any subsequent children. </a:t>
            </a:r>
            <a:endParaRPr sz="2325"/>
          </a:p>
          <a:p>
            <a:pPr indent="0" lvl="0" marL="0" rtl="0" algn="l">
              <a:spcBef>
                <a:spcPts val="1200"/>
              </a:spcBef>
              <a:spcAft>
                <a:spcPts val="1200"/>
              </a:spcAft>
              <a:buNone/>
            </a:pPr>
            <a:r>
              <a:rPr lang="en-GB" sz="2325"/>
              <a:t>- In April 1969, the accouchement fee charged at Government Maternity Hospitals increased from $10 to $50 after the third baby.</a:t>
            </a:r>
            <a:endParaRPr sz="232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1297500" y="-2192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4177">
                <a:solidFill>
                  <a:srgbClr val="00FF00"/>
                </a:solidFill>
              </a:rPr>
              <a:t>2(c). </a:t>
            </a:r>
            <a:r>
              <a:rPr lang="en-GB" sz="3777">
                <a:solidFill>
                  <a:srgbClr val="00FF00"/>
                </a:solidFill>
                <a:latin typeface="Lato"/>
                <a:ea typeface="Lato"/>
                <a:cs typeface="Lato"/>
                <a:sym typeface="Lato"/>
              </a:rPr>
              <a:t>Fertility increased</a:t>
            </a:r>
            <a:endParaRPr sz="3400">
              <a:solidFill>
                <a:srgbClr val="00FF00"/>
              </a:solidFill>
            </a:endParaRPr>
          </a:p>
        </p:txBody>
      </p:sp>
      <p:sp>
        <p:nvSpPr>
          <p:cNvPr id="262" name="Google Shape;262;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33"/>
          <p:cNvPicPr preferRelativeResize="0"/>
          <p:nvPr/>
        </p:nvPicPr>
        <p:blipFill>
          <a:blip r:embed="rId3">
            <a:alphaModFix/>
          </a:blip>
          <a:stretch>
            <a:fillRect/>
          </a:stretch>
        </p:blipFill>
        <p:spPr>
          <a:xfrm>
            <a:off x="1382000" y="891950"/>
            <a:ext cx="7424751" cy="4087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177">
                <a:solidFill>
                  <a:srgbClr val="FFFF00"/>
                </a:solidFill>
              </a:rPr>
              <a:t>3.)</a:t>
            </a:r>
            <a:r>
              <a:rPr lang="en-GB">
                <a:solidFill>
                  <a:srgbClr val="FFFF00"/>
                </a:solidFill>
              </a:rPr>
              <a:t> </a:t>
            </a:r>
            <a:r>
              <a:rPr lang="en-GB" sz="3900">
                <a:solidFill>
                  <a:srgbClr val="FFFF00"/>
                </a:solidFill>
              </a:rPr>
              <a:t>Third</a:t>
            </a:r>
            <a:r>
              <a:rPr lang="en-GB" sz="3900">
                <a:solidFill>
                  <a:srgbClr val="FFFF00"/>
                </a:solidFill>
              </a:rPr>
              <a:t> Stage of Demographic Transition</a:t>
            </a:r>
            <a:endParaRPr sz="3900">
              <a:solidFill>
                <a:srgbClr val="FFFF00"/>
              </a:solidFill>
            </a:endParaRPr>
          </a:p>
          <a:p>
            <a:pPr indent="0" lvl="0" marL="0" rtl="0" algn="l">
              <a:spcBef>
                <a:spcPts val="0"/>
              </a:spcBef>
              <a:spcAft>
                <a:spcPts val="0"/>
              </a:spcAft>
              <a:buNone/>
            </a:pPr>
            <a:r>
              <a:t/>
            </a:r>
            <a:endParaRPr/>
          </a:p>
        </p:txBody>
      </p:sp>
      <p:sp>
        <p:nvSpPr>
          <p:cNvPr id="269" name="Google Shape;269;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a:t>
            </a:r>
            <a:r>
              <a:rPr lang="en-GB" sz="2500"/>
              <a:t>&gt; From mid 1980s to late 2000s</a:t>
            </a:r>
            <a:endParaRPr sz="2500"/>
          </a:p>
          <a:p>
            <a:pPr indent="0" lvl="0" marL="0" rtl="0" algn="l">
              <a:spcBef>
                <a:spcPts val="1200"/>
              </a:spcBef>
              <a:spcAft>
                <a:spcPts val="0"/>
              </a:spcAft>
              <a:buNone/>
            </a:pPr>
            <a:r>
              <a:rPr lang="en-GB" sz="2500"/>
              <a:t>-&gt; Population stabilized</a:t>
            </a:r>
            <a:endParaRPr sz="2500"/>
          </a:p>
          <a:p>
            <a:pPr indent="0" lvl="0" marL="0" rtl="0" algn="l">
              <a:spcBef>
                <a:spcPts val="1200"/>
              </a:spcBef>
              <a:spcAft>
                <a:spcPts val="1200"/>
              </a:spcAft>
              <a:buNone/>
            </a:pPr>
            <a:r>
              <a:rPr lang="en-GB" sz="2500"/>
              <a:t>-&gt; Birth Rate Decreased</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297500" y="-129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577">
                <a:solidFill>
                  <a:srgbClr val="FFFF00"/>
                </a:solidFill>
              </a:rPr>
              <a:t>3.</a:t>
            </a:r>
            <a:r>
              <a:rPr lang="en-GB" sz="3577">
                <a:solidFill>
                  <a:srgbClr val="FFFF00"/>
                </a:solidFill>
              </a:rPr>
              <a:t>(a) Population Stabilized</a:t>
            </a:r>
            <a:endParaRPr sz="2800">
              <a:solidFill>
                <a:srgbClr val="FFFF00"/>
              </a:solidFill>
            </a:endParaRPr>
          </a:p>
        </p:txBody>
      </p:sp>
      <p:sp>
        <p:nvSpPr>
          <p:cNvPr id="275" name="Google Shape;275;p35"/>
          <p:cNvSpPr txBox="1"/>
          <p:nvPr>
            <p:ph idx="1" type="body"/>
          </p:nvPr>
        </p:nvSpPr>
        <p:spPr>
          <a:xfrm>
            <a:off x="1297500" y="538275"/>
            <a:ext cx="7846500" cy="460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2200"/>
              <a:t>–</a:t>
            </a:r>
            <a:r>
              <a:rPr lang="en-GB" sz="2200"/>
              <a:t>&gt; </a:t>
            </a:r>
            <a:r>
              <a:rPr lang="en-GB" sz="2200"/>
              <a:t>In 1986, as fertility rates reached a historically low point of 1.4, the Singaporean government made a significant decision to completely reverse its two-child policy.</a:t>
            </a:r>
            <a:endParaRPr sz="2200"/>
          </a:p>
          <a:p>
            <a:pPr indent="0" lvl="0" marL="0" rtl="0" algn="l">
              <a:lnSpc>
                <a:spcPct val="95000"/>
              </a:lnSpc>
              <a:spcBef>
                <a:spcPts val="1200"/>
              </a:spcBef>
              <a:spcAft>
                <a:spcPts val="0"/>
              </a:spcAft>
              <a:buNone/>
            </a:pPr>
            <a:r>
              <a:rPr lang="en-GB" sz="2200"/>
              <a:t>-&gt; It marked  the start of a new phase in the country's demographic trajectory.</a:t>
            </a:r>
            <a:endParaRPr sz="2200"/>
          </a:p>
          <a:p>
            <a:pPr indent="0" lvl="0" marL="0" rtl="0" algn="l">
              <a:lnSpc>
                <a:spcPct val="95000"/>
              </a:lnSpc>
              <a:spcBef>
                <a:spcPts val="1200"/>
              </a:spcBef>
              <a:spcAft>
                <a:spcPts val="0"/>
              </a:spcAft>
              <a:buNone/>
            </a:pPr>
            <a:r>
              <a:rPr lang="en-GB" sz="2200"/>
              <a:t>-&gt;  The government aimed to raise public awareness about the sustained sub-replacement fertility levels observed since 1975. </a:t>
            </a:r>
            <a:endParaRPr sz="2200"/>
          </a:p>
          <a:p>
            <a:pPr indent="0" lvl="0" marL="0" rtl="0" algn="l">
              <a:lnSpc>
                <a:spcPct val="95000"/>
              </a:lnSpc>
              <a:spcBef>
                <a:spcPts val="1200"/>
              </a:spcBef>
              <a:spcAft>
                <a:spcPts val="0"/>
              </a:spcAft>
              <a:buNone/>
            </a:pPr>
            <a:r>
              <a:rPr lang="en-GB" sz="2200"/>
              <a:t>-&gt;During the late 1980s, a campaign with the slogan "Have Three or More (if You Can Afford It)" was launched to encourage larger families.</a:t>
            </a:r>
            <a:endParaRPr sz="2200"/>
          </a:p>
          <a:p>
            <a:pPr indent="0" lvl="0" marL="0" rtl="0" algn="l">
              <a:lnSpc>
                <a:spcPct val="95000"/>
              </a:lnSpc>
              <a:spcBef>
                <a:spcPts val="1200"/>
              </a:spcBef>
              <a:spcAft>
                <a:spcPts val="1200"/>
              </a:spcAft>
              <a:buNone/>
            </a:pPr>
            <a:r>
              <a:rPr lang="en-GB" sz="2200"/>
              <a:t>-&gt;  By then, Singapore had been experiencing sub-replacement fertility levels for over a decade.</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1297500" y="-1146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177">
                <a:solidFill>
                  <a:srgbClr val="FFFF00"/>
                </a:solidFill>
              </a:rPr>
              <a:t>3.(a) Population Stabilized</a:t>
            </a:r>
            <a:endParaRPr>
              <a:solidFill>
                <a:srgbClr val="FFFF00"/>
              </a:solidFill>
            </a:endParaRPr>
          </a:p>
        </p:txBody>
      </p:sp>
      <p:sp>
        <p:nvSpPr>
          <p:cNvPr id="281" name="Google Shape;281;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2" name="Google Shape;282;p36"/>
          <p:cNvPicPr preferRelativeResize="0"/>
          <p:nvPr/>
        </p:nvPicPr>
        <p:blipFill>
          <a:blip r:embed="rId3">
            <a:alphaModFix/>
          </a:blip>
          <a:stretch>
            <a:fillRect/>
          </a:stretch>
        </p:blipFill>
        <p:spPr>
          <a:xfrm>
            <a:off x="1297499" y="943150"/>
            <a:ext cx="7038901" cy="41600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400">
                <a:solidFill>
                  <a:srgbClr val="FFFF00"/>
                </a:solidFill>
              </a:rPr>
              <a:t>3.(b) Birth Rate Decreased</a:t>
            </a:r>
            <a:endParaRPr sz="2622">
              <a:solidFill>
                <a:srgbClr val="FFFF00"/>
              </a:solidFill>
            </a:endParaRPr>
          </a:p>
        </p:txBody>
      </p:sp>
      <p:sp>
        <p:nvSpPr>
          <p:cNvPr id="288" name="Google Shape;288;p37"/>
          <p:cNvSpPr txBox="1"/>
          <p:nvPr>
            <p:ph idx="1" type="body"/>
          </p:nvPr>
        </p:nvSpPr>
        <p:spPr>
          <a:xfrm>
            <a:off x="1297500" y="1151300"/>
            <a:ext cx="7038900" cy="3327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GB" sz="2477">
                <a:solidFill>
                  <a:srgbClr val="FF0000"/>
                </a:solidFill>
                <a:latin typeface="Montserrat"/>
                <a:ea typeface="Montserrat"/>
                <a:cs typeface="Montserrat"/>
                <a:sym typeface="Montserrat"/>
              </a:rPr>
              <a:t>  </a:t>
            </a:r>
            <a:r>
              <a:rPr lang="en-GB" sz="2477">
                <a:solidFill>
                  <a:srgbClr val="FF0000"/>
                </a:solidFill>
                <a:latin typeface="Montserrat"/>
                <a:ea typeface="Montserrat"/>
                <a:cs typeface="Montserrat"/>
                <a:sym typeface="Montserrat"/>
              </a:rPr>
              <a:t>3.(b).(i) Pro-natalist measures:-</a:t>
            </a:r>
            <a:endParaRPr sz="247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Pro-natalist measures were introduced in 1987.</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They were implemented to address the decline in fertility rates and encourage higher birth rates in Singapore.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These measures involved widespread public campaigns promoting marriage and parenthood.</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177">
                <a:solidFill>
                  <a:srgbClr val="FFFF00"/>
                </a:solidFill>
              </a:rPr>
              <a:t>3.(b) Birth Rate Decreased</a:t>
            </a:r>
            <a:endParaRPr>
              <a:solidFill>
                <a:srgbClr val="FFFF00"/>
              </a:solidFill>
            </a:endParaRPr>
          </a:p>
        </p:txBody>
      </p:sp>
      <p:sp>
        <p:nvSpPr>
          <p:cNvPr id="294" name="Google Shape;294;p38"/>
          <p:cNvSpPr txBox="1"/>
          <p:nvPr>
            <p:ph idx="1" type="body"/>
          </p:nvPr>
        </p:nvSpPr>
        <p:spPr>
          <a:xfrm>
            <a:off x="1297500" y="1196175"/>
            <a:ext cx="7846500" cy="3947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GB" sz="2477">
                <a:solidFill>
                  <a:srgbClr val="FF0000"/>
                </a:solidFill>
                <a:latin typeface="Montserrat"/>
                <a:ea typeface="Montserrat"/>
                <a:cs typeface="Montserrat"/>
                <a:sym typeface="Montserrat"/>
              </a:rPr>
              <a:t> 3.(b).(i) Pro-natalist measures:-</a:t>
            </a:r>
            <a:endParaRPr sz="247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They were spread along with slogans like "Have Three or More (if you can afford it)," aiming to reshape societal attitudes towards family planning. </a:t>
            </a:r>
            <a:endParaRPr sz="2477">
              <a:latin typeface="Montserrat"/>
              <a:ea typeface="Montserrat"/>
              <a:cs typeface="Montserrat"/>
              <a:sym typeface="Montserrat"/>
            </a:endParaRPr>
          </a:p>
          <a:p>
            <a:pPr indent="0" lvl="0" marL="0" rtl="0" algn="l">
              <a:lnSpc>
                <a:spcPct val="100000"/>
              </a:lnSpc>
              <a:spcBef>
                <a:spcPts val="0"/>
              </a:spcBef>
              <a:spcAft>
                <a:spcPts val="0"/>
              </a:spcAft>
              <a:buNone/>
            </a:pPr>
            <a:br>
              <a:rPr lang="en-GB" sz="2477">
                <a:latin typeface="Montserrat"/>
                <a:ea typeface="Montserrat"/>
                <a:cs typeface="Montserrat"/>
                <a:sym typeface="Montserrat"/>
              </a:rPr>
            </a:br>
            <a:r>
              <a:rPr lang="en-GB" sz="2477">
                <a:latin typeface="Montserrat"/>
                <a:ea typeface="Montserrat"/>
                <a:cs typeface="Montserrat"/>
                <a:sym typeface="Montserrat"/>
              </a:rPr>
              <a:t>-&gt; To further support families, incentives such as tax rebates, parental leave, and childcare subsidies were provided.</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These incentives were aimed to alleviate the financial burden of raising children and encourage couples to consider expanding their families.</a:t>
            </a:r>
            <a:endParaRPr sz="2477">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277">
                <a:solidFill>
                  <a:srgbClr val="FFFF00"/>
                </a:solidFill>
              </a:rPr>
              <a:t>3.(b) Birth Rate Decreased</a:t>
            </a:r>
            <a:endParaRPr sz="2500">
              <a:solidFill>
                <a:srgbClr val="FFFF00"/>
              </a:solidFill>
            </a:endParaRPr>
          </a:p>
        </p:txBody>
      </p:sp>
      <p:sp>
        <p:nvSpPr>
          <p:cNvPr id="300" name="Google Shape;300;p39"/>
          <p:cNvSpPr txBox="1"/>
          <p:nvPr>
            <p:ph idx="1" type="body"/>
          </p:nvPr>
        </p:nvSpPr>
        <p:spPr>
          <a:xfrm>
            <a:off x="1297500" y="914100"/>
            <a:ext cx="7846500" cy="4229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2077">
                <a:solidFill>
                  <a:srgbClr val="FF0000"/>
                </a:solidFill>
                <a:latin typeface="Montserrat"/>
                <a:ea typeface="Montserrat"/>
                <a:cs typeface="Montserrat"/>
                <a:sym typeface="Montserrat"/>
              </a:rPr>
              <a:t>3.(b).(ii)   “Have-Three-or-More (if you can afford it)”</a:t>
            </a:r>
            <a:endParaRPr sz="2077">
              <a:solidFill>
                <a:srgbClr val="FF0000"/>
              </a:solidFill>
              <a:latin typeface="Montserrat"/>
              <a:ea typeface="Montserrat"/>
              <a:cs typeface="Montserrat"/>
              <a:sym typeface="Montserrat"/>
            </a:endParaRPr>
          </a:p>
          <a:p>
            <a:pPr indent="0" lvl="0" marL="0" rtl="0" algn="l">
              <a:lnSpc>
                <a:spcPct val="90000"/>
              </a:lnSpc>
              <a:spcBef>
                <a:spcPts val="0"/>
              </a:spcBef>
              <a:spcAft>
                <a:spcPts val="0"/>
              </a:spcAft>
              <a:buNone/>
            </a:pPr>
            <a:r>
              <a:rPr lang="en-GB" sz="2077">
                <a:solidFill>
                  <a:srgbClr val="FF0000"/>
                </a:solidFill>
                <a:latin typeface="Montserrat"/>
                <a:ea typeface="Montserrat"/>
                <a:cs typeface="Montserrat"/>
                <a:sym typeface="Montserrat"/>
              </a:rPr>
              <a:t>                  Policy</a:t>
            </a:r>
            <a:endParaRPr sz="2077">
              <a:solidFill>
                <a:srgbClr val="FF0000"/>
              </a:solidFill>
              <a:latin typeface="Montserrat"/>
              <a:ea typeface="Montserrat"/>
              <a:cs typeface="Montserrat"/>
              <a:sym typeface="Montserrat"/>
            </a:endParaRPr>
          </a:p>
          <a:p>
            <a:pPr indent="0" lvl="0" marL="0" rtl="0" algn="l">
              <a:lnSpc>
                <a:spcPct val="90000"/>
              </a:lnSpc>
              <a:spcBef>
                <a:spcPts val="0"/>
              </a:spcBef>
              <a:spcAft>
                <a:spcPts val="0"/>
              </a:spcAft>
              <a:buNone/>
            </a:pPr>
            <a:r>
              <a:t/>
            </a:r>
            <a:endParaRPr sz="2077">
              <a:solidFill>
                <a:srgbClr val="FF0000"/>
              </a:solidFill>
              <a:latin typeface="Montserrat"/>
              <a:ea typeface="Montserrat"/>
              <a:cs typeface="Montserrat"/>
              <a:sym typeface="Montserrat"/>
            </a:endParaRPr>
          </a:p>
          <a:p>
            <a:pPr indent="0" lvl="0" marL="0" rtl="0" algn="l">
              <a:lnSpc>
                <a:spcPct val="90000"/>
              </a:lnSpc>
              <a:spcBef>
                <a:spcPts val="0"/>
              </a:spcBef>
              <a:spcAft>
                <a:spcPts val="0"/>
              </a:spcAft>
              <a:buNone/>
            </a:pPr>
            <a:r>
              <a:rPr lang="en-GB" sz="2077">
                <a:latin typeface="Montserrat"/>
                <a:ea typeface="Montserrat"/>
                <a:cs typeface="Montserrat"/>
                <a:sym typeface="Montserrat"/>
              </a:rPr>
              <a:t>-&gt; This change in policy was prompted by Singapore's decreasing fertility rate and the increasing proportion of elderly citizens. </a:t>
            </a:r>
            <a:endParaRPr sz="2077">
              <a:latin typeface="Montserrat"/>
              <a:ea typeface="Montserrat"/>
              <a:cs typeface="Montserrat"/>
              <a:sym typeface="Montserrat"/>
            </a:endParaRPr>
          </a:p>
          <a:p>
            <a:pPr indent="0" lvl="0" marL="0" rtl="0" algn="l">
              <a:lnSpc>
                <a:spcPct val="90000"/>
              </a:lnSpc>
              <a:spcBef>
                <a:spcPts val="0"/>
              </a:spcBef>
              <a:spcAft>
                <a:spcPts val="0"/>
              </a:spcAft>
              <a:buNone/>
            </a:pPr>
            <a:r>
              <a:t/>
            </a:r>
            <a:endParaRPr sz="2077">
              <a:latin typeface="Montserrat"/>
              <a:ea typeface="Montserrat"/>
              <a:cs typeface="Montserrat"/>
              <a:sym typeface="Montserrat"/>
            </a:endParaRPr>
          </a:p>
          <a:p>
            <a:pPr indent="0" lvl="0" marL="0" rtl="0" algn="l">
              <a:lnSpc>
                <a:spcPct val="90000"/>
              </a:lnSpc>
              <a:spcBef>
                <a:spcPts val="0"/>
              </a:spcBef>
              <a:spcAft>
                <a:spcPts val="0"/>
              </a:spcAft>
              <a:buNone/>
            </a:pPr>
            <a:r>
              <a:rPr lang="en-GB" sz="2077">
                <a:latin typeface="Montserrat"/>
                <a:ea typeface="Montserrat"/>
                <a:cs typeface="Montserrat"/>
                <a:sym typeface="Montserrat"/>
              </a:rPr>
              <a:t>-&gt; However, it also aimed to address concerns about the unequal distribution of births between the educated and uneducated segments of society. </a:t>
            </a:r>
            <a:endParaRPr sz="2077">
              <a:latin typeface="Montserrat"/>
              <a:ea typeface="Montserrat"/>
              <a:cs typeface="Montserrat"/>
              <a:sym typeface="Montserrat"/>
            </a:endParaRPr>
          </a:p>
          <a:p>
            <a:pPr indent="0" lvl="0" marL="0" rtl="0" algn="l">
              <a:lnSpc>
                <a:spcPct val="90000"/>
              </a:lnSpc>
              <a:spcBef>
                <a:spcPts val="0"/>
              </a:spcBef>
              <a:spcAft>
                <a:spcPts val="0"/>
              </a:spcAft>
              <a:buNone/>
            </a:pPr>
            <a:r>
              <a:t/>
            </a:r>
            <a:endParaRPr sz="2077">
              <a:latin typeface="Montserrat"/>
              <a:ea typeface="Montserrat"/>
              <a:cs typeface="Montserrat"/>
              <a:sym typeface="Montserrat"/>
            </a:endParaRPr>
          </a:p>
          <a:p>
            <a:pPr indent="0" lvl="0" marL="0" rtl="0" algn="l">
              <a:lnSpc>
                <a:spcPct val="90000"/>
              </a:lnSpc>
              <a:spcBef>
                <a:spcPts val="0"/>
              </a:spcBef>
              <a:spcAft>
                <a:spcPts val="0"/>
              </a:spcAft>
              <a:buNone/>
            </a:pPr>
            <a:r>
              <a:rPr lang="en-GB" sz="2077">
                <a:latin typeface="Montserrat"/>
                <a:ea typeface="Montserrat"/>
                <a:cs typeface="Montserrat"/>
                <a:sym typeface="Montserrat"/>
              </a:rPr>
              <a:t>-&gt; Couples with insufficient income were advised against having more than two children to minimize the welfare aid spent on such families.</a:t>
            </a:r>
            <a:endParaRPr sz="2077">
              <a:solidFill>
                <a:srgbClr val="FF000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277">
                <a:solidFill>
                  <a:srgbClr val="FFFF00"/>
                </a:solidFill>
              </a:rPr>
              <a:t>3.(b) Birth Rate Decreased</a:t>
            </a:r>
            <a:endParaRPr sz="2500">
              <a:solidFill>
                <a:srgbClr val="FFFF00"/>
              </a:solidFill>
            </a:endParaRPr>
          </a:p>
        </p:txBody>
      </p:sp>
      <p:sp>
        <p:nvSpPr>
          <p:cNvPr id="306" name="Google Shape;306;p40"/>
          <p:cNvSpPr txBox="1"/>
          <p:nvPr>
            <p:ph idx="1" type="body"/>
          </p:nvPr>
        </p:nvSpPr>
        <p:spPr>
          <a:xfrm>
            <a:off x="1297500" y="1076550"/>
            <a:ext cx="7846500" cy="3917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2077">
                <a:solidFill>
                  <a:srgbClr val="FF0000"/>
                </a:solidFill>
                <a:latin typeface="Montserrat"/>
                <a:ea typeface="Montserrat"/>
                <a:cs typeface="Montserrat"/>
                <a:sym typeface="Montserrat"/>
              </a:rPr>
              <a:t>3.(b).(ii)   “Have-Three-or-More (if you can afford it)”</a:t>
            </a:r>
            <a:endParaRPr sz="2077">
              <a:solidFill>
                <a:srgbClr val="FF0000"/>
              </a:solidFill>
              <a:latin typeface="Montserrat"/>
              <a:ea typeface="Montserrat"/>
              <a:cs typeface="Montserrat"/>
              <a:sym typeface="Montserrat"/>
            </a:endParaRPr>
          </a:p>
          <a:p>
            <a:pPr indent="0" lvl="0" marL="0" rtl="0" algn="l">
              <a:lnSpc>
                <a:spcPct val="90000"/>
              </a:lnSpc>
              <a:spcBef>
                <a:spcPts val="0"/>
              </a:spcBef>
              <a:spcAft>
                <a:spcPts val="0"/>
              </a:spcAft>
              <a:buNone/>
            </a:pPr>
            <a:r>
              <a:rPr lang="en-GB" sz="2077">
                <a:solidFill>
                  <a:srgbClr val="FF0000"/>
                </a:solidFill>
                <a:latin typeface="Montserrat"/>
                <a:ea typeface="Montserrat"/>
                <a:cs typeface="Montserrat"/>
                <a:sym typeface="Montserrat"/>
              </a:rPr>
              <a:t>                  Policy</a:t>
            </a:r>
            <a:endParaRPr sz="2077">
              <a:solidFill>
                <a:srgbClr val="FF0000"/>
              </a:solidFill>
              <a:latin typeface="Montserrat"/>
              <a:ea typeface="Montserrat"/>
              <a:cs typeface="Montserrat"/>
              <a:sym typeface="Montserrat"/>
            </a:endParaRPr>
          </a:p>
          <a:p>
            <a:pPr indent="0" lvl="0" marL="0" rtl="0" algn="l">
              <a:lnSpc>
                <a:spcPct val="90000"/>
              </a:lnSpc>
              <a:spcBef>
                <a:spcPts val="0"/>
              </a:spcBef>
              <a:spcAft>
                <a:spcPts val="0"/>
              </a:spcAft>
              <a:buNone/>
            </a:pPr>
            <a:r>
              <a:t/>
            </a:r>
            <a:endParaRPr sz="2077">
              <a:solidFill>
                <a:srgbClr val="FF0000"/>
              </a:solidFill>
              <a:latin typeface="Montserrat"/>
              <a:ea typeface="Montserrat"/>
              <a:cs typeface="Montserrat"/>
              <a:sym typeface="Montserrat"/>
            </a:endParaRPr>
          </a:p>
          <a:p>
            <a:pPr indent="0" lvl="0" marL="0" rtl="0" algn="l">
              <a:lnSpc>
                <a:spcPct val="90000"/>
              </a:lnSpc>
              <a:spcBef>
                <a:spcPts val="0"/>
              </a:spcBef>
              <a:spcAft>
                <a:spcPts val="0"/>
              </a:spcAft>
              <a:buNone/>
            </a:pPr>
            <a:r>
              <a:rPr lang="en-GB" sz="2077">
                <a:latin typeface="Montserrat"/>
                <a:ea typeface="Montserrat"/>
                <a:cs typeface="Montserrat"/>
                <a:sym typeface="Montserrat"/>
              </a:rPr>
              <a:t>-&gt;  Additionally, the government relaxed its immigration policies during this time.</a:t>
            </a:r>
            <a:endParaRPr sz="2077">
              <a:latin typeface="Montserrat"/>
              <a:ea typeface="Montserrat"/>
              <a:cs typeface="Montserrat"/>
              <a:sym typeface="Montserrat"/>
            </a:endParaRPr>
          </a:p>
          <a:p>
            <a:pPr indent="0" lvl="0" marL="0" rtl="0" algn="l">
              <a:lnSpc>
                <a:spcPct val="90000"/>
              </a:lnSpc>
              <a:spcBef>
                <a:spcPts val="0"/>
              </a:spcBef>
              <a:spcAft>
                <a:spcPts val="0"/>
              </a:spcAft>
              <a:buNone/>
            </a:pPr>
            <a:r>
              <a:t/>
            </a:r>
            <a:endParaRPr sz="2077">
              <a:latin typeface="Montserrat"/>
              <a:ea typeface="Montserrat"/>
              <a:cs typeface="Montserrat"/>
              <a:sym typeface="Montserrat"/>
            </a:endParaRPr>
          </a:p>
          <a:p>
            <a:pPr indent="0" lvl="0" marL="0" rtl="0" algn="l">
              <a:lnSpc>
                <a:spcPct val="100000"/>
              </a:lnSpc>
              <a:spcBef>
                <a:spcPts val="0"/>
              </a:spcBef>
              <a:spcAft>
                <a:spcPts val="0"/>
              </a:spcAft>
              <a:buNone/>
            </a:pPr>
            <a:r>
              <a:rPr lang="en-GB" sz="1977">
                <a:latin typeface="Montserrat"/>
                <a:ea typeface="Montserrat"/>
                <a:cs typeface="Montserrat"/>
                <a:sym typeface="Montserrat"/>
              </a:rPr>
              <a:t>-&gt; In 1986, the Singaporean government acknowledged the serious issue of declining birth rates.</a:t>
            </a:r>
            <a:endParaRPr sz="1977">
              <a:latin typeface="Montserrat"/>
              <a:ea typeface="Montserrat"/>
              <a:cs typeface="Montserrat"/>
              <a:sym typeface="Montserrat"/>
            </a:endParaRPr>
          </a:p>
          <a:p>
            <a:pPr indent="0" lvl="0" marL="0" rtl="0" algn="l">
              <a:lnSpc>
                <a:spcPct val="100000"/>
              </a:lnSpc>
              <a:spcBef>
                <a:spcPts val="0"/>
              </a:spcBef>
              <a:spcAft>
                <a:spcPts val="0"/>
              </a:spcAft>
              <a:buNone/>
            </a:pPr>
            <a:r>
              <a:t/>
            </a:r>
            <a:endParaRPr sz="1977">
              <a:latin typeface="Montserrat"/>
              <a:ea typeface="Montserrat"/>
              <a:cs typeface="Montserrat"/>
              <a:sym typeface="Montserrat"/>
            </a:endParaRPr>
          </a:p>
          <a:p>
            <a:pPr indent="0" lvl="0" marL="0" rtl="0" algn="l">
              <a:lnSpc>
                <a:spcPct val="100000"/>
              </a:lnSpc>
              <a:spcBef>
                <a:spcPts val="0"/>
              </a:spcBef>
              <a:spcAft>
                <a:spcPts val="0"/>
              </a:spcAft>
              <a:buNone/>
            </a:pPr>
            <a:r>
              <a:rPr lang="en-GB" sz="1977">
                <a:latin typeface="Montserrat"/>
                <a:ea typeface="Montserrat"/>
                <a:cs typeface="Montserrat"/>
                <a:sym typeface="Montserrat"/>
              </a:rPr>
              <a:t>-&gt; They  made a significant shift away from its previous "Stop-at-Two" policy. </a:t>
            </a:r>
            <a:endParaRPr sz="1977">
              <a:latin typeface="Montserrat"/>
              <a:ea typeface="Montserrat"/>
              <a:cs typeface="Montserrat"/>
              <a:sym typeface="Montserrat"/>
            </a:endParaRPr>
          </a:p>
          <a:p>
            <a:pPr indent="0" lvl="0" marL="0" rtl="0" algn="l">
              <a:lnSpc>
                <a:spcPct val="90000"/>
              </a:lnSpc>
              <a:spcBef>
                <a:spcPts val="0"/>
              </a:spcBef>
              <a:spcAft>
                <a:spcPts val="0"/>
              </a:spcAft>
              <a:buNone/>
            </a:pPr>
            <a:r>
              <a:t/>
            </a:r>
            <a:endParaRPr sz="2077">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297500" y="-2790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177">
                <a:solidFill>
                  <a:srgbClr val="FFFF00"/>
                </a:solidFill>
              </a:rPr>
              <a:t>3.(b) Birth Rate Decreased</a:t>
            </a:r>
            <a:endParaRPr>
              <a:solidFill>
                <a:srgbClr val="FFFF00"/>
              </a:solidFill>
            </a:endParaRPr>
          </a:p>
        </p:txBody>
      </p:sp>
      <p:sp>
        <p:nvSpPr>
          <p:cNvPr id="312" name="Google Shape;312;p41"/>
          <p:cNvSpPr txBox="1"/>
          <p:nvPr>
            <p:ph idx="1" type="body"/>
          </p:nvPr>
        </p:nvSpPr>
        <p:spPr>
          <a:xfrm>
            <a:off x="1297500" y="882175"/>
            <a:ext cx="7846500" cy="4261500"/>
          </a:xfrm>
          <a:prstGeom prst="rect">
            <a:avLst/>
          </a:prstGeom>
        </p:spPr>
        <p:txBody>
          <a:bodyPr anchorCtr="0" anchor="t" bIns="91425" lIns="91425" spcFirstLastPara="1" rIns="91425" wrap="square" tIns="91425">
            <a:normAutofit fontScale="32500" lnSpcReduction="20000"/>
          </a:bodyPr>
          <a:lstStyle/>
          <a:p>
            <a:pPr indent="0" lvl="0" marL="0" rtl="0" algn="l">
              <a:lnSpc>
                <a:spcPct val="100000"/>
              </a:lnSpc>
              <a:spcBef>
                <a:spcPts val="0"/>
              </a:spcBef>
              <a:spcAft>
                <a:spcPts val="0"/>
              </a:spcAft>
              <a:buNone/>
            </a:pPr>
            <a:r>
              <a:rPr lang="en-GB" sz="7027">
                <a:solidFill>
                  <a:srgbClr val="FF0000"/>
                </a:solidFill>
                <a:latin typeface="Montserrat"/>
                <a:ea typeface="Montserrat"/>
                <a:cs typeface="Montserrat"/>
                <a:sym typeface="Montserrat"/>
              </a:rPr>
              <a:t>3.(b).(ii)   “Have-Three-or-More (if you can afford it)”</a:t>
            </a:r>
            <a:endParaRPr sz="702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7027">
                <a:solidFill>
                  <a:srgbClr val="FF0000"/>
                </a:solidFill>
                <a:latin typeface="Montserrat"/>
                <a:ea typeface="Montserrat"/>
                <a:cs typeface="Montserrat"/>
                <a:sym typeface="Montserrat"/>
              </a:rPr>
              <a:t>                  Policy</a:t>
            </a:r>
            <a:endParaRPr sz="702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702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7027">
                <a:latin typeface="Montserrat"/>
                <a:ea typeface="Montserrat"/>
                <a:cs typeface="Montserrat"/>
                <a:sym typeface="Montserrat"/>
              </a:rPr>
              <a:t>-&gt; Instead, it began promoting higher birth rates. </a:t>
            </a:r>
            <a:endParaRPr sz="7027">
              <a:latin typeface="Montserrat"/>
              <a:ea typeface="Montserrat"/>
              <a:cs typeface="Montserrat"/>
              <a:sym typeface="Montserrat"/>
            </a:endParaRPr>
          </a:p>
          <a:p>
            <a:pPr indent="0" lvl="0" marL="0" rtl="0" algn="l">
              <a:lnSpc>
                <a:spcPct val="100000"/>
              </a:lnSpc>
              <a:spcBef>
                <a:spcPts val="0"/>
              </a:spcBef>
              <a:spcAft>
                <a:spcPts val="0"/>
              </a:spcAft>
              <a:buNone/>
            </a:pPr>
            <a:r>
              <a:t/>
            </a:r>
            <a:endParaRPr sz="7027">
              <a:latin typeface="Montserrat"/>
              <a:ea typeface="Montserrat"/>
              <a:cs typeface="Montserrat"/>
              <a:sym typeface="Montserrat"/>
            </a:endParaRPr>
          </a:p>
          <a:p>
            <a:pPr indent="0" lvl="0" marL="0" rtl="0" algn="l">
              <a:lnSpc>
                <a:spcPct val="100000"/>
              </a:lnSpc>
              <a:spcBef>
                <a:spcPts val="0"/>
              </a:spcBef>
              <a:spcAft>
                <a:spcPts val="0"/>
              </a:spcAft>
              <a:buNone/>
            </a:pPr>
            <a:r>
              <a:rPr lang="en-GB" sz="7027">
                <a:latin typeface="Montserrat"/>
                <a:ea typeface="Montserrat"/>
                <a:cs typeface="Montserrat"/>
                <a:sym typeface="Montserrat"/>
              </a:rPr>
              <a:t>-&gt; By June 30 of that year, the Family Planning and Population Board was dissolved, and by 1987, the total fertility rate had dropped to 1.44. </a:t>
            </a:r>
            <a:endParaRPr sz="7027">
              <a:latin typeface="Montserrat"/>
              <a:ea typeface="Montserrat"/>
              <a:cs typeface="Montserrat"/>
              <a:sym typeface="Montserrat"/>
            </a:endParaRPr>
          </a:p>
          <a:p>
            <a:pPr indent="0" lvl="0" marL="0" rtl="0" algn="l">
              <a:lnSpc>
                <a:spcPct val="100000"/>
              </a:lnSpc>
              <a:spcBef>
                <a:spcPts val="0"/>
              </a:spcBef>
              <a:spcAft>
                <a:spcPts val="0"/>
              </a:spcAft>
              <a:buNone/>
            </a:pPr>
            <a:r>
              <a:t/>
            </a:r>
            <a:endParaRPr sz="7027">
              <a:latin typeface="Montserrat"/>
              <a:ea typeface="Montserrat"/>
              <a:cs typeface="Montserrat"/>
              <a:sym typeface="Montserrat"/>
            </a:endParaRPr>
          </a:p>
          <a:p>
            <a:pPr indent="0" lvl="0" marL="0" rtl="0" algn="l">
              <a:lnSpc>
                <a:spcPct val="100000"/>
              </a:lnSpc>
              <a:spcBef>
                <a:spcPts val="0"/>
              </a:spcBef>
              <a:spcAft>
                <a:spcPts val="0"/>
              </a:spcAft>
              <a:buNone/>
            </a:pPr>
            <a:r>
              <a:rPr lang="en-GB" sz="7027">
                <a:latin typeface="Montserrat"/>
                <a:ea typeface="Montserrat"/>
                <a:cs typeface="Montserrat"/>
                <a:sym typeface="Montserrat"/>
              </a:rPr>
              <a:t>-&gt; During this period, a new slogan was introduced: "Have Three or More (if you can afford it)," advocating for larger family sizes of three or more children for financially stable married couples, while emphasizing the joys of family life. </a:t>
            </a:r>
            <a:endParaRPr sz="7027">
              <a:latin typeface="Montserrat"/>
              <a:ea typeface="Montserrat"/>
              <a:cs typeface="Montserrat"/>
              <a:sym typeface="Montserrat"/>
            </a:endParaRPr>
          </a:p>
          <a:p>
            <a:pPr indent="0" lvl="0" marL="0" rtl="0" algn="l">
              <a:lnSpc>
                <a:spcPct val="100000"/>
              </a:lnSpc>
              <a:spcBef>
                <a:spcPts val="0"/>
              </a:spcBef>
              <a:spcAft>
                <a:spcPts val="0"/>
              </a:spcAft>
              <a:buNone/>
            </a:pPr>
            <a:r>
              <a:t/>
            </a:r>
            <a:endParaRPr sz="1977">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00">
                <a:solidFill>
                  <a:srgbClr val="FF0000"/>
                </a:solidFill>
              </a:rPr>
              <a:t>Singapore’s </a:t>
            </a:r>
            <a:r>
              <a:rPr lang="en-GB" sz="3800">
                <a:solidFill>
                  <a:srgbClr val="FF0000"/>
                </a:solidFill>
              </a:rPr>
              <a:t>population over the years</a:t>
            </a:r>
            <a:endParaRPr sz="3200">
              <a:solidFill>
                <a:srgbClr val="FF0000"/>
              </a:solidFill>
            </a:endParaRPr>
          </a:p>
          <a:p>
            <a:pPr indent="0" lvl="0" marL="0" rtl="0" algn="l">
              <a:spcBef>
                <a:spcPts val="0"/>
              </a:spcBef>
              <a:spcAft>
                <a:spcPts val="0"/>
              </a:spcAft>
              <a:buSzPts val="990"/>
              <a:buNone/>
            </a:pPr>
            <a:r>
              <a:t/>
            </a:r>
            <a:endParaRPr sz="2160"/>
          </a:p>
        </p:txBody>
      </p:sp>
      <p:sp>
        <p:nvSpPr>
          <p:cNvPr id="148" name="Google Shape;148;p15"/>
          <p:cNvSpPr txBox="1"/>
          <p:nvPr>
            <p:ph idx="1" type="body"/>
          </p:nvPr>
        </p:nvSpPr>
        <p:spPr>
          <a:xfrm>
            <a:off x="1297500" y="19435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-&gt; Singapore had a population of 1 million in 1950. </a:t>
            </a:r>
            <a:endParaRPr sz="2200"/>
          </a:p>
          <a:p>
            <a:pPr indent="0" lvl="0" marL="0" rtl="0" algn="l">
              <a:spcBef>
                <a:spcPts val="1200"/>
              </a:spcBef>
              <a:spcAft>
                <a:spcPts val="0"/>
              </a:spcAft>
              <a:buNone/>
            </a:pPr>
            <a:r>
              <a:rPr lang="en-GB" sz="2200"/>
              <a:t>-&gt; It  has seen significant growth in its resident population, including citizens and permanent migrants.</a:t>
            </a:r>
            <a:endParaRPr sz="2200"/>
          </a:p>
          <a:p>
            <a:pPr indent="0" lvl="0" marL="0" rtl="0" algn="l">
              <a:spcBef>
                <a:spcPts val="1200"/>
              </a:spcBef>
              <a:spcAft>
                <a:spcPts val="1200"/>
              </a:spcAft>
              <a:buNone/>
            </a:pPr>
            <a:r>
              <a:rPr lang="en-GB" sz="2200"/>
              <a:t>-&gt; Its population has  reached 6.04 million as of March 2024.</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177">
                <a:solidFill>
                  <a:srgbClr val="FFFF00"/>
                </a:solidFill>
              </a:rPr>
              <a:t>3.(b) Birth Rate Decreased</a:t>
            </a:r>
            <a:endParaRPr>
              <a:solidFill>
                <a:srgbClr val="FFFF00"/>
              </a:solidFill>
            </a:endParaRPr>
          </a:p>
          <a:p>
            <a:pPr indent="0" lvl="0" marL="0" rtl="0" algn="l">
              <a:spcBef>
                <a:spcPts val="0"/>
              </a:spcBef>
              <a:spcAft>
                <a:spcPts val="0"/>
              </a:spcAft>
              <a:buNone/>
            </a:pPr>
            <a:r>
              <a:t/>
            </a:r>
            <a:endParaRPr/>
          </a:p>
        </p:txBody>
      </p:sp>
      <p:sp>
        <p:nvSpPr>
          <p:cNvPr id="318" name="Google Shape;318;p42"/>
          <p:cNvSpPr txBox="1"/>
          <p:nvPr>
            <p:ph idx="1" type="body"/>
          </p:nvPr>
        </p:nvSpPr>
        <p:spPr>
          <a:xfrm>
            <a:off x="1297500" y="1121400"/>
            <a:ext cx="7846500" cy="4022100"/>
          </a:xfrm>
          <a:prstGeom prst="rect">
            <a:avLst/>
          </a:prstGeom>
        </p:spPr>
        <p:txBody>
          <a:bodyPr anchorCtr="0" anchor="t" bIns="91425" lIns="91425" spcFirstLastPara="1" rIns="91425" wrap="square" tIns="91425">
            <a:normAutofit fontScale="47500" lnSpcReduction="10000"/>
          </a:bodyPr>
          <a:lstStyle/>
          <a:p>
            <a:pPr indent="0" lvl="0" marL="0" rtl="0" algn="l">
              <a:lnSpc>
                <a:spcPct val="100000"/>
              </a:lnSpc>
              <a:spcBef>
                <a:spcPts val="0"/>
              </a:spcBef>
              <a:spcAft>
                <a:spcPts val="0"/>
              </a:spcAft>
              <a:buNone/>
            </a:pPr>
            <a:r>
              <a:rPr lang="en-GB" sz="4623">
                <a:solidFill>
                  <a:srgbClr val="FF0000"/>
                </a:solidFill>
                <a:latin typeface="Montserrat"/>
                <a:ea typeface="Montserrat"/>
                <a:cs typeface="Montserrat"/>
                <a:sym typeface="Montserrat"/>
              </a:rPr>
              <a:t>3.(b).(iii)   “Baby Bonus” Scheme :-</a:t>
            </a:r>
            <a:endParaRPr sz="4623">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3991">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3991">
                <a:latin typeface="Montserrat"/>
                <a:ea typeface="Montserrat"/>
                <a:cs typeface="Montserrat"/>
                <a:sym typeface="Montserrat"/>
              </a:rPr>
              <a:t>-&gt; The Baby Bonus Scheme served to alleviate the financial challenges associated with raising children and incentivize parents to consider having more children. </a:t>
            </a:r>
            <a:endParaRPr sz="3991">
              <a:latin typeface="Montserrat"/>
              <a:ea typeface="Montserrat"/>
              <a:cs typeface="Montserrat"/>
              <a:sym typeface="Montserrat"/>
            </a:endParaRPr>
          </a:p>
          <a:p>
            <a:pPr indent="0" lvl="0" marL="0" rtl="0" algn="l">
              <a:lnSpc>
                <a:spcPct val="100000"/>
              </a:lnSpc>
              <a:spcBef>
                <a:spcPts val="0"/>
              </a:spcBef>
              <a:spcAft>
                <a:spcPts val="0"/>
              </a:spcAft>
              <a:buNone/>
            </a:pPr>
            <a:r>
              <a:t/>
            </a:r>
            <a:endParaRPr sz="3991">
              <a:latin typeface="Montserrat"/>
              <a:ea typeface="Montserrat"/>
              <a:cs typeface="Montserrat"/>
              <a:sym typeface="Montserrat"/>
            </a:endParaRPr>
          </a:p>
          <a:p>
            <a:pPr indent="0" lvl="0" marL="0" rtl="0" algn="l">
              <a:lnSpc>
                <a:spcPct val="100000"/>
              </a:lnSpc>
              <a:spcBef>
                <a:spcPts val="0"/>
              </a:spcBef>
              <a:spcAft>
                <a:spcPts val="0"/>
              </a:spcAft>
              <a:buNone/>
            </a:pPr>
            <a:r>
              <a:rPr lang="en-GB" sz="3991">
                <a:latin typeface="Montserrat"/>
                <a:ea typeface="Montserrat"/>
                <a:cs typeface="Montserrat"/>
                <a:sym typeface="Montserrat"/>
              </a:rPr>
              <a:t>-&gt; It was initially implemented on April 1, 2001. It was subsequently strengthened on August 1, 2004. </a:t>
            </a:r>
            <a:endParaRPr sz="3991">
              <a:latin typeface="Montserrat"/>
              <a:ea typeface="Montserrat"/>
              <a:cs typeface="Montserrat"/>
              <a:sym typeface="Montserrat"/>
            </a:endParaRPr>
          </a:p>
          <a:p>
            <a:pPr indent="0" lvl="0" marL="0" rtl="0" algn="l">
              <a:lnSpc>
                <a:spcPct val="100000"/>
              </a:lnSpc>
              <a:spcBef>
                <a:spcPts val="0"/>
              </a:spcBef>
              <a:spcAft>
                <a:spcPts val="0"/>
              </a:spcAft>
              <a:buNone/>
            </a:pPr>
            <a:r>
              <a:t/>
            </a:r>
            <a:endParaRPr sz="3991">
              <a:latin typeface="Montserrat"/>
              <a:ea typeface="Montserrat"/>
              <a:cs typeface="Montserrat"/>
              <a:sym typeface="Montserrat"/>
            </a:endParaRPr>
          </a:p>
          <a:p>
            <a:pPr indent="0" lvl="0" marL="0" rtl="0" algn="l">
              <a:lnSpc>
                <a:spcPct val="100000"/>
              </a:lnSpc>
              <a:spcBef>
                <a:spcPts val="0"/>
              </a:spcBef>
              <a:spcAft>
                <a:spcPts val="0"/>
              </a:spcAft>
              <a:buNone/>
            </a:pPr>
            <a:r>
              <a:rPr lang="en-GB" sz="3991">
                <a:latin typeface="Montserrat"/>
                <a:ea typeface="Montserrat"/>
                <a:cs typeface="Montserrat"/>
                <a:sym typeface="Montserrat"/>
              </a:rPr>
              <a:t>-&gt; Further enhancements were made on August 17, 2008, extending increased benefits to Singaporean citizens, including the first and second child benefits, even beyond the fourth child</a:t>
            </a:r>
            <a:r>
              <a:rPr lang="en-GB" sz="1977">
                <a:latin typeface="Montserrat"/>
                <a:ea typeface="Montserrat"/>
                <a:cs typeface="Montserrat"/>
                <a:sym typeface="Montserrat"/>
              </a:rPr>
              <a:t>.</a:t>
            </a:r>
            <a:endParaRPr sz="1977">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1297500" y="-1594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3177">
                <a:solidFill>
                  <a:srgbClr val="FFFF00"/>
                </a:solidFill>
              </a:rPr>
              <a:t>3.(b) Birth Rate Decreased</a:t>
            </a:r>
            <a:endParaRPr>
              <a:solidFill>
                <a:srgbClr val="FFFF00"/>
              </a:solidFill>
            </a:endParaRPr>
          </a:p>
          <a:p>
            <a:pPr indent="0" lvl="0" marL="0" rtl="0" algn="l">
              <a:spcBef>
                <a:spcPts val="0"/>
              </a:spcBef>
              <a:spcAft>
                <a:spcPts val="0"/>
              </a:spcAft>
              <a:buNone/>
            </a:pPr>
            <a:r>
              <a:t/>
            </a:r>
            <a:endParaRPr/>
          </a:p>
        </p:txBody>
      </p:sp>
      <p:sp>
        <p:nvSpPr>
          <p:cNvPr id="324" name="Google Shape;324;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43"/>
          <p:cNvPicPr preferRelativeResize="0"/>
          <p:nvPr/>
        </p:nvPicPr>
        <p:blipFill>
          <a:blip r:embed="rId3">
            <a:alphaModFix/>
          </a:blip>
          <a:stretch>
            <a:fillRect/>
          </a:stretch>
        </p:blipFill>
        <p:spPr>
          <a:xfrm>
            <a:off x="1310550" y="754625"/>
            <a:ext cx="7025849" cy="4284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511">
                <a:solidFill>
                  <a:srgbClr val="FF9900"/>
                </a:solidFill>
              </a:rPr>
              <a:t>4.)</a:t>
            </a:r>
            <a:r>
              <a:rPr lang="en-GB">
                <a:solidFill>
                  <a:srgbClr val="FF9900"/>
                </a:solidFill>
              </a:rPr>
              <a:t> </a:t>
            </a:r>
            <a:r>
              <a:rPr lang="en-GB" sz="3900">
                <a:solidFill>
                  <a:srgbClr val="FF9900"/>
                </a:solidFill>
              </a:rPr>
              <a:t>Fourth Stage of Demographic Transition</a:t>
            </a:r>
            <a:endParaRPr>
              <a:solidFill>
                <a:srgbClr val="FF9900"/>
              </a:solidFill>
            </a:endParaRPr>
          </a:p>
        </p:txBody>
      </p:sp>
      <p:sp>
        <p:nvSpPr>
          <p:cNvPr id="331" name="Google Shape;331;p44"/>
          <p:cNvSpPr txBox="1"/>
          <p:nvPr>
            <p:ph idx="1" type="body"/>
          </p:nvPr>
        </p:nvSpPr>
        <p:spPr>
          <a:xfrm>
            <a:off x="1297500" y="1749400"/>
            <a:ext cx="7038900" cy="27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-&gt; From late 2000s - Ongoing</a:t>
            </a:r>
            <a:endParaRPr sz="2300"/>
          </a:p>
          <a:p>
            <a:pPr indent="0" lvl="0" marL="0" rtl="0" algn="l">
              <a:spcBef>
                <a:spcPts val="1200"/>
              </a:spcBef>
              <a:spcAft>
                <a:spcPts val="0"/>
              </a:spcAft>
              <a:buNone/>
            </a:pPr>
            <a:r>
              <a:rPr lang="en-GB" sz="2300"/>
              <a:t>-&gt; Population growing slowly</a:t>
            </a:r>
            <a:endParaRPr sz="2300"/>
          </a:p>
          <a:p>
            <a:pPr indent="0" lvl="0" marL="0" rtl="0" algn="l">
              <a:spcBef>
                <a:spcPts val="1200"/>
              </a:spcBef>
              <a:spcAft>
                <a:spcPts val="0"/>
              </a:spcAft>
              <a:buNone/>
            </a:pPr>
            <a:r>
              <a:rPr lang="en-GB" sz="2300"/>
              <a:t>-&gt; Decreasing Birth rates</a:t>
            </a:r>
            <a:endParaRPr sz="2300"/>
          </a:p>
          <a:p>
            <a:pPr indent="0" lvl="0" marL="0" rtl="0" algn="l">
              <a:spcBef>
                <a:spcPts val="1200"/>
              </a:spcBef>
              <a:spcAft>
                <a:spcPts val="1200"/>
              </a:spcAft>
              <a:buNone/>
            </a:pPr>
            <a:r>
              <a:rPr lang="en-GB" sz="2300"/>
              <a:t>-&gt; Death rates stabilizing</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844">
                <a:solidFill>
                  <a:srgbClr val="FF9900"/>
                </a:solidFill>
              </a:rPr>
              <a:t>4</a:t>
            </a:r>
            <a:r>
              <a:rPr lang="en-GB" sz="3844">
                <a:solidFill>
                  <a:srgbClr val="FF9900"/>
                </a:solidFill>
              </a:rPr>
              <a:t>.(a) </a:t>
            </a:r>
            <a:r>
              <a:rPr lang="en-GB" sz="3333">
                <a:solidFill>
                  <a:srgbClr val="FF9900"/>
                </a:solidFill>
                <a:latin typeface="Lato"/>
                <a:ea typeface="Lato"/>
                <a:cs typeface="Lato"/>
                <a:sym typeface="Lato"/>
              </a:rPr>
              <a:t>Population growing slowly</a:t>
            </a:r>
            <a:endParaRPr sz="3333">
              <a:solidFill>
                <a:srgbClr val="FF9900"/>
              </a:solidFill>
              <a:latin typeface="Lato"/>
              <a:ea typeface="Lato"/>
              <a:cs typeface="Lato"/>
              <a:sym typeface="Lato"/>
            </a:endParaRPr>
          </a:p>
          <a:p>
            <a:pPr indent="0" lvl="0" marL="0" rtl="0" algn="l">
              <a:spcBef>
                <a:spcPts val="0"/>
              </a:spcBef>
              <a:spcAft>
                <a:spcPts val="0"/>
              </a:spcAft>
              <a:buNone/>
            </a:pPr>
            <a:r>
              <a:t/>
            </a:r>
            <a:endParaRPr sz="3177">
              <a:solidFill>
                <a:srgbClr val="FF0000"/>
              </a:solidFill>
            </a:endParaRPr>
          </a:p>
        </p:txBody>
      </p:sp>
      <p:sp>
        <p:nvSpPr>
          <p:cNvPr id="337" name="Google Shape;337;p45"/>
          <p:cNvSpPr txBox="1"/>
          <p:nvPr>
            <p:ph idx="1" type="body"/>
          </p:nvPr>
        </p:nvSpPr>
        <p:spPr>
          <a:xfrm>
            <a:off x="1297500" y="914100"/>
            <a:ext cx="7718700" cy="41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-&gt; </a:t>
            </a:r>
            <a:r>
              <a:rPr lang="en-GB" sz="2100"/>
              <a:t>Singaporeans are enjoying longer lifespans, with the country boasting one of the highest life expectancies globally. </a:t>
            </a:r>
            <a:endParaRPr sz="2100"/>
          </a:p>
          <a:p>
            <a:pPr indent="0" lvl="0" marL="0" rtl="0" algn="l">
              <a:spcBef>
                <a:spcPts val="1200"/>
              </a:spcBef>
              <a:spcAft>
                <a:spcPts val="0"/>
              </a:spcAft>
              <a:buNone/>
            </a:pPr>
            <a:r>
              <a:rPr lang="en-GB" sz="2100"/>
              <a:t>-&gt; Given current birth rates and in the absence of immigration, projections indicate that Singapore's citizen population will decrease by around 2025. </a:t>
            </a:r>
            <a:endParaRPr sz="2100"/>
          </a:p>
          <a:p>
            <a:pPr indent="0" lvl="0" marL="0" rtl="0" algn="l">
              <a:spcBef>
                <a:spcPts val="1200"/>
              </a:spcBef>
              <a:spcAft>
                <a:spcPts val="1200"/>
              </a:spcAft>
              <a:buNone/>
            </a:pPr>
            <a:r>
              <a:rPr lang="en-GB" sz="2100"/>
              <a:t>-&gt; A significant demographic milestone occurred in 2012 when the first cohort of post-war Baby Boomers, born between 1947 and 1965, began turning 65 years old.</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1297500" y="-1744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177">
                <a:solidFill>
                  <a:srgbClr val="FF9900"/>
                </a:solidFill>
              </a:rPr>
              <a:t>4.(a) </a:t>
            </a:r>
            <a:r>
              <a:rPr lang="en-GB" sz="2666">
                <a:solidFill>
                  <a:srgbClr val="FF9900"/>
                </a:solidFill>
                <a:latin typeface="Lato"/>
                <a:ea typeface="Lato"/>
                <a:cs typeface="Lato"/>
                <a:sym typeface="Lato"/>
              </a:rPr>
              <a:t>Population growing slowly</a:t>
            </a:r>
            <a:endParaRPr>
              <a:solidFill>
                <a:srgbClr val="FF9900"/>
              </a:solidFill>
            </a:endParaRPr>
          </a:p>
        </p:txBody>
      </p:sp>
      <p:sp>
        <p:nvSpPr>
          <p:cNvPr id="343" name="Google Shape;343;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4" name="Google Shape;344;p46"/>
          <p:cNvPicPr preferRelativeResize="0"/>
          <p:nvPr/>
        </p:nvPicPr>
        <p:blipFill>
          <a:blip r:embed="rId3">
            <a:alphaModFix/>
          </a:blip>
          <a:stretch>
            <a:fillRect/>
          </a:stretch>
        </p:blipFill>
        <p:spPr>
          <a:xfrm>
            <a:off x="1355425" y="739675"/>
            <a:ext cx="6980974" cy="43290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1297500" y="0"/>
            <a:ext cx="7038900" cy="77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955">
                <a:solidFill>
                  <a:srgbClr val="FF9900"/>
                </a:solidFill>
              </a:rPr>
              <a:t>4.(b) Decreasing birth rates</a:t>
            </a:r>
            <a:r>
              <a:rPr lang="en-GB" sz="3177">
                <a:solidFill>
                  <a:srgbClr val="FF0000"/>
                </a:solidFill>
              </a:rPr>
              <a:t> </a:t>
            </a:r>
            <a:endParaRPr/>
          </a:p>
        </p:txBody>
      </p:sp>
      <p:sp>
        <p:nvSpPr>
          <p:cNvPr id="350" name="Google Shape;350;p47"/>
          <p:cNvSpPr txBox="1"/>
          <p:nvPr>
            <p:ph idx="1" type="body"/>
          </p:nvPr>
        </p:nvSpPr>
        <p:spPr>
          <a:xfrm>
            <a:off x="1297500" y="941975"/>
            <a:ext cx="7038900" cy="42015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GB" sz="2477">
                <a:solidFill>
                  <a:srgbClr val="FF0000"/>
                </a:solidFill>
                <a:latin typeface="Montserrat"/>
                <a:ea typeface="Montserrat"/>
                <a:cs typeface="Montserrat"/>
                <a:sym typeface="Montserrat"/>
              </a:rPr>
              <a:t> 4.(b).(i) COVID-19 :-</a:t>
            </a:r>
            <a:endParaRPr sz="247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The resident total fertility rate (TFR) in Singapore has recently fallen below 1, marking a historic low for the nation.</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The estimated resident TFR for 2023 stands at 0.97.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This ongoing decline in fertility rate coincides with Singapore's ageing population, presenting a significant dual demographic challenge.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solidFill>
                  <a:srgbClr val="FF9900"/>
                </a:solidFill>
              </a:rPr>
              <a:t>4.(b) Decreasing birth rates</a:t>
            </a:r>
            <a:r>
              <a:rPr lang="en-GB" sz="3177">
                <a:solidFill>
                  <a:srgbClr val="FF0000"/>
                </a:solidFill>
              </a:rPr>
              <a:t> </a:t>
            </a:r>
            <a:endParaRPr/>
          </a:p>
        </p:txBody>
      </p:sp>
      <p:sp>
        <p:nvSpPr>
          <p:cNvPr id="356" name="Google Shape;356;p48"/>
          <p:cNvSpPr txBox="1"/>
          <p:nvPr>
            <p:ph idx="1" type="body"/>
          </p:nvPr>
        </p:nvSpPr>
        <p:spPr>
          <a:xfrm>
            <a:off x="1297500" y="1061600"/>
            <a:ext cx="7038900" cy="36879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GB" sz="2477">
                <a:solidFill>
                  <a:srgbClr val="FF0000"/>
                </a:solidFill>
                <a:latin typeface="Montserrat"/>
                <a:ea typeface="Montserrat"/>
                <a:cs typeface="Montserrat"/>
                <a:sym typeface="Montserrat"/>
              </a:rPr>
              <a:t> 4.(b).(i) COVID-19 :-</a:t>
            </a:r>
            <a:endParaRPr sz="247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solidFill>
                <a:srgbClr val="FF0000"/>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Also, the TFR has further decreased from 1.04 in 2022 and 1.12 in 2021.</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Several factors contribute to this decline, including disruptions caused by the Covid-19 pandemic to couples' marriage and family planning plans.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t/>
            </a:r>
            <a:endParaRPr sz="2477">
              <a:latin typeface="Montserrat"/>
              <a:ea typeface="Montserrat"/>
              <a:cs typeface="Montserrat"/>
              <a:sym typeface="Montserrat"/>
            </a:endParaRPr>
          </a:p>
          <a:p>
            <a:pPr indent="0" lvl="0" marL="0" rtl="0" algn="l">
              <a:lnSpc>
                <a:spcPct val="100000"/>
              </a:lnSpc>
              <a:spcBef>
                <a:spcPts val="0"/>
              </a:spcBef>
              <a:spcAft>
                <a:spcPts val="0"/>
              </a:spcAft>
              <a:buNone/>
            </a:pPr>
            <a:r>
              <a:rPr lang="en-GB" sz="2477">
                <a:latin typeface="Montserrat"/>
                <a:ea typeface="Montserrat"/>
                <a:cs typeface="Montserrat"/>
                <a:sym typeface="Montserrat"/>
              </a:rPr>
              <a:t>-&gt; Also, the government is making efforts to support marriage and parenthood.</a:t>
            </a:r>
            <a:endParaRPr sz="2477">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1297500" y="-1295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177">
                <a:solidFill>
                  <a:srgbClr val="FF9900"/>
                </a:solidFill>
              </a:rPr>
              <a:t>4.(b) Decreasing birth rates</a:t>
            </a:r>
            <a:endParaRPr>
              <a:solidFill>
                <a:srgbClr val="FF9900"/>
              </a:solidFill>
            </a:endParaRPr>
          </a:p>
        </p:txBody>
      </p:sp>
      <p:sp>
        <p:nvSpPr>
          <p:cNvPr id="362" name="Google Shape;362;p4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3" name="Google Shape;363;p49"/>
          <p:cNvPicPr preferRelativeResize="0"/>
          <p:nvPr/>
        </p:nvPicPr>
        <p:blipFill>
          <a:blip r:embed="rId3">
            <a:alphaModFix/>
          </a:blip>
          <a:stretch>
            <a:fillRect/>
          </a:stretch>
        </p:blipFill>
        <p:spPr>
          <a:xfrm>
            <a:off x="1297500" y="784550"/>
            <a:ext cx="7038901" cy="43589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0"/>
          <p:cNvSpPr txBox="1"/>
          <p:nvPr>
            <p:ph type="title"/>
          </p:nvPr>
        </p:nvSpPr>
        <p:spPr>
          <a:xfrm>
            <a:off x="1297500" y="-1146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177">
                <a:solidFill>
                  <a:srgbClr val="FF9900"/>
                </a:solidFill>
              </a:rPr>
              <a:t>4.(c) Death rates stabilizing </a:t>
            </a:r>
            <a:endParaRPr>
              <a:solidFill>
                <a:srgbClr val="FF9900"/>
              </a:solidFill>
            </a:endParaRPr>
          </a:p>
        </p:txBody>
      </p:sp>
      <p:sp>
        <p:nvSpPr>
          <p:cNvPr id="369" name="Google Shape;369;p50"/>
          <p:cNvSpPr txBox="1"/>
          <p:nvPr>
            <p:ph idx="1" type="body"/>
          </p:nvPr>
        </p:nvSpPr>
        <p:spPr>
          <a:xfrm>
            <a:off x="1297500" y="1031700"/>
            <a:ext cx="7846500" cy="41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-&gt; </a:t>
            </a:r>
            <a:r>
              <a:rPr lang="en-GB" sz="2300"/>
              <a:t>As of 2022, Singapore's population aged 65 and above has surged to 18.4%, representing an 11.1% increase from 2012. </a:t>
            </a:r>
            <a:endParaRPr sz="2300"/>
          </a:p>
          <a:p>
            <a:pPr indent="0" lvl="0" marL="0" rtl="0" algn="l">
              <a:spcBef>
                <a:spcPts val="1200"/>
              </a:spcBef>
              <a:spcAft>
                <a:spcPts val="0"/>
              </a:spcAft>
              <a:buNone/>
            </a:pPr>
            <a:r>
              <a:rPr lang="en-GB" sz="2300"/>
              <a:t>-&gt; This rapid ageing rate places Singapore among the nations experiencing the quickest demographic changes globally. </a:t>
            </a:r>
            <a:endParaRPr sz="2300"/>
          </a:p>
          <a:p>
            <a:pPr indent="0" lvl="0" marL="0" rtl="0" algn="l">
              <a:spcBef>
                <a:spcPts val="1200"/>
              </a:spcBef>
              <a:spcAft>
                <a:spcPts val="1200"/>
              </a:spcAft>
              <a:buNone/>
            </a:pPr>
            <a:r>
              <a:rPr lang="en-GB" sz="2300"/>
              <a:t>-&gt; Singapore has now entered Stage 4 of the Demographic Transition Model, characterized by low birth rates and prolonged life expectancies, leading to a demographic shift towards an older population.</a:t>
            </a:r>
            <a:endParaRPr sz="23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12975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177">
                <a:solidFill>
                  <a:srgbClr val="FF9900"/>
                </a:solidFill>
              </a:rPr>
              <a:t>4.(c) Death rates stabilizing </a:t>
            </a:r>
            <a:endParaRPr>
              <a:solidFill>
                <a:srgbClr val="FF9900"/>
              </a:solidFill>
            </a:endParaRPr>
          </a:p>
        </p:txBody>
      </p:sp>
      <p:sp>
        <p:nvSpPr>
          <p:cNvPr id="375" name="Google Shape;375;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6" name="Google Shape;376;p51"/>
          <p:cNvPicPr preferRelativeResize="0"/>
          <p:nvPr/>
        </p:nvPicPr>
        <p:blipFill>
          <a:blip r:embed="rId3">
            <a:alphaModFix/>
          </a:blip>
          <a:stretch>
            <a:fillRect/>
          </a:stretch>
        </p:blipFill>
        <p:spPr>
          <a:xfrm>
            <a:off x="1297494" y="674875"/>
            <a:ext cx="7378807" cy="436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1292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solidFill>
                  <a:srgbClr val="FF0000"/>
                </a:solidFill>
              </a:rPr>
              <a:t>Singapore’s </a:t>
            </a:r>
            <a:r>
              <a:rPr lang="en-GB" sz="2820">
                <a:solidFill>
                  <a:srgbClr val="FF0000"/>
                </a:solidFill>
              </a:rPr>
              <a:t>Population over the years</a:t>
            </a:r>
            <a:endParaRPr sz="2820">
              <a:solidFill>
                <a:srgbClr val="FF0000"/>
              </a:solidFill>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1297500" y="925825"/>
            <a:ext cx="7461150" cy="41262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ph type="title"/>
          </p:nvPr>
        </p:nvSpPr>
        <p:spPr>
          <a:xfrm>
            <a:off x="1297500" y="169450"/>
            <a:ext cx="7038900" cy="63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800">
                <a:solidFill>
                  <a:srgbClr val="FF0000"/>
                </a:solidFill>
              </a:rPr>
              <a:t>Conclusion and Inference:- </a:t>
            </a:r>
            <a:endParaRPr sz="3800">
              <a:solidFill>
                <a:srgbClr val="FF0000"/>
              </a:solidFill>
            </a:endParaRPr>
          </a:p>
        </p:txBody>
      </p:sp>
      <p:sp>
        <p:nvSpPr>
          <p:cNvPr id="382" name="Google Shape;382;p52"/>
          <p:cNvSpPr txBox="1"/>
          <p:nvPr>
            <p:ph idx="1" type="body"/>
          </p:nvPr>
        </p:nvSpPr>
        <p:spPr>
          <a:xfrm>
            <a:off x="1297500" y="1001775"/>
            <a:ext cx="7846500" cy="40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-&gt; Decline in fertility rates and the extension of life expectancy have substantial implications for various aspects of Singapore's citizen population, encompassing its size, the number of individuals within the working-age bracket, median age, and the ratio of support for the elderly. </a:t>
            </a:r>
            <a:endParaRPr sz="2100"/>
          </a:p>
          <a:p>
            <a:pPr indent="0" lvl="0" marL="0" rtl="0" algn="l">
              <a:spcBef>
                <a:spcPts val="1200"/>
              </a:spcBef>
              <a:spcAft>
                <a:spcPts val="0"/>
              </a:spcAft>
              <a:buNone/>
            </a:pPr>
            <a:r>
              <a:rPr lang="en-GB" sz="2100"/>
              <a:t>-&gt; Despite continuous efforts to promote marriage and parenthood, solely boosting the Total Fertility Rate (TFR) cannot fully counterbalance the challenges stemming from a shrinking and aging citizen populace, especially over the next few decades. </a:t>
            </a:r>
            <a:endParaRPr sz="2100"/>
          </a:p>
          <a:p>
            <a:pPr indent="0" lvl="0" marL="0" rtl="0" algn="l">
              <a:spcBef>
                <a:spcPts val="1200"/>
              </a:spcBef>
              <a:spcAft>
                <a:spcPts val="1200"/>
              </a:spcAft>
              <a:buNone/>
            </a:pPr>
            <a:r>
              <a:t/>
            </a:r>
            <a:endParaRPr sz="1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1297500" y="289075"/>
            <a:ext cx="7038900" cy="63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800">
                <a:solidFill>
                  <a:srgbClr val="FF0000"/>
                </a:solidFill>
              </a:rPr>
              <a:t>Conclusion and Inference:- </a:t>
            </a:r>
            <a:endParaRPr sz="3800">
              <a:solidFill>
                <a:srgbClr val="FF0000"/>
              </a:solidFill>
            </a:endParaRPr>
          </a:p>
        </p:txBody>
      </p:sp>
      <p:sp>
        <p:nvSpPr>
          <p:cNvPr id="388" name="Google Shape;388;p53"/>
          <p:cNvSpPr txBox="1"/>
          <p:nvPr>
            <p:ph idx="1" type="body"/>
          </p:nvPr>
        </p:nvSpPr>
        <p:spPr>
          <a:xfrm>
            <a:off x="1297500" y="1151300"/>
            <a:ext cx="7846500" cy="45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-&gt; Immigration emerges as a potential strategy to alleviate the rate at which Singapore's citizen population ages and diminishes.</a:t>
            </a:r>
            <a:endParaRPr sz="2300"/>
          </a:p>
          <a:p>
            <a:pPr indent="0" lvl="0" marL="0" rtl="0" algn="l">
              <a:spcBef>
                <a:spcPts val="1200"/>
              </a:spcBef>
              <a:spcAft>
                <a:spcPts val="1200"/>
              </a:spcAft>
              <a:buNone/>
            </a:pPr>
            <a:r>
              <a:rPr lang="en-GB" sz="2300"/>
              <a:t>-&gt;  By embracing immigrants, Singapore can inject vitality into its citizen population and effectively address demographic concerns.</a:t>
            </a:r>
            <a:endParaRPr sz="23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1297500" y="-1355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4" name="Google Shape;394;p5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7700">
                <a:solidFill>
                  <a:srgbClr val="00FF00"/>
                </a:solidFill>
              </a:rPr>
              <a:t>THANK YOU !</a:t>
            </a:r>
            <a:endParaRPr sz="7700">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solidFill>
                  <a:srgbClr val="FF0000"/>
                </a:solidFill>
              </a:rPr>
              <a:t>Singapore’s Phases of Demographic Transition</a:t>
            </a:r>
            <a:endParaRPr sz="4200">
              <a:solidFill>
                <a:srgbClr val="FF0000"/>
              </a:solidFill>
            </a:endParaRPr>
          </a:p>
          <a:p>
            <a:pPr indent="0" lvl="0" marL="0" rtl="0" algn="l">
              <a:spcBef>
                <a:spcPts val="0"/>
              </a:spcBef>
              <a:spcAft>
                <a:spcPts val="0"/>
              </a:spcAft>
              <a:buNone/>
            </a:pPr>
            <a:r>
              <a:t/>
            </a:r>
            <a:endParaRPr/>
          </a:p>
        </p:txBody>
      </p:sp>
      <p:sp>
        <p:nvSpPr>
          <p:cNvPr id="161" name="Google Shape;161;p17"/>
          <p:cNvSpPr txBox="1"/>
          <p:nvPr>
            <p:ph idx="1" type="body"/>
          </p:nvPr>
        </p:nvSpPr>
        <p:spPr>
          <a:xfrm>
            <a:off x="1297500" y="205250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300"/>
              <a:t>-&gt; </a:t>
            </a:r>
            <a:r>
              <a:rPr lang="en-GB" sz="2200"/>
              <a:t>Singapore's demographic evolution can be seen to begin from the late 1940s.</a:t>
            </a:r>
            <a:endParaRPr sz="2200"/>
          </a:p>
          <a:p>
            <a:pPr indent="0" lvl="0" marL="0" rtl="0" algn="l">
              <a:spcBef>
                <a:spcPts val="1200"/>
              </a:spcBef>
              <a:spcAft>
                <a:spcPts val="0"/>
              </a:spcAft>
              <a:buNone/>
            </a:pPr>
            <a:r>
              <a:rPr lang="en-GB" sz="2200"/>
              <a:t>-&gt; It can be divided into four distinct phases.</a:t>
            </a:r>
            <a:endParaRPr sz="2200"/>
          </a:p>
          <a:p>
            <a:pPr indent="0" lvl="0" marL="0" rtl="0" algn="l">
              <a:spcBef>
                <a:spcPts val="1200"/>
              </a:spcBef>
              <a:spcAft>
                <a:spcPts val="0"/>
              </a:spcAft>
              <a:buNone/>
            </a:pPr>
            <a:r>
              <a:rPr lang="en-GB" sz="2200"/>
              <a:t>-&gt; Each phase has been marked by specific population trends and socioeconomic changes.</a:t>
            </a:r>
            <a:endParaRPr sz="2200"/>
          </a:p>
          <a:p>
            <a:pPr indent="0" lvl="0" marL="0" rtl="0" algn="l">
              <a:spcBef>
                <a:spcPts val="1200"/>
              </a:spcBef>
              <a:spcAft>
                <a:spcPts val="1200"/>
              </a:spcAft>
              <a:buNone/>
            </a:pPr>
            <a:r>
              <a:rPr lang="en-GB" sz="2200"/>
              <a:t>-&gt; The fourth phase is currently taking shape.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76250" lvl="0" marL="457200" rtl="0" algn="l">
              <a:spcBef>
                <a:spcPts val="0"/>
              </a:spcBef>
              <a:spcAft>
                <a:spcPts val="0"/>
              </a:spcAft>
              <a:buClr>
                <a:srgbClr val="0000FF"/>
              </a:buClr>
              <a:buSzPts val="3900"/>
              <a:buAutoNum type="arabicPeriod"/>
            </a:pPr>
            <a:r>
              <a:rPr lang="en-GB" sz="3900">
                <a:solidFill>
                  <a:srgbClr val="0000FF"/>
                </a:solidFill>
              </a:rPr>
              <a:t>First</a:t>
            </a:r>
            <a:r>
              <a:rPr lang="en-GB" sz="3900">
                <a:solidFill>
                  <a:srgbClr val="0000FF"/>
                </a:solidFill>
              </a:rPr>
              <a:t> Stage of Demographic Transition</a:t>
            </a:r>
            <a:endParaRPr sz="3900">
              <a:solidFill>
                <a:srgbClr val="0000FF"/>
              </a:solidFill>
            </a:endParaRPr>
          </a:p>
        </p:txBody>
      </p:sp>
      <p:sp>
        <p:nvSpPr>
          <p:cNvPr id="167" name="Google Shape;167;p18"/>
          <p:cNvSpPr txBox="1"/>
          <p:nvPr>
            <p:ph idx="1" type="body"/>
          </p:nvPr>
        </p:nvSpPr>
        <p:spPr>
          <a:xfrm>
            <a:off x="1297500" y="17439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-&gt; From late 1940s to mid 1960s</a:t>
            </a:r>
            <a:endParaRPr sz="2300"/>
          </a:p>
          <a:p>
            <a:pPr indent="0" lvl="0" marL="0" rtl="0" algn="l">
              <a:spcBef>
                <a:spcPts val="1200"/>
              </a:spcBef>
              <a:spcAft>
                <a:spcPts val="0"/>
              </a:spcAft>
              <a:buNone/>
            </a:pPr>
            <a:r>
              <a:rPr lang="en-GB" sz="2300"/>
              <a:t>-&gt; Population Boomed</a:t>
            </a:r>
            <a:endParaRPr sz="2300"/>
          </a:p>
          <a:p>
            <a:pPr indent="0" lvl="0" marL="0" rtl="0" algn="l">
              <a:spcBef>
                <a:spcPts val="1200"/>
              </a:spcBef>
              <a:spcAft>
                <a:spcPts val="0"/>
              </a:spcAft>
              <a:buNone/>
            </a:pPr>
            <a:r>
              <a:rPr lang="en-GB" sz="2300"/>
              <a:t>-&gt; Increased Birth rates</a:t>
            </a:r>
            <a:endParaRPr sz="2300"/>
          </a:p>
          <a:p>
            <a:pPr indent="0" lvl="0" marL="0" rtl="0" algn="l">
              <a:spcBef>
                <a:spcPts val="1200"/>
              </a:spcBef>
              <a:spcAft>
                <a:spcPts val="1200"/>
              </a:spcAft>
              <a:buNone/>
            </a:pPr>
            <a:r>
              <a:rPr lang="en-GB" sz="2300"/>
              <a:t>-&gt; High death rates</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79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622">
                <a:solidFill>
                  <a:srgbClr val="0000FF"/>
                </a:solidFill>
              </a:rPr>
              <a:t>1.(a) Population Boom</a:t>
            </a:r>
            <a:endParaRPr sz="2844">
              <a:solidFill>
                <a:srgbClr val="0000FF"/>
              </a:solidFill>
            </a:endParaRPr>
          </a:p>
        </p:txBody>
      </p:sp>
      <p:sp>
        <p:nvSpPr>
          <p:cNvPr id="173" name="Google Shape;173;p19"/>
          <p:cNvSpPr txBox="1"/>
          <p:nvPr>
            <p:ph idx="1" type="body"/>
          </p:nvPr>
        </p:nvSpPr>
        <p:spPr>
          <a:xfrm>
            <a:off x="1297500" y="1300825"/>
            <a:ext cx="7038900" cy="363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300"/>
              <a:t>-&gt; </a:t>
            </a:r>
            <a:r>
              <a:rPr lang="en-GB" sz="2300"/>
              <a:t>After the conclusion of World War II in 1945, Singapore's population growth was deemed unsustainable for its economic outlook.</a:t>
            </a:r>
            <a:endParaRPr sz="2300"/>
          </a:p>
          <a:p>
            <a:pPr indent="0" lvl="0" marL="0" rtl="0" algn="l">
              <a:spcBef>
                <a:spcPts val="1200"/>
              </a:spcBef>
              <a:spcAft>
                <a:spcPts val="0"/>
              </a:spcAft>
              <a:buNone/>
            </a:pPr>
            <a:r>
              <a:rPr lang="en-GB" sz="2300"/>
              <a:t>-&gt;  Between 1947 and 1964, approximately 1 million individuals were born, resulting in a 58% increase in total live births.</a:t>
            </a:r>
            <a:endParaRPr sz="2300"/>
          </a:p>
          <a:p>
            <a:pPr indent="0" lvl="0" marL="0" rtl="0" algn="l">
              <a:spcBef>
                <a:spcPts val="1200"/>
              </a:spcBef>
              <a:spcAft>
                <a:spcPts val="1200"/>
              </a:spcAft>
              <a:buNone/>
            </a:pPr>
            <a:r>
              <a:rPr lang="en-GB" sz="2300"/>
              <a:t>-&gt; Throughout this timeframe, the average annual growth rate stood at 4.4%, with immigration accounting for 1% of this growth</a:t>
            </a:r>
            <a:r>
              <a:rPr lang="en-GB" sz="19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br>
              <a:rPr lang="en-GB"/>
            </a:br>
            <a:r>
              <a:rPr lang="en-GB" sz="3177">
                <a:solidFill>
                  <a:srgbClr val="0000FF"/>
                </a:solidFill>
              </a:rPr>
              <a:t>1.(a) Population Boom</a:t>
            </a:r>
            <a:endParaRPr sz="3177">
              <a:solidFill>
                <a:srgbClr val="0000FF"/>
              </a:solidFill>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0"/>
          <p:cNvPicPr preferRelativeResize="0"/>
          <p:nvPr/>
        </p:nvPicPr>
        <p:blipFill>
          <a:blip r:embed="rId3">
            <a:alphaModFix/>
          </a:blip>
          <a:stretch>
            <a:fillRect/>
          </a:stretch>
        </p:blipFill>
        <p:spPr>
          <a:xfrm>
            <a:off x="1332463" y="951320"/>
            <a:ext cx="6968976" cy="41186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br>
              <a:rPr lang="en-GB"/>
            </a:br>
            <a:r>
              <a:rPr lang="en-GB" sz="3400">
                <a:solidFill>
                  <a:srgbClr val="0000FF"/>
                </a:solidFill>
              </a:rPr>
              <a:t>1.(b) Increased birth rates</a:t>
            </a:r>
            <a:endParaRPr sz="3400">
              <a:solidFill>
                <a:srgbClr val="0000FF"/>
              </a:solidFill>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t>–&gt; In 1957, Singapore recorded its peak birth rate at 42.7 per thousand individuals. </a:t>
            </a:r>
            <a:endParaRPr sz="2300"/>
          </a:p>
          <a:p>
            <a:pPr indent="0" lvl="0" marL="0" rtl="0" algn="l">
              <a:spcBef>
                <a:spcPts val="1200"/>
              </a:spcBef>
              <a:spcAft>
                <a:spcPts val="1200"/>
              </a:spcAft>
              <a:buNone/>
            </a:pPr>
            <a:r>
              <a:rPr lang="en-GB" sz="2300"/>
              <a:t>–&gt; Concerns about overpopulation, such as resource scarcity, environmental damage, rising unemployment, and higher living costs, prompted the government to take measures to control population growth.</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