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a9c37642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a9c37642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a9c37642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a9c37642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a9c37642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a9c37642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a9c37642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a9c37642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9c37642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9c37642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9c37642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9c37642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a9c37642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a9c37642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a9c37642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a9c37642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a9c37642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a9c37642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a9c3764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a9c37642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9c37642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9c37642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9c37642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9c37642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a9c37642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a9c3764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a9c37642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a9c37642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a9c37642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a9c37642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a9c37642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a9c37642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a9c37642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a9c37642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Buckman </a:t>
            </a:r>
            <a:r>
              <a:rPr lang="en-GB"/>
              <a:t>Hackathon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SzPts val="2800"/>
              <a:buChar char="-"/>
            </a:pPr>
            <a:r>
              <a:rPr lang="en-GB"/>
              <a:t>Manish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Selection</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2000" u="sng"/>
              <a:t>Model Parameters :</a:t>
            </a:r>
            <a:endParaRPr b="1" sz="2000" u="sng"/>
          </a:p>
          <a:p>
            <a:pPr indent="-336550" lvl="0" marL="457200" rtl="0" algn="l">
              <a:lnSpc>
                <a:spcPct val="95000"/>
              </a:lnSpc>
              <a:spcBef>
                <a:spcPts val="1200"/>
              </a:spcBef>
              <a:spcAft>
                <a:spcPts val="0"/>
              </a:spcAft>
              <a:buSzPts val="1700"/>
              <a:buChar char="●"/>
            </a:pPr>
            <a:r>
              <a:rPr lang="en-GB" sz="1900"/>
              <a:t>RandomForestClassifier has several parameters that influence its performance, including the number of trees in the forest, maximum depth of trees, and minimum number of samples required to split a node.</a:t>
            </a:r>
            <a:endParaRPr sz="1900"/>
          </a:p>
          <a:p>
            <a:pPr indent="-336550" lvl="0" marL="457200" rtl="0" algn="l">
              <a:lnSpc>
                <a:spcPct val="95000"/>
              </a:lnSpc>
              <a:spcBef>
                <a:spcPts val="0"/>
              </a:spcBef>
              <a:spcAft>
                <a:spcPts val="0"/>
              </a:spcAft>
              <a:buSzPts val="1700"/>
              <a:buChar char="●"/>
            </a:pPr>
            <a:r>
              <a:rPr lang="en-GB" sz="1900"/>
              <a:t>I utilized the default parameters for simplicity, but these parameters can be tuned for optimal performance through techniques such as grid search or random search.</a:t>
            </a:r>
            <a:endParaRPr sz="1900"/>
          </a:p>
          <a:p>
            <a:pPr indent="-349250" lvl="0" marL="457200" rtl="0" algn="l">
              <a:lnSpc>
                <a:spcPct val="95000"/>
              </a:lnSpc>
              <a:spcBef>
                <a:spcPts val="0"/>
              </a:spcBef>
              <a:spcAft>
                <a:spcPts val="0"/>
              </a:spcAft>
              <a:buSzPts val="1900"/>
              <a:buChar char="●"/>
            </a:pPr>
            <a:r>
              <a:rPr lang="en-GB" sz="1900"/>
              <a:t>The dataset was split into training and testing sets using an 80-20 ratio to train and evaluate the model's performance, respectively.</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Selection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2000" u="sng"/>
              <a:t>Feature Selection</a:t>
            </a:r>
            <a:r>
              <a:rPr b="1" lang="en-GB" sz="2000" u="sng"/>
              <a:t> :</a:t>
            </a:r>
            <a:endParaRPr b="1" sz="2000" u="sng"/>
          </a:p>
          <a:p>
            <a:pPr indent="-349250" lvl="0" marL="457200" rtl="0" algn="l">
              <a:lnSpc>
                <a:spcPct val="95000"/>
              </a:lnSpc>
              <a:spcBef>
                <a:spcPts val="1200"/>
              </a:spcBef>
              <a:spcAft>
                <a:spcPts val="0"/>
              </a:spcAft>
              <a:buSzPts val="1900"/>
              <a:buChar char="●"/>
            </a:pPr>
            <a:r>
              <a:rPr lang="en-GB" sz="1900"/>
              <a:t>Feature selection was performed using SelectFromModel with a median threshold, retaining the most important features for predicting risk levels.</a:t>
            </a:r>
            <a:endParaRPr sz="1900"/>
          </a:p>
          <a:p>
            <a:pPr indent="-349250" lvl="0" marL="457200" rtl="0" algn="l">
              <a:lnSpc>
                <a:spcPct val="95000"/>
              </a:lnSpc>
              <a:spcBef>
                <a:spcPts val="0"/>
              </a:spcBef>
              <a:spcAft>
                <a:spcPts val="0"/>
              </a:spcAft>
              <a:buSzPts val="1900"/>
              <a:buChar char="●"/>
            </a:pPr>
            <a:r>
              <a:rPr lang="en-GB" sz="1900"/>
              <a:t>This approach helps reduce dimensionality and computational complexity while preserving the model's predictive power.</a:t>
            </a:r>
            <a:endParaRPr sz="1900"/>
          </a:p>
          <a:p>
            <a:pPr indent="-349250" lvl="0" marL="457200" rtl="0" algn="l">
              <a:lnSpc>
                <a:spcPct val="95000"/>
              </a:lnSpc>
              <a:spcBef>
                <a:spcPts val="0"/>
              </a:spcBef>
              <a:spcAft>
                <a:spcPts val="0"/>
              </a:spcAft>
              <a:buSzPts val="1900"/>
              <a:buChar char="●"/>
            </a:pPr>
            <a:r>
              <a:rPr lang="en-GB" sz="1900"/>
              <a:t>The selected features improved model performance, resulting in higher accuracy and precision scores compared to using all features.</a:t>
            </a:r>
            <a:endParaRPr sz="1900"/>
          </a:p>
          <a:p>
            <a:pPr indent="-349250" lvl="0" marL="457200" rtl="0" algn="l">
              <a:lnSpc>
                <a:spcPct val="95000"/>
              </a:lnSpc>
              <a:spcBef>
                <a:spcPts val="0"/>
              </a:spcBef>
              <a:spcAft>
                <a:spcPts val="0"/>
              </a:spcAft>
              <a:buSzPts val="1900"/>
              <a:buChar char="●"/>
            </a:pPr>
            <a:r>
              <a:rPr lang="en-GB" sz="1900"/>
              <a:t>I have also showed how the accuracy, precision, recall and F1 score has increased by choosing the right features.</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Recommendation System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1" marL="914400" rtl="0" algn="l">
              <a:spcBef>
                <a:spcPts val="1500"/>
              </a:spcBef>
              <a:spcAft>
                <a:spcPts val="0"/>
              </a:spcAft>
              <a:buClr>
                <a:srgbClr val="ECECEC"/>
              </a:buClr>
              <a:buSzPts val="1900"/>
              <a:buFont typeface="Roboto"/>
              <a:buChar char="●"/>
            </a:pPr>
            <a:r>
              <a:rPr lang="en-GB" sz="1900"/>
              <a:t>Users can input data interactively through dropdown menus for each column based on unique values from the training dataset.</a:t>
            </a:r>
            <a:endParaRPr sz="1900"/>
          </a:p>
          <a:p>
            <a:pPr indent="-349250" lvl="1" marL="914400" rtl="0" algn="l">
              <a:spcBef>
                <a:spcPts val="0"/>
              </a:spcBef>
              <a:spcAft>
                <a:spcPts val="0"/>
              </a:spcAft>
              <a:buClr>
                <a:schemeClr val="lt2"/>
              </a:buClr>
              <a:buSzPts val="1900"/>
              <a:buFont typeface="Arial"/>
              <a:buChar char="●"/>
            </a:pPr>
            <a:r>
              <a:rPr lang="en-GB" sz="1900"/>
              <a:t>Processed data is saved to "dataset.xlsx" and passed to a Python script for further preprocessing before model prediction.</a:t>
            </a:r>
            <a:endParaRPr sz="1900"/>
          </a:p>
          <a:p>
            <a:pPr indent="-349250" lvl="1" marL="914400" rtl="0" algn="l">
              <a:spcBef>
                <a:spcPts val="0"/>
              </a:spcBef>
              <a:spcAft>
                <a:spcPts val="0"/>
              </a:spcAft>
              <a:buClr>
                <a:schemeClr val="lt2"/>
              </a:buClr>
              <a:buSzPts val="1900"/>
              <a:buFont typeface="Arial"/>
              <a:buChar char="●"/>
            </a:pPr>
            <a:r>
              <a:rPr lang="en-GB" sz="1900"/>
              <a:t>Trained machine learning model (stored as "model.pkl") is loaded to predict the risk level of the new data.</a:t>
            </a:r>
            <a:endParaRPr sz="1900"/>
          </a:p>
          <a:p>
            <a:pPr indent="-349250" lvl="1" marL="914400" rtl="0" algn="l">
              <a:spcBef>
                <a:spcPts val="0"/>
              </a:spcBef>
              <a:spcAft>
                <a:spcPts val="0"/>
              </a:spcAft>
              <a:buClr>
                <a:schemeClr val="lt2"/>
              </a:buClr>
              <a:buSzPts val="1900"/>
              <a:buFont typeface="Arial"/>
              <a:buChar char="●"/>
            </a:pPr>
            <a:r>
              <a:rPr lang="en-GB" sz="1900"/>
              <a:t>Predicted risk level (High, Low, or Medium) is displayed to the user based on the model's prediction.</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a:t>
            </a:r>
            <a:endParaRPr/>
          </a:p>
        </p:txBody>
      </p:sp>
      <p:pic>
        <p:nvPicPr>
          <p:cNvPr id="126" name="Google Shape;126;p25"/>
          <p:cNvPicPr preferRelativeResize="0"/>
          <p:nvPr/>
        </p:nvPicPr>
        <p:blipFill rotWithShape="1">
          <a:blip r:embed="rId3">
            <a:alphaModFix/>
          </a:blip>
          <a:srcRect b="1864" l="0" r="6820" t="2987"/>
          <a:stretch/>
        </p:blipFill>
        <p:spPr>
          <a:xfrm>
            <a:off x="311700" y="931050"/>
            <a:ext cx="8520601" cy="410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0" y="152400"/>
            <a:ext cx="9144000"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7"/>
          <p:cNvPicPr preferRelativeResize="0"/>
          <p:nvPr/>
        </p:nvPicPr>
        <p:blipFill>
          <a:blip r:embed="rId3">
            <a:alphaModFix/>
          </a:blip>
          <a:stretch>
            <a:fillRect/>
          </a:stretch>
        </p:blipFill>
        <p:spPr>
          <a:xfrm>
            <a:off x="1407763" y="152400"/>
            <a:ext cx="632847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682425" y="152400"/>
            <a:ext cx="7779142"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and Technologies used :</a:t>
            </a:r>
            <a:endParaRPr/>
          </a:p>
        </p:txBody>
      </p:sp>
      <p:pic>
        <p:nvPicPr>
          <p:cNvPr id="147" name="Google Shape;147;p29"/>
          <p:cNvPicPr preferRelativeResize="0"/>
          <p:nvPr/>
        </p:nvPicPr>
        <p:blipFill>
          <a:blip r:embed="rId3">
            <a:alphaModFix/>
          </a:blip>
          <a:stretch>
            <a:fillRect/>
          </a:stretch>
        </p:blipFill>
        <p:spPr>
          <a:xfrm>
            <a:off x="311700" y="2038500"/>
            <a:ext cx="1914924" cy="1914924"/>
          </a:xfrm>
          <a:prstGeom prst="rect">
            <a:avLst/>
          </a:prstGeom>
          <a:noFill/>
          <a:ln>
            <a:noFill/>
          </a:ln>
        </p:spPr>
      </p:pic>
      <p:pic>
        <p:nvPicPr>
          <p:cNvPr id="148" name="Google Shape;148;p29"/>
          <p:cNvPicPr preferRelativeResize="0"/>
          <p:nvPr/>
        </p:nvPicPr>
        <p:blipFill>
          <a:blip r:embed="rId4">
            <a:alphaModFix/>
          </a:blip>
          <a:stretch>
            <a:fillRect/>
          </a:stretch>
        </p:blipFill>
        <p:spPr>
          <a:xfrm>
            <a:off x="3224175" y="1971126"/>
            <a:ext cx="2057697" cy="2049675"/>
          </a:xfrm>
          <a:prstGeom prst="rect">
            <a:avLst/>
          </a:prstGeom>
          <a:noFill/>
          <a:ln>
            <a:noFill/>
          </a:ln>
        </p:spPr>
      </p:pic>
      <p:pic>
        <p:nvPicPr>
          <p:cNvPr id="149" name="Google Shape;149;p29"/>
          <p:cNvPicPr preferRelativeResize="0"/>
          <p:nvPr/>
        </p:nvPicPr>
        <p:blipFill>
          <a:blip r:embed="rId5">
            <a:alphaModFix/>
          </a:blip>
          <a:stretch>
            <a:fillRect/>
          </a:stretch>
        </p:blipFill>
        <p:spPr>
          <a:xfrm>
            <a:off x="6068250" y="2245063"/>
            <a:ext cx="2764049" cy="150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 </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conclusion, the infographic and predictive model form a robust toolkit for informed investment decisions. While the infographic reveals insightful patterns in demographic and socioeconomic factors, the predictive model forecasts risk levels and potential returns. Together, they empower investors with comprehensive insights, enhancing their ability to navigate financial complexities and make strategic investment choices confidently.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Problem Statement</a:t>
            </a:r>
            <a:endParaRPr/>
          </a:p>
          <a:p>
            <a:pPr indent="-342900" lvl="0" marL="457200" rtl="0" algn="l">
              <a:spcBef>
                <a:spcPts val="0"/>
              </a:spcBef>
              <a:spcAft>
                <a:spcPts val="0"/>
              </a:spcAft>
              <a:buSzPts val="1800"/>
              <a:buChar char="●"/>
            </a:pPr>
            <a:r>
              <a:rPr lang="en-GB"/>
              <a:t>Data Exploration</a:t>
            </a:r>
            <a:endParaRPr/>
          </a:p>
          <a:p>
            <a:pPr indent="-342900" lvl="0" marL="457200" rtl="0" algn="l">
              <a:spcBef>
                <a:spcPts val="0"/>
              </a:spcBef>
              <a:spcAft>
                <a:spcPts val="0"/>
              </a:spcAft>
              <a:buSzPts val="1800"/>
              <a:buChar char="●"/>
            </a:pPr>
            <a:r>
              <a:rPr lang="en-GB"/>
              <a:t>Preprocessing</a:t>
            </a:r>
            <a:endParaRPr/>
          </a:p>
          <a:p>
            <a:pPr indent="-342900" lvl="0" marL="457200" rtl="0" algn="l">
              <a:spcBef>
                <a:spcPts val="0"/>
              </a:spcBef>
              <a:spcAft>
                <a:spcPts val="0"/>
              </a:spcAft>
              <a:buSzPts val="1800"/>
              <a:buChar char="●"/>
            </a:pPr>
            <a:r>
              <a:rPr lang="en-GB"/>
              <a:t>Model Selection</a:t>
            </a:r>
            <a:endParaRPr/>
          </a:p>
          <a:p>
            <a:pPr indent="-342900" lvl="0" marL="457200" rtl="0" algn="l">
              <a:spcBef>
                <a:spcPts val="0"/>
              </a:spcBef>
              <a:spcAft>
                <a:spcPts val="0"/>
              </a:spcAft>
              <a:buSzPts val="1800"/>
              <a:buChar char="●"/>
            </a:pPr>
            <a:r>
              <a:rPr lang="en-GB"/>
              <a:t>Recommendation System</a:t>
            </a:r>
            <a:endParaRPr/>
          </a:p>
          <a:p>
            <a:pPr indent="-342900" lvl="0" marL="457200" rtl="0" algn="l">
              <a:spcBef>
                <a:spcPts val="0"/>
              </a:spcBef>
              <a:spcAft>
                <a:spcPts val="0"/>
              </a:spcAft>
              <a:buSzPts val="1800"/>
              <a:buChar char="●"/>
            </a:pPr>
            <a:r>
              <a:rPr lang="en-GB"/>
              <a:t>Tools and Technologies Used</a:t>
            </a:r>
            <a:endParaRPr/>
          </a:p>
          <a:p>
            <a:pPr indent="-342900" lvl="0" marL="457200" rtl="0" algn="l">
              <a:spcBef>
                <a:spcPts val="0"/>
              </a:spcBef>
              <a:spcAft>
                <a:spcPts val="0"/>
              </a:spcAft>
              <a:buSzPts val="1800"/>
              <a:buChar char="●"/>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 :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project aims to develop a robust recommendation system for investment decisions, utilizing machine learning methodologies and thorough data analysis. By delving into demographic distributions, employment particulars, and investment behaviors, the objective is to identify key factors influencing successful investment outcomes. Validation procedures will involve rigorous testing with new data samples to ensure accuracy and effectiveness, facilitating necessary refinements. The overarching goal is to empower users with tailored tools for making informed investment choices, enhancing their financial decision-making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Tools Used : </a:t>
            </a:r>
            <a:endParaRPr b="1"/>
          </a:p>
          <a:p>
            <a:pPr indent="-325755" lvl="0" marL="457200" rtl="0" algn="l">
              <a:spcBef>
                <a:spcPts val="0"/>
              </a:spcBef>
              <a:spcAft>
                <a:spcPts val="0"/>
              </a:spcAft>
              <a:buSzPct val="100000"/>
              <a:buChar char="●"/>
            </a:pPr>
            <a:r>
              <a:rPr lang="en-GB"/>
              <a:t>PowerBI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infographic is a comprehensive study of investment patterns, focusing on the interplay between various demographic and socioeconomic factors and their impact on investment returns. It delves into the </a:t>
            </a:r>
            <a:r>
              <a:rPr b="1" lang="en-GB" u="sng"/>
              <a:t>correlation between household income and investment returns across different cities</a:t>
            </a:r>
            <a:r>
              <a:rPr lang="en-GB"/>
              <a:t>, the </a:t>
            </a:r>
            <a:r>
              <a:rPr b="1" lang="en-GB" u="sng"/>
              <a:t>influence of education on investment returns</a:t>
            </a:r>
            <a:r>
              <a:rPr lang="en-GB"/>
              <a:t>, and the </a:t>
            </a:r>
            <a:r>
              <a:rPr b="1" lang="en-GB" u="sng"/>
              <a:t>demographics of investors</a:t>
            </a:r>
            <a:r>
              <a:rPr lang="en-GB"/>
              <a:t>, including their distribution across cities and genders. The infographic also explores </a:t>
            </a:r>
            <a:r>
              <a:rPr b="1" lang="en-GB" u="sng"/>
              <a:t>how risk levels in investment vary with experience and knowledge</a:t>
            </a:r>
            <a:r>
              <a:rPr lang="en-GB"/>
              <a:t>, and how </a:t>
            </a:r>
            <a:r>
              <a:rPr b="1" lang="en-GB" u="sng"/>
              <a:t>reasons for investing differ across knowledge levels</a:t>
            </a:r>
            <a:r>
              <a:rPr lang="en-GB"/>
              <a:t>. It presents a distribution of investors across different education levels. This provides a detailed and insightful overview of the </a:t>
            </a:r>
            <a:r>
              <a:rPr b="1" lang="en-GB"/>
              <a:t>investment landscape</a:t>
            </a:r>
            <a:r>
              <a:rPr lang="en-GB"/>
              <a:t>, making me easy to find what and how the factors that contribute to making the best investment</a:t>
            </a:r>
            <a:endParaRPr/>
          </a:p>
          <a:p>
            <a:pPr indent="0" lvl="0" marL="0" rtl="0" algn="l">
              <a:spcBef>
                <a:spcPts val="0"/>
              </a:spcBef>
              <a:spcAft>
                <a:spcPts val="0"/>
              </a:spcAft>
              <a:buNone/>
            </a:pPr>
            <a:r>
              <a:rPr lang="en-GB"/>
              <a:t>decision.</a:t>
            </a:r>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Exploration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152400"/>
            <a:ext cx="8839200" cy="47994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 : </a:t>
            </a:r>
            <a:endParaRPr/>
          </a:p>
        </p:txBody>
      </p:sp>
      <p:sp>
        <p:nvSpPr>
          <p:cNvPr id="84" name="Google Shape;84;p18"/>
          <p:cNvSpPr txBox="1"/>
          <p:nvPr>
            <p:ph idx="1" type="body"/>
          </p:nvPr>
        </p:nvSpPr>
        <p:spPr>
          <a:xfrm>
            <a:off x="387900" y="1489825"/>
            <a:ext cx="8549400" cy="3425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GB" sz="2316"/>
              <a:t>Preprocessing Steps:</a:t>
            </a:r>
            <a:endParaRPr b="1" sz="2316"/>
          </a:p>
          <a:p>
            <a:pPr indent="-317182" lvl="0" marL="457200" rtl="0" algn="l">
              <a:spcBef>
                <a:spcPts val="0"/>
              </a:spcBef>
              <a:spcAft>
                <a:spcPts val="0"/>
              </a:spcAft>
              <a:buSzPct val="100000"/>
              <a:buChar char="●"/>
            </a:pPr>
            <a:r>
              <a:rPr b="1" lang="en-GB" u="sng"/>
              <a:t>Handling Missing Values</a:t>
            </a:r>
            <a:r>
              <a:rPr lang="en-GB"/>
              <a:t>: Replacing missing values in the "Return Earned" column.</a:t>
            </a:r>
            <a:endParaRPr/>
          </a:p>
          <a:p>
            <a:pPr indent="-317182" lvl="0" marL="457200" rtl="0" algn="l">
              <a:spcBef>
                <a:spcPts val="0"/>
              </a:spcBef>
              <a:spcAft>
                <a:spcPts val="0"/>
              </a:spcAft>
              <a:buSzPct val="100000"/>
              <a:buChar char="●"/>
            </a:pPr>
            <a:r>
              <a:rPr b="1" lang="en-GB" u="sng"/>
              <a:t>Encoding Categorical Variables</a:t>
            </a:r>
            <a:r>
              <a:rPr lang="en-GB"/>
              <a:t>: Using one-hot encoding to convert categorical variables into numerical format.</a:t>
            </a:r>
            <a:endParaRPr/>
          </a:p>
          <a:p>
            <a:pPr indent="-317182" lvl="0" marL="457200" rtl="0" algn="l">
              <a:spcBef>
                <a:spcPts val="0"/>
              </a:spcBef>
              <a:spcAft>
                <a:spcPts val="0"/>
              </a:spcAft>
              <a:buSzPct val="100000"/>
              <a:buChar char="●"/>
            </a:pPr>
            <a:r>
              <a:rPr b="1" lang="en-GB" u="sng"/>
              <a:t>Handling Non-numeric Values</a:t>
            </a:r>
            <a:r>
              <a:rPr lang="en-GB"/>
              <a:t>: Removing instances with "Don't Want to Reveal" in the "Percentage of Investment" column.</a:t>
            </a:r>
            <a:endParaRPr/>
          </a:p>
          <a:p>
            <a:pPr indent="-317182" lvl="0" marL="457200" rtl="0" algn="l">
              <a:spcBef>
                <a:spcPts val="0"/>
              </a:spcBef>
              <a:spcAft>
                <a:spcPts val="0"/>
              </a:spcAft>
              <a:buSzPct val="100000"/>
              <a:buChar char="●"/>
            </a:pPr>
            <a:r>
              <a:rPr b="1" lang="en-GB" u="sng"/>
              <a:t>Dummy Encoding</a:t>
            </a:r>
            <a:r>
              <a:rPr lang="en-GB"/>
              <a:t>: Applying dummy encoding for categorical features such as city, gender, marital status, age, education, role, investment experience, investment influencer, reason for investment, risk level, percentage of investment, and source of awareness about investment.</a:t>
            </a:r>
            <a:endParaRPr/>
          </a:p>
          <a:p>
            <a:pPr indent="-317182" lvl="0" marL="457200" rtl="0" algn="l">
              <a:spcBef>
                <a:spcPts val="0"/>
              </a:spcBef>
              <a:spcAft>
                <a:spcPts val="0"/>
              </a:spcAft>
              <a:buSzPct val="100000"/>
              <a:buChar char="●"/>
            </a:pPr>
            <a:r>
              <a:rPr b="1" lang="en-GB" u="sng"/>
              <a:t>Feature Engineering</a:t>
            </a:r>
            <a:r>
              <a:rPr lang="en-GB"/>
              <a:t>: Calculating the average knowledge level about different investment products, share market, and government schemes to create a new feature "Knowledge Level."</a:t>
            </a:r>
            <a:endParaRPr/>
          </a:p>
          <a:p>
            <a:pPr indent="-317182" lvl="0" marL="457200" rtl="0" algn="l">
              <a:spcBef>
                <a:spcPts val="0"/>
              </a:spcBef>
              <a:spcAft>
                <a:spcPts val="0"/>
              </a:spcAft>
              <a:buSzPct val="100000"/>
              <a:buChar char="●"/>
            </a:pPr>
            <a:r>
              <a:rPr b="1" lang="en-GB" u="sng"/>
              <a:t>Extracting Numerical Values</a:t>
            </a:r>
            <a:r>
              <a:rPr lang="en-GB"/>
              <a:t>: Extracting numerical values from the "Household Income" column.</a:t>
            </a:r>
            <a:endParaRPr/>
          </a:p>
          <a:p>
            <a:pPr indent="-317182" lvl="0" marL="457200" rtl="0" algn="l">
              <a:spcBef>
                <a:spcPts val="0"/>
              </a:spcBef>
              <a:spcAft>
                <a:spcPts val="0"/>
              </a:spcAft>
              <a:buSzPct val="100000"/>
              <a:buChar char="●"/>
            </a:pPr>
            <a:r>
              <a:rPr b="1" lang="en-GB"/>
              <a:t>Preprocessing "Return Earned"</a:t>
            </a:r>
            <a:r>
              <a:rPr lang="en-GB"/>
              <a:t>: Converting textual values in the "Return Earned" column to numerical format.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 :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t>Data Transformation:</a:t>
            </a:r>
            <a:endParaRPr b="1" sz="2000"/>
          </a:p>
          <a:p>
            <a:pPr indent="-342900" lvl="0" marL="457200" rtl="0" algn="l">
              <a:spcBef>
                <a:spcPts val="0"/>
              </a:spcBef>
              <a:spcAft>
                <a:spcPts val="0"/>
              </a:spcAft>
              <a:buSzPts val="1800"/>
              <a:buChar char="●"/>
            </a:pPr>
            <a:r>
              <a:rPr b="1" lang="en-GB" u="sng"/>
              <a:t>Removing Original Columns:</a:t>
            </a:r>
            <a:r>
              <a:rPr lang="en-GB"/>
              <a:t> Dropping the original "Household Income" column.</a:t>
            </a:r>
            <a:endParaRPr/>
          </a:p>
          <a:p>
            <a:pPr indent="-342900" lvl="0" marL="457200" rtl="0" algn="l">
              <a:spcBef>
                <a:spcPts val="0"/>
              </a:spcBef>
              <a:spcAft>
                <a:spcPts val="0"/>
              </a:spcAft>
              <a:buSzPts val="1800"/>
              <a:buChar char="●"/>
            </a:pPr>
            <a:r>
              <a:rPr b="1" lang="en-GB" u="sng"/>
              <a:t>Final Dataset:</a:t>
            </a:r>
            <a:r>
              <a:rPr lang="en-GB"/>
              <a:t> Displaying the processed dataset with transformed features and encoded categorical variables.</a:t>
            </a:r>
            <a:endParaRPr/>
          </a:p>
          <a:p>
            <a:pPr indent="0" lvl="0" marL="0" rtl="0" algn="l">
              <a:spcBef>
                <a:spcPts val="0"/>
              </a:spcBef>
              <a:spcAft>
                <a:spcPts val="0"/>
              </a:spcAft>
              <a:buNone/>
            </a:pPr>
            <a:r>
              <a:rPr b="1" lang="en-GB" sz="2000"/>
              <a:t>Data Export:</a:t>
            </a:r>
            <a:endParaRPr b="1" sz="2000"/>
          </a:p>
          <a:p>
            <a:pPr indent="-342900" lvl="0" marL="457200" rtl="0" algn="l">
              <a:spcBef>
                <a:spcPts val="0"/>
              </a:spcBef>
              <a:spcAft>
                <a:spcPts val="0"/>
              </a:spcAft>
              <a:buSzPts val="1800"/>
              <a:buChar char="●"/>
            </a:pPr>
            <a:r>
              <a:rPr b="1" lang="en-GB" u="sng"/>
              <a:t>Saving the Processed Data:</a:t>
            </a:r>
            <a:r>
              <a:rPr lang="en-GB"/>
              <a:t> Exporting the preprocessed dataset to a new Excel file named "dataset1.xlsx" for further analysis and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Selection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u="sng"/>
              <a:t>Model Selection:</a:t>
            </a:r>
            <a:endParaRPr b="1" sz="2000" u="sng"/>
          </a:p>
          <a:p>
            <a:pPr indent="-342900" lvl="0" marL="457200" rtl="0" algn="l">
              <a:spcBef>
                <a:spcPts val="1200"/>
              </a:spcBef>
              <a:spcAft>
                <a:spcPts val="0"/>
              </a:spcAft>
              <a:buSzPts val="1800"/>
              <a:buChar char="●"/>
            </a:pPr>
            <a:r>
              <a:rPr lang="en-GB"/>
              <a:t>I chose the RandomForestClassifier model for predicting risk levels based on demographic and behavioral data.</a:t>
            </a:r>
            <a:endParaRPr/>
          </a:p>
          <a:p>
            <a:pPr indent="-342900" lvl="0" marL="457200" rtl="0" algn="l">
              <a:spcBef>
                <a:spcPts val="0"/>
              </a:spcBef>
              <a:spcAft>
                <a:spcPts val="0"/>
              </a:spcAft>
              <a:buSzPts val="1800"/>
              <a:buChar char="●"/>
            </a:pPr>
            <a:r>
              <a:rPr lang="en-GB"/>
              <a:t>RandomForestClassifier is an ensemble learning method that builds multiple decision trees and aggregates their predictions, providing robust and accurate results.</a:t>
            </a:r>
            <a:endParaRPr/>
          </a:p>
          <a:p>
            <a:pPr indent="-342900" lvl="0" marL="457200" rtl="0" algn="l">
              <a:spcBef>
                <a:spcPts val="0"/>
              </a:spcBef>
              <a:spcAft>
                <a:spcPts val="0"/>
              </a:spcAft>
              <a:buSzPts val="1800"/>
              <a:buChar char="●"/>
            </a:pPr>
            <a:r>
              <a:rPr lang="en-GB"/>
              <a:t>The model is suitable for classification tasks and can handle both binary and multiclass classification problems effectively.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Selection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2000" u="sng"/>
              <a:t>Why RandomForestClassifier : </a:t>
            </a:r>
            <a:endParaRPr b="1" sz="2000" u="sng"/>
          </a:p>
          <a:p>
            <a:pPr indent="-342900" lvl="0" marL="457200" rtl="0" algn="l">
              <a:lnSpc>
                <a:spcPct val="95000"/>
              </a:lnSpc>
              <a:spcBef>
                <a:spcPts val="1200"/>
              </a:spcBef>
              <a:spcAft>
                <a:spcPts val="0"/>
              </a:spcAft>
              <a:buSzPts val="1800"/>
              <a:buChar char="●"/>
            </a:pPr>
            <a:r>
              <a:rPr lang="en-GB"/>
              <a:t>I selected RandomForestClassifier due to its ability to handle high-dimensional data with numerous features, making it suitable for my dataset with multiple input variables.</a:t>
            </a:r>
            <a:endParaRPr/>
          </a:p>
          <a:p>
            <a:pPr indent="-342900" lvl="0" marL="457200" rtl="0" algn="l">
              <a:lnSpc>
                <a:spcPct val="95000"/>
              </a:lnSpc>
              <a:spcBef>
                <a:spcPts val="0"/>
              </a:spcBef>
              <a:spcAft>
                <a:spcPts val="0"/>
              </a:spcAft>
              <a:buSzPts val="1800"/>
              <a:buChar char="●"/>
            </a:pPr>
            <a:r>
              <a:rPr lang="en-GB"/>
              <a:t>The model can capture complex relationships between features and the target variable, allowing it to make accurate predictions on unseen data.</a:t>
            </a:r>
            <a:endParaRPr/>
          </a:p>
          <a:p>
            <a:pPr indent="-342900" lvl="0" marL="457200" rtl="0" algn="l">
              <a:lnSpc>
                <a:spcPct val="95000"/>
              </a:lnSpc>
              <a:spcBef>
                <a:spcPts val="0"/>
              </a:spcBef>
              <a:spcAft>
                <a:spcPts val="0"/>
              </a:spcAft>
              <a:buSzPts val="1800"/>
              <a:buChar char="●"/>
            </a:pPr>
            <a:r>
              <a:rPr lang="en-GB"/>
              <a:t>RandomForestClassifier is less prone to overfitting compared to single decision trees, providing more reliable predictions for risk levels.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