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71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3245074"/>
            <a:ext cx="861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</a:t>
            </a:r>
            <a:r>
              <a:rPr lang="en-US" sz="2400" dirty="0" smtClean="0"/>
              <a:t>MANISH KUMAR K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</a:t>
            </a:r>
            <a:r>
              <a:rPr lang="en-US" sz="2400" dirty="0" smtClean="0"/>
              <a:t>312211483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B.COM(GENERAL)</a:t>
            </a:r>
            <a:endParaRPr lang="en-US" sz="2400" dirty="0"/>
          </a:p>
          <a:p>
            <a:r>
              <a:rPr lang="en-US" sz="2400" dirty="0" smtClean="0"/>
              <a:t>COLLEGE:  ALPHA ARTS AND SCIENCE COLLEGE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63B68C2-A8D3-5AD3-3CB2-7B457FD79359}"/>
              </a:ext>
            </a:extLst>
          </p:cNvPr>
          <p:cNvSpPr txBox="1"/>
          <p:nvPr/>
        </p:nvSpPr>
        <p:spPr>
          <a:xfrm>
            <a:off x="609600" y="1371600"/>
            <a:ext cx="74136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 err="1"/>
              <a:t>Koggle</a:t>
            </a:r>
            <a:r>
              <a:rPr lang="en-IN" sz="2000" dirty="0"/>
              <a:t> – Using this website to collect the data for the project.</a:t>
            </a:r>
          </a:p>
          <a:p>
            <a:endParaRPr lang="en-IN" sz="2000" dirty="0"/>
          </a:p>
          <a:p>
            <a:r>
              <a:rPr lang="en-IN" sz="2000" b="1" dirty="0"/>
              <a:t>Feature collection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Excel spread sheet  </a:t>
            </a:r>
            <a:r>
              <a:rPr lang="en-IN" sz="2000" dirty="0"/>
              <a:t>- Excel sheet is used to arrange the relevant data. </a:t>
            </a:r>
          </a:p>
          <a:p>
            <a:endParaRPr lang="en-IN" sz="2000" dirty="0"/>
          </a:p>
          <a:p>
            <a:r>
              <a:rPr lang="en-IN" sz="2000" b="1" dirty="0"/>
              <a:t>Data cleaning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Conditional formatting </a:t>
            </a:r>
            <a:r>
              <a:rPr lang="en-IN" sz="2000" dirty="0"/>
              <a:t>– Used  to identify the blank area.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Filter Option </a:t>
            </a:r>
            <a:r>
              <a:rPr lang="en-IN" sz="2000" dirty="0"/>
              <a:t>– This option is used to remove the blanks.</a:t>
            </a:r>
          </a:p>
          <a:p>
            <a:endParaRPr lang="en-IN" sz="2000" dirty="0"/>
          </a:p>
          <a:p>
            <a:r>
              <a:rPr lang="en-IN" sz="2000" dirty="0"/>
              <a:t>P</a:t>
            </a:r>
            <a:r>
              <a:rPr lang="en-IN" sz="2000" b="1" dirty="0"/>
              <a:t>erformance Level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Grading</a:t>
            </a:r>
            <a:r>
              <a:rPr lang="en-IN" sz="2000" dirty="0"/>
              <a:t>  - We use the “IFS” formula to grading the employee         performance level </a:t>
            </a:r>
          </a:p>
          <a:p>
            <a:pPr lvl="2"/>
            <a:r>
              <a:rPr lang="en-IN" sz="2000" b="1" dirty="0"/>
              <a:t> Formula </a:t>
            </a:r>
            <a:r>
              <a:rPr lang="en-US" sz="2000" b="1" dirty="0"/>
              <a:t>=IFS(Z9&gt;=5,"VERY     HIGH",Z9&gt;=4,"HIGH",Z9&gt;=3,"MED","TRUE", "LOW")</a:t>
            </a:r>
            <a:endParaRPr lang="en-IN" sz="2000" b="1" dirty="0"/>
          </a:p>
          <a:p>
            <a:pPr lvl="1"/>
            <a:endParaRPr lang="en-IN" sz="2000" b="1" dirty="0"/>
          </a:p>
          <a:p>
            <a:r>
              <a:rPr lang="en-IN" sz="2000" dirty="0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025A9DF-4961-65C1-E923-92236F58749D}"/>
              </a:ext>
            </a:extLst>
          </p:cNvPr>
          <p:cNvSpPr txBox="1"/>
          <p:nvPr/>
        </p:nvSpPr>
        <p:spPr>
          <a:xfrm>
            <a:off x="762000" y="457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spc="15" dirty="0">
                <a:latin typeface="Trebuchet MS"/>
                <a:cs typeface="Trebuchet MS"/>
              </a:rPr>
              <a:t>M</a:t>
            </a:r>
            <a:r>
              <a:rPr lang="en-IN" sz="3600" b="1" dirty="0">
                <a:latin typeface="Trebuchet MS"/>
                <a:cs typeface="Trebuchet MS"/>
              </a:rPr>
              <a:t>O</a:t>
            </a:r>
            <a:r>
              <a:rPr lang="en-IN" sz="3600" b="1" spc="-15" dirty="0">
                <a:latin typeface="Trebuchet MS"/>
                <a:cs typeface="Trebuchet MS"/>
              </a:rPr>
              <a:t>D</a:t>
            </a:r>
            <a:r>
              <a:rPr lang="en-IN" sz="3600" b="1" spc="-35" dirty="0">
                <a:latin typeface="Trebuchet MS"/>
                <a:cs typeface="Trebuchet MS"/>
              </a:rPr>
              <a:t>E</a:t>
            </a:r>
            <a:r>
              <a:rPr lang="en-IN" sz="3600" b="1" spc="-30" dirty="0">
                <a:latin typeface="Trebuchet MS"/>
                <a:cs typeface="Trebuchet MS"/>
              </a:rPr>
              <a:t>LL</a:t>
            </a:r>
            <a:r>
              <a:rPr lang="en-IN" sz="3600" b="1" spc="-5" dirty="0">
                <a:latin typeface="Trebuchet MS"/>
                <a:cs typeface="Trebuchet MS"/>
              </a:rPr>
              <a:t>I</a:t>
            </a:r>
            <a:r>
              <a:rPr lang="en-IN" sz="3600" b="1" spc="30" dirty="0">
                <a:latin typeface="Trebuchet MS"/>
                <a:cs typeface="Trebuchet MS"/>
              </a:rPr>
              <a:t>N</a:t>
            </a:r>
            <a:r>
              <a:rPr lang="en-IN" sz="3600" b="1" spc="5" dirty="0">
                <a:latin typeface="Trebuchet MS"/>
                <a:cs typeface="Trebuchet MS"/>
              </a:rPr>
              <a:t>G</a:t>
            </a:r>
            <a:endParaRPr lang="en-IN" sz="3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61B86C4-CDB5-39EC-5DB6-A5A29E320A67}"/>
              </a:ext>
            </a:extLst>
          </p:cNvPr>
          <p:cNvSpPr txBox="1"/>
          <p:nvPr/>
        </p:nvSpPr>
        <p:spPr>
          <a:xfrm>
            <a:off x="1066800" y="1496961"/>
            <a:ext cx="7620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Summary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Pivot table </a:t>
            </a:r>
            <a:r>
              <a:rPr lang="en-IN" sz="2000" dirty="0"/>
              <a:t>– We use the pivot table to get crisp and clear data about the employee performance . For that we used the below details :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Filter – Gender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Column -Performance level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Row – Business Unit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/>
              <a:t> Value – Count of First name </a:t>
            </a:r>
          </a:p>
          <a:p>
            <a:pPr lvl="1"/>
            <a:endParaRPr lang="en-IN" sz="2000" dirty="0"/>
          </a:p>
          <a:p>
            <a:r>
              <a:rPr lang="en-IN" sz="2000" b="1" dirty="0"/>
              <a:t>Visualization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Graph</a:t>
            </a:r>
            <a:r>
              <a:rPr lang="en-IN" sz="2000" dirty="0"/>
              <a:t> – Graph show the result of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402747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 descr="C:\Users\VC\AppData\Local\Packages\Microsoft.Windows.Photos_8wekyb3d8bbwe\TempState\ShareServiceTempFolder\Screenshot (6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50278"/>
            <a:ext cx="8483600" cy="495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75819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IN" dirty="0"/>
          </a:p>
        </p:txBody>
      </p:sp>
      <p:pic>
        <p:nvPicPr>
          <p:cNvPr id="1026" name="Picture 2" descr="C:\Users\VC\AppData\Local\Packages\Microsoft.Windows.Photos_8wekyb3d8bbwe\TempState\ShareServiceTempFolder\Screenshot (4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7262950" cy="541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3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9DBA7E-903B-A28F-6AF6-05D496D28A23}"/>
              </a:ext>
            </a:extLst>
          </p:cNvPr>
          <p:cNvSpPr txBox="1"/>
          <p:nvPr/>
        </p:nvSpPr>
        <p:spPr>
          <a:xfrm>
            <a:off x="755332" y="1295400"/>
            <a:ext cx="76266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employee performance analysis reveals a predominant concentration of employees in the MEDIUM performance category, indicating an average performance level across the organization. With </a:t>
            </a:r>
            <a:r>
              <a:rPr lang="en-US" sz="2400" dirty="0" smtClean="0"/>
              <a:t>177 </a:t>
            </a:r>
            <a:r>
              <a:rPr lang="en-US" sz="2400" dirty="0"/>
              <a:t>employees at this level, targeted interventions are needed to elevate performance.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 LOW </a:t>
            </a:r>
            <a:r>
              <a:rPr lang="en-US" sz="2400" smtClean="0"/>
              <a:t>performance 93 </a:t>
            </a:r>
            <a:r>
              <a:rPr lang="en-US" sz="2400" dirty="0"/>
              <a:t>category, with </a:t>
            </a:r>
            <a:r>
              <a:rPr lang="en-US" sz="2400" dirty="0" smtClean="0"/>
              <a:t> </a:t>
            </a:r>
            <a:r>
              <a:rPr lang="en-US" sz="2400" dirty="0"/>
              <a:t>employees, highlights areas for potential improvement and support.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Conversely, the HIGH (</a:t>
            </a:r>
            <a:r>
              <a:rPr lang="en-US" sz="2400" dirty="0" smtClean="0"/>
              <a:t>2360 </a:t>
            </a:r>
            <a:r>
              <a:rPr lang="en-US" sz="2400" dirty="0"/>
              <a:t>employees) and VERY HIGH </a:t>
            </a:r>
            <a:r>
              <a:rPr lang="en-US" sz="2400" dirty="0" smtClean="0"/>
              <a:t>(369 </a:t>
            </a:r>
            <a:r>
              <a:rPr lang="en-US" sz="2400" dirty="0"/>
              <a:t>employees) performance levels show a strong and exceptional workforce that drives significant organizational success.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0" spc="5" dirty="0">
                <a:latin typeface="Sitka Heading Semibold" pitchFamily="2" charset="0"/>
              </a:rPr>
              <a:t>PROJECT</a:t>
            </a:r>
            <a:r>
              <a:rPr sz="4250" b="0" spc="-85" dirty="0">
                <a:latin typeface="Sitka Heading Semibold" pitchFamily="2" charset="0"/>
              </a:rPr>
              <a:t> </a:t>
            </a:r>
            <a:r>
              <a:rPr sz="4250" b="0" spc="25" dirty="0">
                <a:latin typeface="Sitka Heading Semibold" pitchFamily="2" charset="0"/>
              </a:rPr>
              <a:t>TITLE</a:t>
            </a:r>
            <a:endParaRPr sz="4250" b="0" dirty="0">
              <a:latin typeface="Sitka Heading Semibold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23B028-0060-DD95-90C0-E3F0D1E27A9E}"/>
              </a:ext>
            </a:extLst>
          </p:cNvPr>
          <p:cNvSpPr txBox="1"/>
          <p:nvPr/>
        </p:nvSpPr>
        <p:spPr>
          <a:xfrm>
            <a:off x="753090" y="1402128"/>
            <a:ext cx="7086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Conducting employee performance analysis is crucial for enhancing productivity and aligning individual efforts with organizational goals.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It helps identify strengths and areas for improvement, ensuring that employees receive constructive feedback and targeted development opportunities.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also supports fair evaluations, recognizes high performers, addresses performance issues, and informs strategic planning, ultimately driving employee engagement and organizational success.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E1F3025-2268-F7EC-CE13-E42DC3E4F1B1}"/>
              </a:ext>
            </a:extLst>
          </p:cNvPr>
          <p:cNvSpPr txBox="1"/>
          <p:nvPr/>
        </p:nvSpPr>
        <p:spPr>
          <a:xfrm>
            <a:off x="381000" y="1232464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itka Heading Semibold" pitchFamily="2" charset="0"/>
              </a:rPr>
              <a:t>This analysis evaluates employee performance across ten business units, </a:t>
            </a:r>
            <a:r>
              <a:rPr lang="en-US" sz="2000">
                <a:latin typeface="Sitka Heading Semibold" pitchFamily="2" charset="0"/>
              </a:rPr>
              <a:t>totaling </a:t>
            </a:r>
            <a:r>
              <a:rPr lang="en-US" sz="2000" smtClean="0">
                <a:latin typeface="Sitka Heading Semibold" pitchFamily="2" charset="0"/>
              </a:rPr>
              <a:t>2,999 </a:t>
            </a:r>
            <a:r>
              <a:rPr lang="en-US" sz="2000" dirty="0">
                <a:latin typeface="Sitka Heading Semibold" pitchFamily="2" charset="0"/>
              </a:rPr>
              <a:t>employees. </a:t>
            </a:r>
          </a:p>
          <a:p>
            <a:endParaRPr lang="en-US" sz="2000" dirty="0">
              <a:latin typeface="Sitka Heading Semibold" pitchFamily="2" charset="0"/>
            </a:endParaRPr>
          </a:p>
          <a:p>
            <a:r>
              <a:rPr lang="en-US" b="1" dirty="0"/>
              <a:t>Performance Levels: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MEDIUM:</a:t>
            </a:r>
            <a:r>
              <a:rPr lang="en-US" dirty="0"/>
              <a:t> Dominates with </a:t>
            </a:r>
            <a:r>
              <a:rPr lang="en-US" dirty="0" smtClean="0"/>
              <a:t>177 </a:t>
            </a:r>
            <a:r>
              <a:rPr lang="en-US" dirty="0"/>
              <a:t>employees.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LOW:</a:t>
            </a:r>
            <a:r>
              <a:rPr lang="en-US" dirty="0"/>
              <a:t> Significant at </a:t>
            </a:r>
            <a:r>
              <a:rPr lang="en-US" dirty="0" smtClean="0"/>
              <a:t>93 </a:t>
            </a:r>
            <a:r>
              <a:rPr lang="en-US" dirty="0"/>
              <a:t>employees, indicating potential areas for improvement.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HIGH:</a:t>
            </a:r>
            <a:r>
              <a:rPr lang="en-US" dirty="0"/>
              <a:t> </a:t>
            </a:r>
            <a:r>
              <a:rPr lang="en-US" dirty="0" smtClean="0"/>
              <a:t>2360 </a:t>
            </a:r>
            <a:r>
              <a:rPr lang="en-US" dirty="0"/>
              <a:t>employees show strong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VERY HIGH:</a:t>
            </a:r>
            <a:r>
              <a:rPr lang="en-US" dirty="0"/>
              <a:t> </a:t>
            </a:r>
            <a:r>
              <a:rPr lang="en-US" dirty="0" smtClean="0"/>
              <a:t>369 </a:t>
            </a:r>
            <a:r>
              <a:rPr lang="en-US" dirty="0"/>
              <a:t>employees excel exceptionally.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Business Unit Highlights: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SVG:</a:t>
            </a:r>
            <a:r>
              <a:rPr lang="en-US" dirty="0"/>
              <a:t> Highest total with </a:t>
            </a:r>
            <a:r>
              <a:rPr lang="en-US" dirty="0" smtClean="0"/>
              <a:t>233 </a:t>
            </a:r>
            <a:r>
              <a:rPr lang="en-US" dirty="0"/>
              <a:t>employees and balanced performance levels.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/>
              <a:t>PL:</a:t>
            </a:r>
            <a:r>
              <a:rPr lang="en-US" dirty="0"/>
              <a:t> Lowest total with </a:t>
            </a:r>
            <a:r>
              <a:rPr lang="en-US" dirty="0" smtClean="0"/>
              <a:t>12 </a:t>
            </a:r>
            <a:r>
              <a:rPr lang="en-US" dirty="0"/>
              <a:t>employees, requiring focused development efforts.</a:t>
            </a:r>
          </a:p>
          <a:p>
            <a:endParaRPr lang="en-US" dirty="0"/>
          </a:p>
          <a:p>
            <a:r>
              <a:rPr lang="en-US" sz="2400" dirty="0"/>
              <a:t>The goal is to pinpoint trends, celebrate high achievers, and address performance gaps to boost overall effectiveness.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7" name="object 2">
            <a:extLst>
              <a:ext uri="{FF2B5EF4-FFF2-40B4-BE49-F238E27FC236}">
                <a16:creationId xmlns="" xmlns:a16="http://schemas.microsoft.com/office/drawing/2014/main" id="{7A91B5CD-8219-44AC-297C-B216BE64D881}"/>
              </a:ext>
            </a:extLst>
          </p:cNvPr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" name="object 4">
              <a:extLst>
                <a:ext uri="{FF2B5EF4-FFF2-40B4-BE49-F238E27FC236}">
                  <a16:creationId xmlns="" xmlns:a16="http://schemas.microsoft.com/office/drawing/2014/main" id="{8896A10B-8153-8FCC-91F6-705045C51A89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="" xmlns:a16="http://schemas.microsoft.com/office/drawing/2014/main" id="{C6BE90F0-2BF8-CECA-2C8A-F920108F19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489A5C3-41C2-4E0C-6FC5-EC9161653299}"/>
              </a:ext>
            </a:extLst>
          </p:cNvPr>
          <p:cNvSpPr txBox="1"/>
          <p:nvPr/>
        </p:nvSpPr>
        <p:spPr>
          <a:xfrm>
            <a:off x="533762" y="1647885"/>
            <a:ext cx="79244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Employees: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Feedback and Development:</a:t>
            </a:r>
            <a:r>
              <a:rPr lang="en-US" dirty="0"/>
              <a:t> Offers constructive feedback for personal growth and career development, potentially increasing job satisfaction.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Recognition:</a:t>
            </a:r>
            <a:r>
              <a:rPr lang="en-US" dirty="0"/>
              <a:t> Highlights high performers, boosting morale and motivation.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Management: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Decision-Making:</a:t>
            </a:r>
            <a:r>
              <a:rPr lang="en-US" dirty="0"/>
              <a:t> Provides data-driven insights to make informed decisions about promotions, training, and resource allocation.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Strategy Development:</a:t>
            </a:r>
            <a:r>
              <a:rPr lang="en-US" dirty="0"/>
              <a:t> Helps align employee performance with organizational goals and identify areas for strategic improvement.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Investors/Shareholders: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Performance Impact:</a:t>
            </a:r>
            <a:r>
              <a:rPr lang="en-US" dirty="0"/>
              <a:t> Offers insights into employee performance that can affect overall company productivity and financial performance.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b="1" dirty="0"/>
              <a:t>Risk Management:</a:t>
            </a:r>
            <a:r>
              <a:rPr lang="en-US" dirty="0"/>
              <a:t> Helps in identifying potential risks related to workforce performance and strategic execution.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B1472E0-241F-5546-7419-3F125461409C}"/>
              </a:ext>
            </a:extLst>
          </p:cNvPr>
          <p:cNvSpPr txBox="1"/>
          <p:nvPr/>
        </p:nvSpPr>
        <p:spPr>
          <a:xfrm>
            <a:off x="2659697" y="961982"/>
            <a:ext cx="297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4EE9C03-B582-0239-96B6-B6A12110E18F}"/>
              </a:ext>
            </a:extLst>
          </p:cNvPr>
          <p:cNvSpPr txBox="1"/>
          <p:nvPr/>
        </p:nvSpPr>
        <p:spPr>
          <a:xfrm>
            <a:off x="2819400" y="2658397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Conditional formatting </a:t>
            </a:r>
            <a:r>
              <a:rPr lang="en-IN" sz="2800" dirty="0"/>
              <a:t>– Find missing area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Filter</a:t>
            </a:r>
            <a:r>
              <a:rPr lang="en-IN" sz="2800" dirty="0"/>
              <a:t> – Remove blanks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Formula </a:t>
            </a:r>
            <a:r>
              <a:rPr lang="en-IN" sz="2800" dirty="0"/>
              <a:t>– Allocate the performance  level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Pivot</a:t>
            </a:r>
            <a:r>
              <a:rPr lang="en-IN" sz="2800" dirty="0"/>
              <a:t> – To get detailed summary </a:t>
            </a:r>
          </a:p>
          <a:p>
            <a:pPr marL="457200" indent="-457200" defTabSz="540000">
              <a:buFont typeface="Wingdings" panose="05000000000000000000" pitchFamily="2" charset="2"/>
              <a:buChar char="ü"/>
            </a:pPr>
            <a:r>
              <a:rPr lang="en-IN" sz="2800" b="1" dirty="0"/>
              <a:t>Graph</a:t>
            </a:r>
            <a:r>
              <a:rPr lang="en-IN" sz="2800" dirty="0"/>
              <a:t> – Prepare the data </a:t>
            </a:r>
            <a:r>
              <a:rPr lang="en-IN" sz="2800" dirty="0" err="1"/>
              <a:t>visualizaion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E96BF69-798B-09D3-4A1B-F5419369371B}"/>
              </a:ext>
            </a:extLst>
          </p:cNvPr>
          <p:cNvSpPr txBox="1"/>
          <p:nvPr/>
        </p:nvSpPr>
        <p:spPr>
          <a:xfrm>
            <a:off x="1295400" y="2097351"/>
            <a:ext cx="61040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Details </a:t>
            </a:r>
            <a:r>
              <a:rPr lang="en-IN" sz="2800" dirty="0"/>
              <a:t>– Kaggle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Total features </a:t>
            </a:r>
            <a:r>
              <a:rPr lang="en-IN" sz="2800" dirty="0"/>
              <a:t>– 29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Relevant features</a:t>
            </a:r>
            <a:r>
              <a:rPr lang="en-IN" sz="2800" dirty="0"/>
              <a:t> – 9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id </a:t>
            </a:r>
            <a:r>
              <a:rPr lang="en-IN" sz="2800" dirty="0"/>
              <a:t>– Numerical value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Name</a:t>
            </a:r>
            <a:r>
              <a:rPr lang="en-IN" sz="2800" dirty="0"/>
              <a:t> – Text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Gender</a:t>
            </a:r>
            <a:r>
              <a:rPr lang="en-IN" sz="2800" dirty="0"/>
              <a:t> – Male , Female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Employee rating </a:t>
            </a:r>
            <a:r>
              <a:rPr lang="en-IN" sz="2800" dirty="0"/>
              <a:t>– Numerical value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Performance level </a:t>
            </a:r>
            <a:r>
              <a:rPr lang="en-IN" sz="2800" dirty="0"/>
              <a:t>- Grading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67000" y="2389116"/>
            <a:ext cx="6019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AB9B5-5245-4FD1-ADAC-B52DEE950FE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725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Sitka Heading Semibold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24</cp:revision>
  <dcterms:created xsi:type="dcterms:W3CDTF">2024-03-29T15:07:22Z</dcterms:created>
  <dcterms:modified xsi:type="dcterms:W3CDTF">2024-09-20T06:44:10Z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