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3" r:id="rId4"/>
    <p:sldId id="262"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7" autoAdjust="0"/>
    <p:restoredTop sz="94660"/>
  </p:normalViewPr>
  <p:slideViewPr>
    <p:cSldViewPr snapToGrid="0">
      <p:cViewPr varScale="1">
        <p:scale>
          <a:sx n="80" d="100"/>
          <a:sy n="80"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5C16EE-7F43-01B5-C74D-5E37A6527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308988"/>
            <a:ext cx="7024688" cy="2224662"/>
          </a:xfrm>
          <a:prstGeom prst="rect">
            <a:avLst/>
          </a:prstGeom>
        </p:spPr>
      </p:pic>
      <p:sp>
        <p:nvSpPr>
          <p:cNvPr id="7" name="Title 6">
            <a:extLst>
              <a:ext uri="{FF2B5EF4-FFF2-40B4-BE49-F238E27FC236}">
                <a16:creationId xmlns:a16="http://schemas.microsoft.com/office/drawing/2014/main" id="{5ADF1E24-984E-605C-3D30-12B0D62FED31}"/>
              </a:ext>
            </a:extLst>
          </p:cNvPr>
          <p:cNvSpPr>
            <a:spLocks noGrp="1"/>
          </p:cNvSpPr>
          <p:nvPr>
            <p:ph type="title"/>
          </p:nvPr>
        </p:nvSpPr>
        <p:spPr>
          <a:xfrm>
            <a:off x="828070" y="2724150"/>
            <a:ext cx="10353762" cy="3824862"/>
          </a:xfrm>
        </p:spPr>
        <p:txBody>
          <a:bodyPr>
            <a:normAutofit fontScale="90000"/>
          </a:bodyPr>
          <a:lstStyle/>
          <a:p>
            <a:br>
              <a:rPr lang="en-IN" b="1" dirty="0">
                <a:solidFill>
                  <a:srgbClr val="FF0000"/>
                </a:solidFill>
                <a:latin typeface="Buxton Sketch" panose="03080500000500000004" pitchFamily="66" charset="0"/>
              </a:rPr>
            </a:br>
            <a:br>
              <a:rPr lang="en-IN" b="1" dirty="0">
                <a:solidFill>
                  <a:srgbClr val="FF0000"/>
                </a:solidFill>
                <a:latin typeface="Buxton Sketch" panose="03080500000500000004" pitchFamily="66" charset="0"/>
              </a:rPr>
            </a:br>
            <a:r>
              <a:rPr lang="en-IN" b="1" u="sng" dirty="0">
                <a:solidFill>
                  <a:srgbClr val="FF0000"/>
                </a:solidFill>
                <a:latin typeface="Buxton Sketch" panose="03080500000500000004" pitchFamily="66" charset="0"/>
              </a:rPr>
              <a:t>S</a:t>
            </a:r>
            <a:r>
              <a:rPr lang="en-IN" b="1" u="sng" dirty="0">
                <a:latin typeface="Buxton Sketch" panose="03080500000500000004" pitchFamily="66" charset="0"/>
              </a:rPr>
              <a:t>ubstitute</a:t>
            </a:r>
            <a:r>
              <a:rPr lang="en-IN" b="1" dirty="0">
                <a:latin typeface="Buxton Sketch" panose="03080500000500000004" pitchFamily="66" charset="0"/>
              </a:rPr>
              <a:t> </a:t>
            </a:r>
            <a:r>
              <a:rPr lang="en-IN" b="1" u="sng" dirty="0">
                <a:solidFill>
                  <a:srgbClr val="FF0000"/>
                </a:solidFill>
                <a:latin typeface="Buxton Sketch" panose="03080500000500000004" pitchFamily="66" charset="0"/>
              </a:rPr>
              <a:t>S</a:t>
            </a:r>
            <a:r>
              <a:rPr lang="en-IN" b="1" u="sng" dirty="0">
                <a:latin typeface="Buxton Sketch" panose="03080500000500000004" pitchFamily="66" charset="0"/>
              </a:rPr>
              <a:t>taff</a:t>
            </a:r>
            <a:r>
              <a:rPr lang="en-IN" b="1" dirty="0">
                <a:latin typeface="Buxton Sketch" panose="03080500000500000004" pitchFamily="66" charset="0"/>
              </a:rPr>
              <a:t> </a:t>
            </a:r>
            <a:r>
              <a:rPr lang="en-IN" b="1" u="sng" dirty="0">
                <a:solidFill>
                  <a:srgbClr val="FF0000"/>
                </a:solidFill>
                <a:latin typeface="Buxton Sketch" panose="03080500000500000004" pitchFamily="66" charset="0"/>
              </a:rPr>
              <a:t>M</a:t>
            </a:r>
            <a:r>
              <a:rPr lang="en-IN" b="1" u="sng" dirty="0">
                <a:latin typeface="Buxton Sketch" panose="03080500000500000004" pitchFamily="66" charset="0"/>
              </a:rPr>
              <a:t>anagement </a:t>
            </a:r>
            <a:br>
              <a:rPr lang="en-IN" b="1" dirty="0">
                <a:latin typeface="Buxton Sketch" panose="03080500000500000004" pitchFamily="66" charset="0"/>
              </a:rPr>
            </a:br>
            <a:r>
              <a:rPr lang="en-IN" b="1" u="sng" dirty="0">
                <a:solidFill>
                  <a:srgbClr val="FF0000"/>
                </a:solidFill>
                <a:latin typeface="Buxton Sketch" panose="03080500000500000004" pitchFamily="66" charset="0"/>
              </a:rPr>
              <a:t>S</a:t>
            </a:r>
            <a:r>
              <a:rPr lang="en-IN" b="1" u="sng" dirty="0">
                <a:latin typeface="Buxton Sketch" panose="03080500000500000004" pitchFamily="66" charset="0"/>
              </a:rPr>
              <a:t>ystem</a:t>
            </a:r>
            <a:br>
              <a:rPr lang="en-IN" b="1" dirty="0">
                <a:latin typeface="Buxton Sketch" panose="03080500000500000004" pitchFamily="66" charset="0"/>
              </a:rPr>
            </a:br>
            <a:r>
              <a:rPr lang="en-IN" b="1" dirty="0">
                <a:latin typeface="Buxton Sketch" panose="03080500000500000004" pitchFamily="66" charset="0"/>
              </a:rPr>
              <a:t>					</a:t>
            </a:r>
            <a:br>
              <a:rPr lang="en-IN" b="1" dirty="0">
                <a:latin typeface="Buxton Sketch" panose="03080500000500000004" pitchFamily="66" charset="0"/>
              </a:rPr>
            </a:br>
            <a:r>
              <a:rPr lang="en-IN" b="1" dirty="0">
                <a:latin typeface="Buxton Sketch" panose="03080500000500000004" pitchFamily="66" charset="0"/>
              </a:rPr>
              <a:t>						</a:t>
            </a:r>
            <a:r>
              <a:rPr lang="en-IN" b="1" dirty="0">
                <a:solidFill>
                  <a:srgbClr val="FF0000"/>
                </a:solidFill>
                <a:latin typeface="Buxton Sketch" panose="03080500000500000004" pitchFamily="66" charset="0"/>
              </a:rPr>
              <a:t>	By-</a:t>
            </a:r>
            <a:br>
              <a:rPr lang="en-IN" b="1" dirty="0">
                <a:latin typeface="Buxton Sketch" panose="03080500000500000004" pitchFamily="66" charset="0"/>
              </a:rPr>
            </a:br>
            <a:r>
              <a:rPr lang="en-IN" b="1" dirty="0">
                <a:latin typeface="Buxton Sketch" panose="03080500000500000004" pitchFamily="66" charset="0"/>
              </a:rPr>
              <a:t>													 </a:t>
            </a:r>
            <a:r>
              <a:rPr lang="en-IN" sz="3100" b="1" dirty="0">
                <a:latin typeface="Buxton Sketch" panose="03080500000500000004" pitchFamily="66" charset="0"/>
              </a:rPr>
              <a:t>Manikandan-225027083</a:t>
            </a:r>
            <a:br>
              <a:rPr lang="en-IN" sz="3100" b="1" dirty="0">
                <a:latin typeface="Buxton Sketch" panose="03080500000500000004" pitchFamily="66" charset="0"/>
              </a:rPr>
            </a:br>
            <a:r>
              <a:rPr lang="en-IN" sz="3100" b="1" dirty="0">
                <a:latin typeface="Buxton Sketch" panose="03080500000500000004" pitchFamily="66" charset="0"/>
              </a:rPr>
              <a:t>														Muthu Kumar -225027091</a:t>
            </a:r>
            <a:br>
              <a:rPr lang="en-IN" sz="3100" b="1" dirty="0">
                <a:latin typeface="Buxton Sketch" panose="03080500000500000004" pitchFamily="66" charset="0"/>
              </a:rPr>
            </a:br>
            <a:r>
              <a:rPr lang="en-IN" sz="3100" b="1" dirty="0">
                <a:latin typeface="Buxton Sketch" panose="03080500000500000004" pitchFamily="66" charset="0"/>
              </a:rPr>
              <a:t>														Ramyuvadeesh-225027118</a:t>
            </a:r>
            <a:br>
              <a:rPr lang="en-IN" b="1" dirty="0">
                <a:latin typeface="Buxton Sketch" panose="03080500000500000004" pitchFamily="66" charset="0"/>
              </a:rPr>
            </a:br>
            <a:br>
              <a:rPr lang="en-IN" b="1" dirty="0">
                <a:latin typeface="Buxton Sketch" panose="03080500000500000004" pitchFamily="66" charset="0"/>
              </a:rPr>
            </a:br>
            <a:r>
              <a:rPr lang="en-IN" b="1" dirty="0">
                <a:latin typeface="Buxton Sketch" panose="03080500000500000004" pitchFamily="66" charset="0"/>
              </a:rPr>
              <a:t>		</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FD33280-A820-7925-D849-35ABB266C56F}"/>
              </a:ext>
            </a:extLst>
          </p:cNvPr>
          <p:cNvSpPr txBox="1"/>
          <p:nvPr/>
        </p:nvSpPr>
        <p:spPr>
          <a:xfrm>
            <a:off x="471487" y="331470"/>
            <a:ext cx="11115675" cy="5940088"/>
          </a:xfrm>
          <a:prstGeom prst="rect">
            <a:avLst/>
          </a:prstGeom>
          <a:noFill/>
        </p:spPr>
        <p:txBody>
          <a:bodyPr wrap="square" rtlCol="0">
            <a:spAutoFit/>
          </a:bodyPr>
          <a:lstStyle/>
          <a:p>
            <a:r>
              <a:rPr lang="en-IN" sz="4000" b="1" u="sng" dirty="0">
                <a:solidFill>
                  <a:srgbClr val="FF0000"/>
                </a:solidFill>
              </a:rPr>
              <a:t>P</a:t>
            </a:r>
            <a:r>
              <a:rPr lang="en-IN" sz="4000" b="1" u="sng" dirty="0"/>
              <a:t>roblem</a:t>
            </a:r>
            <a:r>
              <a:rPr lang="en-IN" sz="4000" b="1" dirty="0"/>
              <a:t> </a:t>
            </a:r>
            <a:r>
              <a:rPr lang="en-IN" sz="4000" b="1" u="sng" dirty="0">
                <a:solidFill>
                  <a:srgbClr val="FF0000"/>
                </a:solidFill>
              </a:rPr>
              <a:t>S</a:t>
            </a:r>
            <a:r>
              <a:rPr lang="en-IN" sz="4000" b="1" u="sng" dirty="0"/>
              <a:t>tatement :</a:t>
            </a:r>
          </a:p>
          <a:p>
            <a:r>
              <a:rPr lang="en-IN" sz="4000" b="1" dirty="0"/>
              <a:t>       </a:t>
            </a:r>
            <a:r>
              <a:rPr lang="en-IN" sz="2400" b="1" dirty="0"/>
              <a:t> </a:t>
            </a:r>
            <a:r>
              <a:rPr lang="en-IN" sz="2400" dirty="0">
                <a:solidFill>
                  <a:srgbClr val="FF0000"/>
                </a:solidFill>
              </a:rPr>
              <a:t>1</a:t>
            </a:r>
            <a:r>
              <a:rPr lang="en-IN" sz="2400" dirty="0"/>
              <a:t>.</a:t>
            </a:r>
            <a:r>
              <a:rPr lang="en-IN" sz="2400" b="1" dirty="0"/>
              <a:t> </a:t>
            </a:r>
            <a:r>
              <a:rPr lang="en-US" sz="2400" dirty="0"/>
              <a:t>College professors face challenges in managing short-duration leave requests.</a:t>
            </a:r>
          </a:p>
          <a:p>
            <a:r>
              <a:rPr lang="en-US" sz="2400" b="1" dirty="0"/>
              <a:t>             </a:t>
            </a:r>
            <a:r>
              <a:rPr lang="en-US" sz="2400" b="1" dirty="0">
                <a:solidFill>
                  <a:srgbClr val="FF0000"/>
                </a:solidFill>
              </a:rPr>
              <a:t>2</a:t>
            </a:r>
            <a:r>
              <a:rPr lang="en-US" sz="2400" b="1" dirty="0"/>
              <a:t>. </a:t>
            </a:r>
            <a:r>
              <a:rPr lang="en-US" sz="2400" dirty="0"/>
              <a:t>The current process involves filling out multiple Google Forms for each hour </a:t>
            </a:r>
          </a:p>
          <a:p>
            <a:r>
              <a:rPr lang="en-US" sz="2400" dirty="0"/>
              <a:t>	     of absence.</a:t>
            </a:r>
          </a:p>
          <a:p>
            <a:r>
              <a:rPr lang="en-US" sz="2400" b="1" dirty="0"/>
              <a:t>	 </a:t>
            </a:r>
            <a:r>
              <a:rPr lang="en-US" sz="2400" b="1" dirty="0">
                <a:solidFill>
                  <a:srgbClr val="FF0000"/>
                </a:solidFill>
              </a:rPr>
              <a:t>3</a:t>
            </a:r>
            <a:r>
              <a:rPr lang="en-US" sz="2400" b="1" dirty="0"/>
              <a:t>.</a:t>
            </a:r>
            <a:r>
              <a:rPr lang="en-US" sz="2400" dirty="0"/>
              <a:t> This approach is inefficient, time-consuming, and prone to errors.</a:t>
            </a:r>
          </a:p>
          <a:p>
            <a:r>
              <a:rPr lang="en-US" sz="2400" b="1" dirty="0"/>
              <a:t>	 </a:t>
            </a:r>
            <a:r>
              <a:rPr lang="en-US" sz="2400" b="1" dirty="0">
                <a:solidFill>
                  <a:srgbClr val="FF0000"/>
                </a:solidFill>
              </a:rPr>
              <a:t>4</a:t>
            </a:r>
            <a:r>
              <a:rPr lang="en-US" sz="2400" b="1" dirty="0"/>
              <a:t>.</a:t>
            </a:r>
            <a:r>
              <a:rPr lang="en-IN" sz="2400" b="1" dirty="0"/>
              <a:t> </a:t>
            </a:r>
            <a:r>
              <a:rPr lang="en-IN" sz="2400" dirty="0"/>
              <a:t>There are difficulties in</a:t>
            </a:r>
          </a:p>
          <a:p>
            <a:r>
              <a:rPr lang="en-IN" sz="2400" b="1" dirty="0"/>
              <a:t>		</a:t>
            </a:r>
            <a:r>
              <a:rPr lang="en-IN" sz="2400" b="1" dirty="0">
                <a:solidFill>
                  <a:srgbClr val="FF0000"/>
                </a:solidFill>
              </a:rPr>
              <a:t>-&gt;</a:t>
            </a:r>
            <a:r>
              <a:rPr lang="en-IN" sz="2400" dirty="0"/>
              <a:t>Specifying unavailability.</a:t>
            </a:r>
          </a:p>
          <a:p>
            <a:r>
              <a:rPr lang="en-IN" sz="2400" b="1" dirty="0"/>
              <a:t>		</a:t>
            </a:r>
            <a:r>
              <a:rPr lang="en-IN" sz="2400" b="1" dirty="0">
                <a:solidFill>
                  <a:srgbClr val="FF0000"/>
                </a:solidFill>
              </a:rPr>
              <a:t>-&gt;</a:t>
            </a:r>
            <a:r>
              <a:rPr lang="en-IN" sz="2400" dirty="0"/>
              <a:t>Assigning substitute staff.</a:t>
            </a:r>
          </a:p>
          <a:p>
            <a:r>
              <a:rPr lang="en-IN" sz="2400" b="1" dirty="0"/>
              <a:t>		</a:t>
            </a:r>
            <a:r>
              <a:rPr lang="en-IN" sz="2400" b="1" dirty="0">
                <a:solidFill>
                  <a:srgbClr val="FF0000"/>
                </a:solidFill>
              </a:rPr>
              <a:t>-&gt;</a:t>
            </a:r>
            <a:r>
              <a:rPr lang="en-IN" sz="2400" dirty="0"/>
              <a:t>Maintaining accurate leave records.</a:t>
            </a:r>
          </a:p>
          <a:p>
            <a:r>
              <a:rPr lang="en-IN" sz="2400" b="1" dirty="0"/>
              <a:t>	</a:t>
            </a:r>
            <a:r>
              <a:rPr lang="en-IN" sz="2400" b="1" dirty="0">
                <a:solidFill>
                  <a:srgbClr val="FF0000"/>
                </a:solidFill>
              </a:rPr>
              <a:t>5</a:t>
            </a:r>
            <a:r>
              <a:rPr lang="en-IN" sz="2400" b="1" dirty="0"/>
              <a:t>.</a:t>
            </a:r>
            <a:r>
              <a:rPr lang="en-US" sz="2400" dirty="0"/>
              <a:t> The lack of a streamlined system creates</a:t>
            </a:r>
            <a:r>
              <a:rPr lang="en-IN" sz="2400" dirty="0"/>
              <a:t>:</a:t>
            </a:r>
          </a:p>
          <a:p>
            <a:r>
              <a:rPr lang="en-IN" sz="2400" b="1" dirty="0"/>
              <a:t>		</a:t>
            </a:r>
            <a:r>
              <a:rPr lang="en-IN" sz="2400" b="1" dirty="0">
                <a:solidFill>
                  <a:srgbClr val="FF0000"/>
                </a:solidFill>
              </a:rPr>
              <a:t>-&gt;</a:t>
            </a:r>
            <a:r>
              <a:rPr lang="en-IN" sz="2400" dirty="0"/>
              <a:t>Administrative burdens.</a:t>
            </a:r>
          </a:p>
          <a:p>
            <a:r>
              <a:rPr lang="en-IN" sz="2400" b="1" dirty="0"/>
              <a:t>		</a:t>
            </a:r>
            <a:r>
              <a:rPr lang="en-IN" sz="2400" b="1" dirty="0">
                <a:solidFill>
                  <a:srgbClr val="FF0000"/>
                </a:solidFill>
              </a:rPr>
              <a:t>-&gt;</a:t>
            </a:r>
            <a:r>
              <a:rPr lang="en-IN" sz="2400" dirty="0"/>
              <a:t>Reduced productivity.</a:t>
            </a:r>
          </a:p>
          <a:p>
            <a:r>
              <a:rPr lang="en-IN" sz="2400" b="1" dirty="0"/>
              <a:t>		</a:t>
            </a:r>
            <a:r>
              <a:rPr lang="en-IN" sz="2400" b="1" dirty="0">
                <a:solidFill>
                  <a:srgbClr val="FF0000"/>
                </a:solidFill>
              </a:rPr>
              <a:t>-&gt;</a:t>
            </a:r>
            <a:r>
              <a:rPr lang="en-US" sz="2400" dirty="0"/>
              <a:t>Ineffective communication between professors and administrative staff.</a:t>
            </a:r>
            <a:endParaRPr lang="en-IN" sz="4000" b="1" u="sng" dirty="0"/>
          </a:p>
          <a:p>
            <a:endParaRPr lang="en-IN" dirty="0"/>
          </a:p>
          <a:p>
            <a:endParaRPr lang="en-IN"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3C741-83F0-E8F9-0D27-7A1035D9B42A}"/>
              </a:ext>
            </a:extLst>
          </p:cNvPr>
          <p:cNvSpPr txBox="1"/>
          <p:nvPr/>
        </p:nvSpPr>
        <p:spPr>
          <a:xfrm>
            <a:off x="228600" y="161925"/>
            <a:ext cx="11734800" cy="5909310"/>
          </a:xfrm>
          <a:prstGeom prst="rect">
            <a:avLst/>
          </a:prstGeom>
          <a:noFill/>
        </p:spPr>
        <p:txBody>
          <a:bodyPr wrap="square" rtlCol="0">
            <a:spAutoFit/>
          </a:bodyPr>
          <a:lstStyle/>
          <a:p>
            <a:pPr algn="just"/>
            <a:r>
              <a:rPr lang="en-IN" sz="4000" b="1" dirty="0"/>
              <a:t>   </a:t>
            </a:r>
            <a:r>
              <a:rPr lang="en-IN" sz="4000" dirty="0">
                <a:solidFill>
                  <a:srgbClr val="FF0000"/>
                </a:solidFill>
              </a:rPr>
              <a:t>A</a:t>
            </a:r>
            <a:r>
              <a:rPr lang="en-IN" sz="4000" dirty="0"/>
              <a:t>bstract:</a:t>
            </a:r>
          </a:p>
          <a:p>
            <a:pPr algn="just"/>
            <a:r>
              <a:rPr lang="en-IN" sz="4000" dirty="0"/>
              <a:t>	</a:t>
            </a:r>
            <a:r>
              <a:rPr lang="en-US" sz="3200" dirty="0">
                <a:solidFill>
                  <a:srgbClr val="FF0000"/>
                </a:solidFill>
              </a:rPr>
              <a:t>O</a:t>
            </a:r>
            <a:r>
              <a:rPr lang="en-US" sz="2800" dirty="0"/>
              <a:t>ur college, professors often need to take short-duration leaves, such as an hour, for personal or professional reasons. The current process typically requires them to fill out multiple Google Forms for each hour of absence, which is time-consuming, repetitive, and error-prone. A dedicated website called the Substitute Staff Management System to address this inefficiency. This website streamlines the process by allowing professors to submit a single, structured request for short-term leave. It includes features for specifying unavailability, assigning substitute staff members for the absence, and securely storing all submissions to enable easy tracking and record maintenance. By replacing the reliance on Google Forms, this solution reduces redundancy, saves time, and enhances the overall efficiency of leave management for professors and administrative staff.</a:t>
            </a:r>
            <a:endParaRPr lang="en-IN" dirty="0"/>
          </a:p>
          <a:p>
            <a:endParaRPr lang="en-IN" dirty="0"/>
          </a:p>
        </p:txBody>
      </p:sp>
    </p:spTree>
    <p:extLst>
      <p:ext uri="{BB962C8B-B14F-4D97-AF65-F5344CB8AC3E}">
        <p14:creationId xmlns:p14="http://schemas.microsoft.com/office/powerpoint/2010/main" val="192719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17340-95F7-2527-1C9B-088065703C8D}"/>
              </a:ext>
            </a:extLst>
          </p:cNvPr>
          <p:cNvSpPr txBox="1"/>
          <p:nvPr/>
        </p:nvSpPr>
        <p:spPr>
          <a:xfrm>
            <a:off x="481012" y="438149"/>
            <a:ext cx="11229975" cy="5509200"/>
          </a:xfrm>
          <a:prstGeom prst="rect">
            <a:avLst/>
          </a:prstGeom>
          <a:noFill/>
        </p:spPr>
        <p:txBody>
          <a:bodyPr wrap="square" rtlCol="0">
            <a:spAutoFit/>
          </a:bodyPr>
          <a:lstStyle/>
          <a:p>
            <a:r>
              <a:rPr lang="en-IN" sz="4000" b="1" dirty="0">
                <a:solidFill>
                  <a:srgbClr val="FF0000"/>
                </a:solidFill>
              </a:rPr>
              <a:t> T</a:t>
            </a:r>
            <a:r>
              <a:rPr lang="en-IN" sz="4000" b="1" dirty="0"/>
              <a:t>echnologies </a:t>
            </a:r>
            <a:r>
              <a:rPr lang="en-IN" sz="4000" b="1" dirty="0">
                <a:solidFill>
                  <a:srgbClr val="FF0000"/>
                </a:solidFill>
              </a:rPr>
              <a:t>U</a:t>
            </a:r>
            <a:r>
              <a:rPr lang="en-IN" sz="4000" b="1" dirty="0"/>
              <a:t>sed:</a:t>
            </a:r>
          </a:p>
          <a:p>
            <a:r>
              <a:rPr lang="en-IN" sz="4000" b="1" dirty="0"/>
              <a:t>	</a:t>
            </a:r>
            <a:r>
              <a:rPr lang="en-IN" sz="2400" b="1" dirty="0"/>
              <a:t>            1. Java (version 1.8.0_201):</a:t>
            </a:r>
          </a:p>
          <a:p>
            <a:r>
              <a:rPr lang="en-IN" sz="2400" b="1" dirty="0"/>
              <a:t>			-&gt;</a:t>
            </a:r>
            <a:r>
              <a:rPr lang="en-IN" sz="2400" b="1" dirty="0">
                <a:solidFill>
                  <a:srgbClr val="00B050"/>
                </a:solidFill>
              </a:rPr>
              <a:t>JSP  </a:t>
            </a:r>
            <a:r>
              <a:rPr lang="en-IN" sz="2400" b="1" dirty="0"/>
              <a:t>Java Server Pages,</a:t>
            </a:r>
            <a:endParaRPr lang="en-IN" sz="2400" dirty="0"/>
          </a:p>
          <a:p>
            <a:r>
              <a:rPr lang="en-IN" sz="2400" b="1" dirty="0"/>
              <a:t>			-&gt;Java </a:t>
            </a:r>
            <a:r>
              <a:rPr lang="en-IN" sz="2400" b="1" dirty="0">
                <a:solidFill>
                  <a:srgbClr val="00B050"/>
                </a:solidFill>
              </a:rPr>
              <a:t>SERVLET</a:t>
            </a:r>
            <a:r>
              <a:rPr lang="en-IN" sz="2400" b="1" dirty="0"/>
              <a:t>.</a:t>
            </a:r>
          </a:p>
          <a:p>
            <a:r>
              <a:rPr lang="en-IN" sz="2400" b="1" dirty="0"/>
              <a:t>		2. Web Design:</a:t>
            </a:r>
          </a:p>
          <a:p>
            <a:r>
              <a:rPr lang="en-IN" sz="2400" b="1" dirty="0"/>
              <a:t>			-&gt;</a:t>
            </a:r>
            <a:r>
              <a:rPr lang="en-IN" sz="2400" b="1" dirty="0">
                <a:solidFill>
                  <a:srgbClr val="00B050"/>
                </a:solidFill>
              </a:rPr>
              <a:t>HTML</a:t>
            </a:r>
            <a:r>
              <a:rPr lang="en-IN" sz="2400" b="1" dirty="0"/>
              <a:t> – </a:t>
            </a:r>
            <a:r>
              <a:rPr lang="en-IN" sz="2400" dirty="0"/>
              <a:t>HyperText Markup Language,</a:t>
            </a:r>
            <a:endParaRPr lang="en-IN" sz="2400" b="1" dirty="0"/>
          </a:p>
          <a:p>
            <a:r>
              <a:rPr lang="en-IN" sz="2400" b="1" dirty="0"/>
              <a:t>			-&gt;</a:t>
            </a:r>
            <a:r>
              <a:rPr lang="en-IN" sz="2400" b="1" dirty="0">
                <a:solidFill>
                  <a:srgbClr val="00B050"/>
                </a:solidFill>
              </a:rPr>
              <a:t>CSS</a:t>
            </a:r>
            <a:r>
              <a:rPr lang="en-IN" sz="2400" b="1" dirty="0"/>
              <a:t>  - </a:t>
            </a:r>
            <a:r>
              <a:rPr lang="en-IN" sz="2400" dirty="0"/>
              <a:t>Cascading Style Sheets,</a:t>
            </a:r>
          </a:p>
          <a:p>
            <a:r>
              <a:rPr lang="en-IN" sz="2400" b="1" dirty="0"/>
              <a:t>			-&gt;</a:t>
            </a:r>
            <a:r>
              <a:rPr lang="en-IN" sz="2400" b="1" dirty="0">
                <a:solidFill>
                  <a:srgbClr val="00B050"/>
                </a:solidFill>
              </a:rPr>
              <a:t>JS</a:t>
            </a:r>
            <a:r>
              <a:rPr lang="en-IN" sz="2400" b="1" dirty="0"/>
              <a:t>  - </a:t>
            </a:r>
            <a:r>
              <a:rPr lang="en-IN" sz="2400" dirty="0"/>
              <a:t>JavaScript.</a:t>
            </a:r>
          </a:p>
          <a:p>
            <a:r>
              <a:rPr lang="en-IN" sz="2400" dirty="0"/>
              <a:t>		3. DATABASE</a:t>
            </a:r>
          </a:p>
          <a:p>
            <a:r>
              <a:rPr lang="en-IN" sz="2400" dirty="0"/>
              <a:t>			-&gt;Oracle Database</a:t>
            </a:r>
          </a:p>
          <a:p>
            <a:r>
              <a:rPr lang="en-IN" sz="2400" dirty="0">
                <a:solidFill>
                  <a:srgbClr val="DDA147"/>
                </a:solidFill>
              </a:rPr>
              <a:t>PURPOSE OF USES:</a:t>
            </a:r>
          </a:p>
          <a:p>
            <a:r>
              <a:rPr lang="en-IN" sz="2400" dirty="0"/>
              <a:t>	</a:t>
            </a:r>
            <a:r>
              <a:rPr lang="en-IN" dirty="0"/>
              <a:t>	</a:t>
            </a:r>
            <a:r>
              <a:rPr lang="en-IN" sz="2800" dirty="0"/>
              <a:t>1. Java &amp; Oracle – </a:t>
            </a:r>
            <a:r>
              <a:rPr lang="en-IN" sz="2800" dirty="0">
                <a:solidFill>
                  <a:srgbClr val="00B050"/>
                </a:solidFill>
              </a:rPr>
              <a:t>API</a:t>
            </a:r>
            <a:r>
              <a:rPr lang="en-IN" sz="2800" dirty="0"/>
              <a:t>, </a:t>
            </a:r>
            <a:r>
              <a:rPr lang="en-IN" sz="2800" dirty="0">
                <a:solidFill>
                  <a:srgbClr val="00B050"/>
                </a:solidFill>
              </a:rPr>
              <a:t>BackEnd</a:t>
            </a:r>
          </a:p>
          <a:p>
            <a:r>
              <a:rPr lang="en-IN" sz="2800" dirty="0"/>
              <a:t>		2. Web Design – </a:t>
            </a:r>
            <a:r>
              <a:rPr lang="en-IN" sz="2800" dirty="0">
                <a:solidFill>
                  <a:srgbClr val="00B050"/>
                </a:solidFill>
              </a:rPr>
              <a:t>FrontEnd</a:t>
            </a:r>
          </a:p>
        </p:txBody>
      </p:sp>
    </p:spTree>
    <p:extLst>
      <p:ext uri="{BB962C8B-B14F-4D97-AF65-F5344CB8AC3E}">
        <p14:creationId xmlns:p14="http://schemas.microsoft.com/office/powerpoint/2010/main" val="9297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6D457-0100-0067-7541-AD7C978ABA78}"/>
              </a:ext>
            </a:extLst>
          </p:cNvPr>
          <p:cNvSpPr txBox="1"/>
          <p:nvPr/>
        </p:nvSpPr>
        <p:spPr>
          <a:xfrm>
            <a:off x="704850" y="920621"/>
            <a:ext cx="10991850" cy="3847207"/>
          </a:xfrm>
          <a:prstGeom prst="rect">
            <a:avLst/>
          </a:prstGeom>
          <a:noFill/>
        </p:spPr>
        <p:txBody>
          <a:bodyPr wrap="square" rtlCol="0">
            <a:spAutoFit/>
          </a:bodyPr>
          <a:lstStyle/>
          <a:p>
            <a:endParaRPr lang="en-IN" sz="4000" b="1" dirty="0">
              <a:solidFill>
                <a:srgbClr val="FF0000"/>
              </a:solidFill>
            </a:endParaRPr>
          </a:p>
          <a:p>
            <a:r>
              <a:rPr lang="en-IN" sz="4000" b="1" dirty="0">
                <a:solidFill>
                  <a:srgbClr val="FF0000"/>
                </a:solidFill>
              </a:rPr>
              <a:t>T</a:t>
            </a:r>
            <a:r>
              <a:rPr lang="en-IN" sz="4000" b="1" dirty="0"/>
              <a:t>ools </a:t>
            </a:r>
            <a:r>
              <a:rPr lang="en-IN" sz="4000" b="1" dirty="0">
                <a:solidFill>
                  <a:srgbClr val="FF0000"/>
                </a:solidFill>
              </a:rPr>
              <a:t>U</a:t>
            </a:r>
            <a:r>
              <a:rPr lang="en-IN" sz="4000" b="1" dirty="0"/>
              <a:t>sed :</a:t>
            </a:r>
          </a:p>
          <a:p>
            <a:r>
              <a:rPr lang="en-IN" sz="4000" b="1" dirty="0"/>
              <a:t>	      </a:t>
            </a:r>
            <a:r>
              <a:rPr lang="en-IN" sz="2800" b="1" dirty="0"/>
              <a:t>1.  IDE – NetBeans-8.2</a:t>
            </a:r>
          </a:p>
          <a:p>
            <a:r>
              <a:rPr lang="en-IN" sz="2800" b="1" dirty="0"/>
              <a:t>	         2. Glass Fish Server – 4.1.1</a:t>
            </a:r>
          </a:p>
          <a:p>
            <a:r>
              <a:rPr lang="en-IN" sz="2800" b="1" dirty="0"/>
              <a:t>	         3. Oracle - 10.2.0 </a:t>
            </a:r>
          </a:p>
          <a:p>
            <a:r>
              <a:rPr lang="en-IN" sz="2800" b="1" dirty="0"/>
              <a:t>	         4. Microsoft Edge / Google Chrome</a:t>
            </a:r>
          </a:p>
          <a:p>
            <a:endParaRPr lang="en-IN" sz="4000" b="1" dirty="0"/>
          </a:p>
        </p:txBody>
      </p:sp>
    </p:spTree>
    <p:extLst>
      <p:ext uri="{BB962C8B-B14F-4D97-AF65-F5344CB8AC3E}">
        <p14:creationId xmlns:p14="http://schemas.microsoft.com/office/powerpoint/2010/main" val="234242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3D847-416F-246E-13EC-2FF698BC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374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{471034C5-2B07-4196-A162-56FC81EC24BA}tf12214701_win32</Template>
  <TotalTime>154</TotalTime>
  <Words>469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Buxton Sketch</vt:lpstr>
      <vt:lpstr>Goudy Old Style</vt:lpstr>
      <vt:lpstr>Wingdings 2</vt:lpstr>
      <vt:lpstr>SlateVTI</vt:lpstr>
      <vt:lpstr>  Substitute Staff Management  System              By-               Manikandan-225027083               Muthu Kumar -225027091               Ramyuvadeesh-225027118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Shobika siva</dc:creator>
  <cp:lastModifiedBy>Shobika siva</cp:lastModifiedBy>
  <cp:revision>4</cp:revision>
  <dcterms:created xsi:type="dcterms:W3CDTF">2025-01-26T13:02:56Z</dcterms:created>
  <dcterms:modified xsi:type="dcterms:W3CDTF">2025-01-28T08:29:34Z</dcterms:modified>
</cp:coreProperties>
</file>