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4181" autoAdjust="0"/>
    <p:restoredTop sz="94660"/>
  </p:normalViewPr>
  <p:slideViewPr>
    <p:cSldViewPr snapToGrid="0">
      <p:cViewPr varScale="1">
        <p:scale>
          <a:sx n="84" d="100"/>
          <a:sy n="84" d="100"/>
        </p:scale>
        <p:origin x="1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anish3Shukla/project_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anish3Shukla/project_ai/blob/main/README.m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IN" dirty="0"/>
            </a:br>
            <a:r>
              <a:rPr lang="en-IN" dirty="0"/>
              <a:t> Research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483864" y="4586365"/>
            <a:ext cx="856792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Manish Shukla</a:t>
            </a:r>
          </a:p>
          <a:p>
            <a:r>
              <a:rPr lang="en-US" sz="2000" b="1" dirty="0">
                <a:solidFill>
                  <a:schemeClr val="accent1">
                    <a:lumMod val="75000"/>
                  </a:schemeClr>
                </a:solidFill>
                <a:latin typeface="Arial" pitchFamily="34" charset="0"/>
                <a:cs typeface="Arial" pitchFamily="34" charset="0"/>
              </a:rPr>
              <a:t>Student name : Manish Shukla	</a:t>
            </a:r>
          </a:p>
          <a:p>
            <a:r>
              <a:rPr lang="en-US" sz="2000" b="1" dirty="0">
                <a:solidFill>
                  <a:schemeClr val="accent1">
                    <a:lumMod val="75000"/>
                  </a:schemeClr>
                </a:solidFill>
                <a:latin typeface="Arial"/>
                <a:cs typeface="Arial"/>
              </a:rPr>
              <a:t>College Name &amp; Department :  </a:t>
            </a:r>
            <a:r>
              <a:rPr lang="en-IN" sz="2000" b="1" dirty="0">
                <a:solidFill>
                  <a:schemeClr val="accent1">
                    <a:lumMod val="75000"/>
                  </a:schemeClr>
                </a:solidFill>
                <a:latin typeface="Arial"/>
                <a:cs typeface="Arial"/>
              </a:rPr>
              <a:t>Graphic Era Hill University, SOC 					 Department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
            <a:extLst>
              <a:ext uri="{FF2B5EF4-FFF2-40B4-BE49-F238E27FC236}">
                <a16:creationId xmlns:a16="http://schemas.microsoft.com/office/drawing/2014/main" id="{1FA9739D-36C3-4999-FADE-FF1A597A33D2}"/>
              </a:ext>
            </a:extLst>
          </p:cNvPr>
          <p:cNvPicPr>
            <a:picLocks noChangeAspect="1"/>
          </p:cNvPicPr>
          <p:nvPr/>
        </p:nvPicPr>
        <p:blipFill>
          <a:blip r:embed="rId2"/>
          <a:stretch>
            <a:fillRect/>
          </a:stretch>
        </p:blipFill>
        <p:spPr>
          <a:xfrm>
            <a:off x="1479338" y="1445104"/>
            <a:ext cx="9233323" cy="448420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583688" y="872697"/>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descr="A screenshot of a computer&#10;&#10;AI-generated content may be incorrect.">
            <a:extLst>
              <a:ext uri="{FF2B5EF4-FFF2-40B4-BE49-F238E27FC236}">
                <a16:creationId xmlns:a16="http://schemas.microsoft.com/office/drawing/2014/main" id="{1C5B04D7-B610-E19D-9B8A-FD992EB0292D}"/>
              </a:ext>
            </a:extLst>
          </p:cNvPr>
          <p:cNvPicPr>
            <a:picLocks noChangeAspect="1"/>
          </p:cNvPicPr>
          <p:nvPr/>
        </p:nvPicPr>
        <p:blipFill>
          <a:blip r:embed="rId2"/>
          <a:stretch>
            <a:fillRect/>
          </a:stretch>
        </p:blipFill>
        <p:spPr>
          <a:xfrm>
            <a:off x="1621615" y="1566458"/>
            <a:ext cx="9413098" cy="450042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Automates key research tasks like literature search, summarization, and citation management.</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Leverages IBM Granite AI for intelligent content generation and hypothesis creation.</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Cost-effective and scalable using IBM Cloud Lite’s free-tier infrastructure</a:t>
            </a:r>
            <a:r>
              <a:rPr lang="en-IN" sz="2800" dirty="0">
                <a:solidFill>
                  <a:srgbClr val="404040"/>
                </a:solidFill>
                <a:latin typeface="Calibri"/>
                <a:ea typeface="Calibri"/>
                <a:cs typeface="Calibri"/>
              </a:rPr>
              <a:t>.</a:t>
            </a:r>
          </a:p>
          <a:p>
            <a:pPr marL="305435" indent="-305435"/>
            <a:r>
              <a:rPr lang="en-US" sz="2800" dirty="0"/>
              <a:t>Empowers students, researchers, and professionals to work faster, smarter, and more efficiently</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68023" y="77173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0" name="Rectangle 19">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1" y="1020431"/>
            <a:ext cx="10993549" cy="767729"/>
          </a:xfrm>
        </p:spPr>
        <p:txBody>
          <a:bodyPr vert="horz" lIns="91440" tIns="45720" rIns="91440" bIns="45720" rtlCol="0" anchor="b">
            <a:normAutofit fontScale="90000"/>
          </a:bodyPr>
          <a:lstStyle/>
          <a:p>
            <a:r>
              <a:rPr lang="en-US" sz="4800" dirty="0"/>
              <a:t>IBM Certifications</a:t>
            </a:r>
          </a:p>
        </p:txBody>
      </p:sp>
      <p:sp>
        <p:nvSpPr>
          <p:cNvPr id="22" name="Rectangle 21">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blue and green cover&#10;&#10;AI-generated content may be incorrect.">
            <a:extLst>
              <a:ext uri="{FF2B5EF4-FFF2-40B4-BE49-F238E27FC236}">
                <a16:creationId xmlns:a16="http://schemas.microsoft.com/office/drawing/2014/main" id="{34733824-7A5F-E5D9-E834-09B65E8BE827}"/>
              </a:ext>
            </a:extLst>
          </p:cNvPr>
          <p:cNvPicPr>
            <a:picLocks noChangeAspect="1"/>
          </p:cNvPicPr>
          <p:nvPr/>
        </p:nvPicPr>
        <p:blipFill>
          <a:blip r:embed="rId2"/>
          <a:stretch>
            <a:fillRect/>
          </a:stretch>
        </p:blipFill>
        <p:spPr>
          <a:xfrm>
            <a:off x="728185" y="2256393"/>
            <a:ext cx="4458540" cy="4313639"/>
          </a:xfrm>
          <a:prstGeom prst="rect">
            <a:avLst/>
          </a:prstGeom>
        </p:spPr>
      </p:pic>
      <p:pic>
        <p:nvPicPr>
          <p:cNvPr id="7" name="Picture 6" descr="A blue and white certificate&#10;&#10;AI-generated content may be incorrect.">
            <a:extLst>
              <a:ext uri="{FF2B5EF4-FFF2-40B4-BE49-F238E27FC236}">
                <a16:creationId xmlns:a16="http://schemas.microsoft.com/office/drawing/2014/main" id="{0EDD1663-0338-8C3A-AD54-14F3E5E8045D}"/>
              </a:ext>
            </a:extLst>
          </p:cNvPr>
          <p:cNvPicPr>
            <a:picLocks noChangeAspect="1"/>
          </p:cNvPicPr>
          <p:nvPr/>
        </p:nvPicPr>
        <p:blipFill>
          <a:blip r:embed="rId3"/>
          <a:stretch>
            <a:fillRect/>
          </a:stretch>
        </p:blipFill>
        <p:spPr>
          <a:xfrm>
            <a:off x="6096000" y="2306536"/>
            <a:ext cx="5649466" cy="419472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with text and a yellow ribbon&#10;&#10;AI-generated content may be incorrect.">
            <a:extLst>
              <a:ext uri="{FF2B5EF4-FFF2-40B4-BE49-F238E27FC236}">
                <a16:creationId xmlns:a16="http://schemas.microsoft.com/office/drawing/2014/main" id="{EF117BE0-42FF-4865-AA34-4CD37CC0D7BF}"/>
              </a:ext>
            </a:extLst>
          </p:cNvPr>
          <p:cNvPicPr>
            <a:picLocks noChangeAspect="1"/>
          </p:cNvPicPr>
          <p:nvPr/>
        </p:nvPicPr>
        <p:blipFill>
          <a:blip r:embed="rId2"/>
          <a:srcRect r="6228" b="18511"/>
          <a:stretch>
            <a:fillRect/>
          </a:stretch>
        </p:blipFill>
        <p:spPr>
          <a:xfrm>
            <a:off x="2161276" y="1687102"/>
            <a:ext cx="7744723" cy="4731385"/>
          </a:xfrm>
          <a:prstGeom prst="rect">
            <a:avLst/>
          </a:prstGeom>
        </p:spPr>
      </p:pic>
      <p:sp>
        <p:nvSpPr>
          <p:cNvPr id="9" name="TextBox 8">
            <a:extLst>
              <a:ext uri="{FF2B5EF4-FFF2-40B4-BE49-F238E27FC236}">
                <a16:creationId xmlns:a16="http://schemas.microsoft.com/office/drawing/2014/main" id="{1B09E06D-188B-117F-3171-AD6E013AB559}"/>
              </a:ext>
            </a:extLst>
          </p:cNvPr>
          <p:cNvSpPr txBox="1"/>
          <p:nvPr/>
        </p:nvSpPr>
        <p:spPr>
          <a:xfrm>
            <a:off x="678942" y="806678"/>
            <a:ext cx="6809994" cy="1446550"/>
          </a:xfrm>
          <a:prstGeom prst="rect">
            <a:avLst/>
          </a:prstGeom>
          <a:noFill/>
        </p:spPr>
        <p:txBody>
          <a:bodyPr wrap="square">
            <a:spAutoFit/>
          </a:bodyPr>
          <a:lstStyle/>
          <a:p>
            <a:r>
              <a:rPr lang="en-US" sz="4400" b="1" dirty="0">
                <a:latin typeface="Amasis MT Pro" panose="02040504050005020304" pitchFamily="18" charset="0"/>
              </a:rPr>
              <a:t>RAG CERTIFICATIONS</a:t>
            </a:r>
            <a:endParaRPr lang="en-IN" sz="4400" b="1" dirty="0">
              <a:latin typeface="Amasis MT Pro" panose="02040504050005020304" pitchFamily="18" charset="0"/>
              <a:cs typeface="Angsana New" panose="02020603050405020304" pitchFamily="18" charset="-34"/>
            </a:endParaRPr>
          </a:p>
          <a:p>
            <a:endParaRPr lang="en-IN" sz="4400" b="1" dirty="0">
              <a:latin typeface="Amasis MT Pro" panose="02040504050005020304" pitchFamily="18" charset="0"/>
            </a:endParaRPr>
          </a:p>
        </p:txBody>
      </p:sp>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5948103" cy="646331"/>
          </a:xfrm>
          <a:prstGeom prst="rect">
            <a:avLst/>
          </a:prstGeom>
        </p:spPr>
        <p:txBody>
          <a:bodyPr wrap="none">
            <a:spAutoFit/>
          </a:bodyPr>
          <a:lstStyle/>
          <a:p>
            <a:r>
              <a:rPr lang="en-IN" dirty="0" err="1"/>
              <a:t>Github</a:t>
            </a:r>
            <a:r>
              <a:rPr lang="en-IN" dirty="0"/>
              <a:t> Link: </a:t>
            </a:r>
            <a:r>
              <a:rPr lang="en-IN" dirty="0">
                <a:hlinkClick r:id="rId2"/>
              </a:rPr>
              <a:t>https://github.com/Manish3Shukla/project_ai</a:t>
            </a:r>
            <a:endParaRPr lang="en-IN" dirty="0"/>
          </a:p>
          <a:p>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a:p>
            <a:r>
              <a:rPr lang="en-IN" dirty="0"/>
              <a:t>Link: </a:t>
            </a:r>
            <a:r>
              <a:rPr lang="en-IN" dirty="0">
                <a:hlinkClick r:id="rId2"/>
              </a:rPr>
              <a:t>https://github.com/Manish3Shukla/project_ai/blob/main/README.md</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endParaRPr lang="en-IN" sz="2800" dirty="0"/>
          </a:p>
          <a:p>
            <a:r>
              <a:rPr lang="en-US" sz="2800" dirty="0"/>
              <a:t> A </a:t>
            </a:r>
            <a:r>
              <a:rPr lang="en-US" sz="2800" b="1" dirty="0"/>
              <a:t>Research Agent </a:t>
            </a:r>
            <a:r>
              <a:rPr lang="en-US" sz="2800" dirty="0"/>
              <a:t>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 </a:t>
            </a:r>
            <a:endParaRPr lang="en-US" sz="18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07592" y="1087379"/>
            <a:ext cx="10747564" cy="2899406"/>
          </a:xfrm>
        </p:spPr>
        <p:txBody>
          <a:bodyPr vert="horz" lIns="91440" tIns="45720" rIns="91440" bIns="45720" rtlCol="0" anchor="ctr">
            <a:noAutofit/>
          </a:bodyPr>
          <a:lstStyle/>
          <a:p>
            <a:r>
              <a:rPr lang="en-US" sz="3600" dirty="0">
                <a:solidFill>
                  <a:srgbClr val="000000"/>
                </a:solidFill>
                <a:latin typeface="Calibri"/>
                <a:ea typeface="Calibri"/>
                <a:cs typeface="Calibri"/>
              </a:rPr>
              <a:t>IBM cloud lite services</a:t>
            </a:r>
          </a:p>
          <a:p>
            <a:r>
              <a:rPr lang="en-US" sz="36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302026"/>
            <a:ext cx="11029615" cy="2520166"/>
          </a:xfrm>
        </p:spPr>
        <p:txBody>
          <a:bodyPr>
            <a:normAutofit/>
          </a:bodyPr>
          <a:lstStyle/>
          <a:p>
            <a:pPr marL="305435" indent="-305435"/>
            <a:r>
              <a:rPr lang="en-IN" sz="2000" dirty="0"/>
              <a:t>IBM Cloud Watsonx AI Studio</a:t>
            </a:r>
          </a:p>
          <a:p>
            <a:pPr marL="305435" indent="-305435"/>
            <a:r>
              <a:rPr lang="en-IN" sz="2000" dirty="0"/>
              <a:t>IBM Cloud </a:t>
            </a:r>
            <a:r>
              <a:rPr lang="en-IN" sz="2000" dirty="0" err="1"/>
              <a:t>Watsonx</a:t>
            </a:r>
            <a:r>
              <a:rPr lang="en-IN" sz="2000" dirty="0"/>
              <a:t> AI runtime</a:t>
            </a:r>
          </a:p>
          <a:p>
            <a:pPr marL="305435" indent="-305435"/>
            <a:r>
              <a:rPr lang="en-IN" sz="2000" dirty="0"/>
              <a:t>IBM Cloud Agent Lab</a:t>
            </a:r>
          </a:p>
          <a:p>
            <a:pPr marL="305435" indent="-305435"/>
            <a:r>
              <a:rPr lang="en-IN" sz="20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73352"/>
            <a:ext cx="11029615" cy="4301998"/>
          </a:xfrm>
        </p:spPr>
        <p:txBody>
          <a:bodyPr>
            <a:normAutofit fontScale="85000" lnSpcReduction="20000"/>
          </a:bodyPr>
          <a:lstStyle/>
          <a:p>
            <a:pPr marL="0" indent="0">
              <a:buNone/>
            </a:pPr>
            <a:r>
              <a:rPr lang="en-US" sz="2800" dirty="0"/>
              <a:t>The Research Agent impresses with its AI-powered ability to search, summarize, and organize academic content. It uses IBM Granite models for intelligent text generation and automation. This tool boosts research productivity by handling complex tasks like hypothesis generation, citation management, and report drafting—all within IBM Cloud Lite’s free, scalable environment.</a:t>
            </a:r>
          </a:p>
          <a:p>
            <a:pPr marL="0" indent="0">
              <a:buNone/>
            </a:pPr>
            <a:endParaRPr lang="en-US" sz="2800" dirty="0"/>
          </a:p>
          <a:p>
            <a:pPr marL="0" indent="0">
              <a:buNone/>
            </a:pPr>
            <a:r>
              <a:rPr lang="en-IN" sz="2800" b="1" dirty="0"/>
              <a:t>Key Highlights Factors Are:</a:t>
            </a:r>
            <a:endParaRPr lang="en-IN" sz="2800" dirty="0"/>
          </a:p>
          <a:p>
            <a:r>
              <a:rPr lang="en-IN" sz="2800" dirty="0"/>
              <a:t> Smart, autonomous research powered by IBM Granite AI.</a:t>
            </a:r>
          </a:p>
          <a:p>
            <a:r>
              <a:rPr lang="en-IN" sz="2800" dirty="0"/>
              <a:t> Instant paper summarization and auto-generated citations.</a:t>
            </a:r>
          </a:p>
          <a:p>
            <a:r>
              <a:rPr lang="en-IN" sz="2800" dirty="0"/>
              <a:t> Fully deployable on IBM Cloud Lite.</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700064" y="702156"/>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t>Students</a:t>
            </a:r>
          </a:p>
          <a:p>
            <a:pPr marL="305435" indent="-305435"/>
            <a:r>
              <a:rPr lang="en-IN" sz="2800" dirty="0"/>
              <a:t>Data Scientists &amp; AI Engineers</a:t>
            </a:r>
            <a:endParaRPr lang="en-IN" sz="2800" dirty="0">
              <a:latin typeface="Calibri"/>
              <a:ea typeface="+mn-lt"/>
              <a:cs typeface="+mn-lt"/>
            </a:endParaRP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Screens screenshot of a computer&#10;&#10;AI-generated content may be incorrect.">
            <a:extLst>
              <a:ext uri="{FF2B5EF4-FFF2-40B4-BE49-F238E27FC236}">
                <a16:creationId xmlns:a16="http://schemas.microsoft.com/office/drawing/2014/main" id="{12F383E8-1BC4-47CD-177B-42CC638D329B}"/>
              </a:ext>
            </a:extLst>
          </p:cNvPr>
          <p:cNvPicPr>
            <a:picLocks noChangeAspect="1"/>
          </p:cNvPicPr>
          <p:nvPr/>
        </p:nvPicPr>
        <p:blipFill>
          <a:blip r:embed="rId2"/>
          <a:srcRect l="50000"/>
          <a:stretch>
            <a:fillRect/>
          </a:stretch>
        </p:blipFill>
        <p:spPr>
          <a:xfrm>
            <a:off x="6489133" y="1232451"/>
            <a:ext cx="5446795" cy="524485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5C6E7950-B35B-15EF-3832-74169387F8DD}"/>
              </a:ext>
            </a:extLst>
          </p:cNvPr>
          <p:cNvPicPr>
            <a:picLocks noChangeAspect="1"/>
          </p:cNvPicPr>
          <p:nvPr/>
        </p:nvPicPr>
        <p:blipFill>
          <a:blip r:embed="rId3"/>
          <a:stretch>
            <a:fillRect/>
          </a:stretch>
        </p:blipFill>
        <p:spPr>
          <a:xfrm>
            <a:off x="418632" y="1232452"/>
            <a:ext cx="5907941" cy="551534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descr="A screenshot of a computer&#10;&#10;AI-generated content may be incorrect.">
            <a:extLst>
              <a:ext uri="{FF2B5EF4-FFF2-40B4-BE49-F238E27FC236}">
                <a16:creationId xmlns:a16="http://schemas.microsoft.com/office/drawing/2014/main" id="{5DB6DABE-EC84-0F1E-F0CD-5FA7598816AA}"/>
              </a:ext>
            </a:extLst>
          </p:cNvPr>
          <p:cNvPicPr>
            <a:picLocks noChangeAspect="1"/>
          </p:cNvPicPr>
          <p:nvPr/>
        </p:nvPicPr>
        <p:blipFill>
          <a:blip r:embed="rId2"/>
          <a:stretch>
            <a:fillRect/>
          </a:stretch>
        </p:blipFill>
        <p:spPr>
          <a:xfrm>
            <a:off x="3776940" y="702156"/>
            <a:ext cx="8230313" cy="4191363"/>
          </a:xfrm>
          <a:prstGeom prst="rect">
            <a:avLst/>
          </a:prstGeom>
        </p:spPr>
      </p:pic>
      <p:pic>
        <p:nvPicPr>
          <p:cNvPr id="8" name="Picture 7">
            <a:extLst>
              <a:ext uri="{FF2B5EF4-FFF2-40B4-BE49-F238E27FC236}">
                <a16:creationId xmlns:a16="http://schemas.microsoft.com/office/drawing/2014/main" id="{3C9D46C4-72B9-3565-469A-417EBBFA4DCF}"/>
              </a:ext>
            </a:extLst>
          </p:cNvPr>
          <p:cNvPicPr>
            <a:picLocks noChangeAspect="1"/>
          </p:cNvPicPr>
          <p:nvPr/>
        </p:nvPicPr>
        <p:blipFill>
          <a:blip r:embed="rId3"/>
          <a:stretch>
            <a:fillRect/>
          </a:stretch>
        </p:blipFill>
        <p:spPr>
          <a:xfrm>
            <a:off x="447952" y="2706397"/>
            <a:ext cx="8230314" cy="3830320"/>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b30265f8-c5e2-4918-b4a1-b977299ca3e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1606</TotalTime>
  <Words>433</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Amasis MT Pro</vt:lpstr>
      <vt:lpstr>Arial</vt:lpstr>
      <vt:lpstr>Calibri</vt:lpstr>
      <vt:lpstr>Calibri Light</vt:lpstr>
      <vt:lpstr>Franklin Gothic Book</vt:lpstr>
      <vt:lpstr>Franklin Gothic Demi</vt:lpstr>
      <vt:lpstr>Wingdings 2</vt:lpstr>
      <vt:lpstr>DividendVTI</vt:lpstr>
      <vt:lpstr>  Research Agent </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MANISH SHUKLA</cp:lastModifiedBy>
  <cp:revision>147</cp:revision>
  <cp:lastPrinted>2025-08-03T15:18:57Z</cp:lastPrinted>
  <dcterms:created xsi:type="dcterms:W3CDTF">2021-05-26T16:50:10Z</dcterms:created>
  <dcterms:modified xsi:type="dcterms:W3CDTF">2025-08-03T15:19:53Z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