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76" r:id="rId4"/>
    <p:sldId id="278" r:id="rId5"/>
    <p:sldId id="279" r:id="rId6"/>
    <p:sldId id="280" r:id="rId7"/>
    <p:sldId id="273" r:id="rId8"/>
    <p:sldId id="258" r:id="rId9"/>
    <p:sldId id="268" r:id="rId10"/>
    <p:sldId id="277" r:id="rId11"/>
    <p:sldId id="269" r:id="rId12"/>
    <p:sldId id="271" r:id="rId13"/>
    <p:sldId id="272" r:id="rId14"/>
    <p:sldId id="275" r:id="rId15"/>
  </p:sldIdLst>
  <p:sldSz cx="18288000" cy="10287000"/>
  <p:notesSz cx="6858000" cy="9144000"/>
  <p:embeddedFontLst>
    <p:embeddedFont>
      <p:font typeface="Abadi" panose="020B0604020104020204" pitchFamily="34" charset="0"/>
      <p:regular r:id="rId16"/>
    </p:embeddedFont>
    <p:embeddedFont>
      <p:font typeface="Bookman Old Style" panose="02050604050505020204" pitchFamily="18" charset="0"/>
      <p:regular r:id="rId17"/>
      <p:bold r:id="rId18"/>
      <p:italic r:id="rId19"/>
      <p:boldItalic r:id="rId20"/>
    </p:embeddedFont>
    <p:embeddedFont>
      <p:font typeface="Canva Sans 1" panose="020B0604020202020204" charset="0"/>
      <p:regular r:id="rId21"/>
    </p:embeddedFont>
    <p:embeddedFont>
      <p:font typeface="Canva Sans 1 Bold" panose="020B0604020202020204" charset="0"/>
      <p:regular r:id="rId22"/>
    </p:embeddedFont>
    <p:embeddedFont>
      <p:font typeface="Codec Pro Extra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D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882"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3FDF4-5135-475C-A487-1A4A3EEE5BBA}"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IN"/>
        </a:p>
      </dgm:t>
    </dgm:pt>
    <dgm:pt modelId="{D4201807-97B5-47C7-B5E5-2DC8E96DF49A}">
      <dgm:prSet/>
      <dgm:spPr/>
      <dgm:t>
        <a:bodyPr/>
        <a:lstStyle/>
        <a:p>
          <a:r>
            <a:rPr lang="en-US" b="0" i="0" baseline="0" dirty="0"/>
            <a:t>Example: Let's say you order at lotus mart. </a:t>
          </a:r>
          <a:endParaRPr lang="en-IN" dirty="0"/>
        </a:p>
      </dgm:t>
    </dgm:pt>
    <dgm:pt modelId="{7B420E56-9CB5-4AB8-84CA-72392DB73512}" type="parTrans" cxnId="{7888F67B-559E-4626-8447-AB1315CBC0DF}">
      <dgm:prSet/>
      <dgm:spPr/>
      <dgm:t>
        <a:bodyPr/>
        <a:lstStyle/>
        <a:p>
          <a:endParaRPr lang="en-IN"/>
        </a:p>
      </dgm:t>
    </dgm:pt>
    <dgm:pt modelId="{B76FB8AB-AC4F-45FE-807A-ACD8546EA651}" type="sibTrans" cxnId="{7888F67B-559E-4626-8447-AB1315CBC0DF}">
      <dgm:prSet/>
      <dgm:spPr/>
      <dgm:t>
        <a:bodyPr/>
        <a:lstStyle/>
        <a:p>
          <a:endParaRPr lang="en-IN"/>
        </a:p>
      </dgm:t>
    </dgm:pt>
    <dgm:pt modelId="{AE20643B-713A-4512-9F2F-5D886BD83524}">
      <dgm:prSet/>
      <dgm:spPr/>
      <dgm:t>
        <a:bodyPr/>
        <a:lstStyle/>
        <a:p>
          <a:r>
            <a:rPr lang="en-US" b="0" i="0" baseline="0" dirty="0"/>
            <a:t>4 (milk 500), </a:t>
          </a:r>
          <a:endParaRPr lang="en-IN" dirty="0"/>
        </a:p>
      </dgm:t>
    </dgm:pt>
    <dgm:pt modelId="{9857F61F-0389-46CA-B33E-31495D183221}" type="parTrans" cxnId="{363746A6-A9A7-4089-BB4A-3723C4156533}">
      <dgm:prSet/>
      <dgm:spPr/>
      <dgm:t>
        <a:bodyPr/>
        <a:lstStyle/>
        <a:p>
          <a:endParaRPr lang="en-IN"/>
        </a:p>
      </dgm:t>
    </dgm:pt>
    <dgm:pt modelId="{0F9541B9-65EB-43E0-87C2-B80797E009AB}" type="sibTrans" cxnId="{363746A6-A9A7-4089-BB4A-3723C4156533}">
      <dgm:prSet/>
      <dgm:spPr/>
      <dgm:t>
        <a:bodyPr/>
        <a:lstStyle/>
        <a:p>
          <a:endParaRPr lang="en-IN"/>
        </a:p>
      </dgm:t>
    </dgm:pt>
    <dgm:pt modelId="{7677E52E-099B-4949-AEAA-4552A2604463}">
      <dgm:prSet/>
      <dgm:spPr/>
      <dgm:t>
        <a:bodyPr/>
        <a:lstStyle/>
        <a:p>
          <a:r>
            <a:rPr lang="en-US" b="0" i="0" baseline="0" dirty="0"/>
            <a:t>1 (tea 500)  and </a:t>
          </a:r>
          <a:endParaRPr lang="en-IN" dirty="0"/>
        </a:p>
      </dgm:t>
    </dgm:pt>
    <dgm:pt modelId="{58752728-4124-418F-8D99-B84111AF7279}" type="parTrans" cxnId="{2B8AF165-3E02-4727-959E-0E2F77907CD4}">
      <dgm:prSet/>
      <dgm:spPr/>
      <dgm:t>
        <a:bodyPr/>
        <a:lstStyle/>
        <a:p>
          <a:endParaRPr lang="en-IN"/>
        </a:p>
      </dgm:t>
    </dgm:pt>
    <dgm:pt modelId="{02EEC724-38AC-491C-8DA9-3AF579A703C7}" type="sibTrans" cxnId="{2B8AF165-3E02-4727-959E-0E2F77907CD4}">
      <dgm:prSet/>
      <dgm:spPr/>
      <dgm:t>
        <a:bodyPr/>
        <a:lstStyle/>
        <a:p>
          <a:endParaRPr lang="en-IN"/>
        </a:p>
      </dgm:t>
    </dgm:pt>
    <dgm:pt modelId="{C9A0D3F8-AFBB-4707-938D-CC3E9B6AB786}">
      <dgm:prSet/>
      <dgm:spPr/>
      <dgm:t>
        <a:bodyPr/>
        <a:lstStyle/>
        <a:p>
          <a:r>
            <a:rPr lang="en-US" b="0" i="0" baseline="0" dirty="0"/>
            <a:t>2 (biscuits 500)</a:t>
          </a:r>
          <a:endParaRPr lang="en-IN" dirty="0"/>
        </a:p>
      </dgm:t>
    </dgm:pt>
    <dgm:pt modelId="{42A704A1-F280-4E8E-9465-1B1062CC61C7}" type="parTrans" cxnId="{78A2697D-44CF-4C52-AA04-E5BAD2F5EE62}">
      <dgm:prSet/>
      <dgm:spPr/>
      <dgm:t>
        <a:bodyPr/>
        <a:lstStyle/>
        <a:p>
          <a:endParaRPr lang="en-IN"/>
        </a:p>
      </dgm:t>
    </dgm:pt>
    <dgm:pt modelId="{A65C42AC-198A-4298-AF98-A2F36BBCA787}" type="sibTrans" cxnId="{78A2697D-44CF-4C52-AA04-E5BAD2F5EE62}">
      <dgm:prSet/>
      <dgm:spPr/>
      <dgm:t>
        <a:bodyPr/>
        <a:lstStyle/>
        <a:p>
          <a:endParaRPr lang="en-IN"/>
        </a:p>
      </dgm:t>
    </dgm:pt>
    <dgm:pt modelId="{EE47BECC-9B32-4DF6-BAA4-2C5618379F70}" type="pres">
      <dgm:prSet presAssocID="{24A3FDF4-5135-475C-A487-1A4A3EEE5BBA}" presName="diagram" presStyleCnt="0">
        <dgm:presLayoutVars>
          <dgm:chPref val="1"/>
          <dgm:dir/>
          <dgm:animOne val="branch"/>
          <dgm:animLvl val="lvl"/>
          <dgm:resizeHandles/>
        </dgm:presLayoutVars>
      </dgm:prSet>
      <dgm:spPr/>
    </dgm:pt>
    <dgm:pt modelId="{0644B853-4E51-471C-9E66-65D6B0080A21}" type="pres">
      <dgm:prSet presAssocID="{D4201807-97B5-47C7-B5E5-2DC8E96DF49A}" presName="root" presStyleCnt="0"/>
      <dgm:spPr/>
    </dgm:pt>
    <dgm:pt modelId="{FC2D5FED-2FE5-4CAE-8808-02C6F49AC53D}" type="pres">
      <dgm:prSet presAssocID="{D4201807-97B5-47C7-B5E5-2DC8E96DF49A}" presName="rootComposite" presStyleCnt="0"/>
      <dgm:spPr/>
    </dgm:pt>
    <dgm:pt modelId="{C0614F32-E4F1-46FF-B722-9D5D20DF78C2}" type="pres">
      <dgm:prSet presAssocID="{D4201807-97B5-47C7-B5E5-2DC8E96DF49A}" presName="rootText" presStyleLbl="node1" presStyleIdx="0" presStyleCnt="1" custScaleX="181239"/>
      <dgm:spPr/>
    </dgm:pt>
    <dgm:pt modelId="{FBA7E106-806D-47E8-B656-07828AE0C497}" type="pres">
      <dgm:prSet presAssocID="{D4201807-97B5-47C7-B5E5-2DC8E96DF49A}" presName="rootConnector" presStyleLbl="node1" presStyleIdx="0" presStyleCnt="1"/>
      <dgm:spPr/>
    </dgm:pt>
    <dgm:pt modelId="{84986BB7-AB9D-47DE-BB3F-8EA8D3DF2163}" type="pres">
      <dgm:prSet presAssocID="{D4201807-97B5-47C7-B5E5-2DC8E96DF49A}" presName="childShape" presStyleCnt="0"/>
      <dgm:spPr/>
    </dgm:pt>
    <dgm:pt modelId="{34CA7BB4-C06A-4356-ACE3-9F655F2E9B10}" type="pres">
      <dgm:prSet presAssocID="{9857F61F-0389-46CA-B33E-31495D183221}" presName="Name13" presStyleLbl="parChTrans1D2" presStyleIdx="0" presStyleCnt="3"/>
      <dgm:spPr/>
    </dgm:pt>
    <dgm:pt modelId="{135F7DA9-47E3-4BC2-9015-3E76A84B3722}" type="pres">
      <dgm:prSet presAssocID="{AE20643B-713A-4512-9F2F-5D886BD83524}" presName="childText" presStyleLbl="bgAcc1" presStyleIdx="0" presStyleCnt="3">
        <dgm:presLayoutVars>
          <dgm:bulletEnabled val="1"/>
        </dgm:presLayoutVars>
      </dgm:prSet>
      <dgm:spPr/>
    </dgm:pt>
    <dgm:pt modelId="{ABE26D7A-4B81-46C9-999E-898DD95F3881}" type="pres">
      <dgm:prSet presAssocID="{58752728-4124-418F-8D99-B84111AF7279}" presName="Name13" presStyleLbl="parChTrans1D2" presStyleIdx="1" presStyleCnt="3"/>
      <dgm:spPr/>
    </dgm:pt>
    <dgm:pt modelId="{ABB4F10C-215B-48FC-BF09-0C17240E4506}" type="pres">
      <dgm:prSet presAssocID="{7677E52E-099B-4949-AEAA-4552A2604463}" presName="childText" presStyleLbl="bgAcc1" presStyleIdx="1" presStyleCnt="3">
        <dgm:presLayoutVars>
          <dgm:bulletEnabled val="1"/>
        </dgm:presLayoutVars>
      </dgm:prSet>
      <dgm:spPr/>
    </dgm:pt>
    <dgm:pt modelId="{919AC028-CF34-4725-80C8-23520C9F6D5C}" type="pres">
      <dgm:prSet presAssocID="{42A704A1-F280-4E8E-9465-1B1062CC61C7}" presName="Name13" presStyleLbl="parChTrans1D2" presStyleIdx="2" presStyleCnt="3"/>
      <dgm:spPr/>
    </dgm:pt>
    <dgm:pt modelId="{2A230597-DE84-45FC-BBD2-1B4FB222AF49}" type="pres">
      <dgm:prSet presAssocID="{C9A0D3F8-AFBB-4707-938D-CC3E9B6AB786}" presName="childText" presStyleLbl="bgAcc1" presStyleIdx="2" presStyleCnt="3">
        <dgm:presLayoutVars>
          <dgm:bulletEnabled val="1"/>
        </dgm:presLayoutVars>
      </dgm:prSet>
      <dgm:spPr/>
    </dgm:pt>
  </dgm:ptLst>
  <dgm:cxnLst>
    <dgm:cxn modelId="{7E139001-5AAE-448D-B80A-F2F6A6EA6D7C}" type="presOf" srcId="{AE20643B-713A-4512-9F2F-5D886BD83524}" destId="{135F7DA9-47E3-4BC2-9015-3E76A84B3722}" srcOrd="0" destOrd="0" presId="urn:microsoft.com/office/officeart/2005/8/layout/hierarchy3"/>
    <dgm:cxn modelId="{DDD61C3F-CBB2-405A-9599-44AD99447AEC}" type="presOf" srcId="{24A3FDF4-5135-475C-A487-1A4A3EEE5BBA}" destId="{EE47BECC-9B32-4DF6-BAA4-2C5618379F70}" srcOrd="0" destOrd="0" presId="urn:microsoft.com/office/officeart/2005/8/layout/hierarchy3"/>
    <dgm:cxn modelId="{2B8AF165-3E02-4727-959E-0E2F77907CD4}" srcId="{D4201807-97B5-47C7-B5E5-2DC8E96DF49A}" destId="{7677E52E-099B-4949-AEAA-4552A2604463}" srcOrd="1" destOrd="0" parTransId="{58752728-4124-418F-8D99-B84111AF7279}" sibTransId="{02EEC724-38AC-491C-8DA9-3AF579A703C7}"/>
    <dgm:cxn modelId="{63AB1B79-8314-439C-8F2A-A08B032E2CAF}" type="presOf" srcId="{58752728-4124-418F-8D99-B84111AF7279}" destId="{ABE26D7A-4B81-46C9-999E-898DD95F3881}" srcOrd="0" destOrd="0" presId="urn:microsoft.com/office/officeart/2005/8/layout/hierarchy3"/>
    <dgm:cxn modelId="{7888F67B-559E-4626-8447-AB1315CBC0DF}" srcId="{24A3FDF4-5135-475C-A487-1A4A3EEE5BBA}" destId="{D4201807-97B5-47C7-B5E5-2DC8E96DF49A}" srcOrd="0" destOrd="0" parTransId="{7B420E56-9CB5-4AB8-84CA-72392DB73512}" sibTransId="{B76FB8AB-AC4F-45FE-807A-ACD8546EA651}"/>
    <dgm:cxn modelId="{78A2697D-44CF-4C52-AA04-E5BAD2F5EE62}" srcId="{D4201807-97B5-47C7-B5E5-2DC8E96DF49A}" destId="{C9A0D3F8-AFBB-4707-938D-CC3E9B6AB786}" srcOrd="2" destOrd="0" parTransId="{42A704A1-F280-4E8E-9465-1B1062CC61C7}" sibTransId="{A65C42AC-198A-4298-AF98-A2F36BBCA787}"/>
    <dgm:cxn modelId="{A3F62E8F-9CA2-4B83-9F80-187C4BF815A1}" type="presOf" srcId="{9857F61F-0389-46CA-B33E-31495D183221}" destId="{34CA7BB4-C06A-4356-ACE3-9F655F2E9B10}" srcOrd="0" destOrd="0" presId="urn:microsoft.com/office/officeart/2005/8/layout/hierarchy3"/>
    <dgm:cxn modelId="{83036FA4-7A73-4621-AEB8-B03E522C7C67}" type="presOf" srcId="{D4201807-97B5-47C7-B5E5-2DC8E96DF49A}" destId="{C0614F32-E4F1-46FF-B722-9D5D20DF78C2}" srcOrd="0" destOrd="0" presId="urn:microsoft.com/office/officeart/2005/8/layout/hierarchy3"/>
    <dgm:cxn modelId="{363746A6-A9A7-4089-BB4A-3723C4156533}" srcId="{D4201807-97B5-47C7-B5E5-2DC8E96DF49A}" destId="{AE20643B-713A-4512-9F2F-5D886BD83524}" srcOrd="0" destOrd="0" parTransId="{9857F61F-0389-46CA-B33E-31495D183221}" sibTransId="{0F9541B9-65EB-43E0-87C2-B80797E009AB}"/>
    <dgm:cxn modelId="{14538DD8-2966-4E17-9BBB-90D670351F81}" type="presOf" srcId="{D4201807-97B5-47C7-B5E5-2DC8E96DF49A}" destId="{FBA7E106-806D-47E8-B656-07828AE0C497}" srcOrd="1" destOrd="0" presId="urn:microsoft.com/office/officeart/2005/8/layout/hierarchy3"/>
    <dgm:cxn modelId="{73C5A1D9-C3DE-43F5-9C35-DEC933F2F365}" type="presOf" srcId="{42A704A1-F280-4E8E-9465-1B1062CC61C7}" destId="{919AC028-CF34-4725-80C8-23520C9F6D5C}" srcOrd="0" destOrd="0" presId="urn:microsoft.com/office/officeart/2005/8/layout/hierarchy3"/>
    <dgm:cxn modelId="{435502EF-852B-4D18-9826-35E6267C6587}" type="presOf" srcId="{C9A0D3F8-AFBB-4707-938D-CC3E9B6AB786}" destId="{2A230597-DE84-45FC-BBD2-1B4FB222AF49}" srcOrd="0" destOrd="0" presId="urn:microsoft.com/office/officeart/2005/8/layout/hierarchy3"/>
    <dgm:cxn modelId="{43A8F5F7-2DA8-44EB-B697-0E8524808813}" type="presOf" srcId="{7677E52E-099B-4949-AEAA-4552A2604463}" destId="{ABB4F10C-215B-48FC-BF09-0C17240E4506}" srcOrd="0" destOrd="0" presId="urn:microsoft.com/office/officeart/2005/8/layout/hierarchy3"/>
    <dgm:cxn modelId="{574845F4-C73F-45A9-82E0-50679029DDB2}" type="presParOf" srcId="{EE47BECC-9B32-4DF6-BAA4-2C5618379F70}" destId="{0644B853-4E51-471C-9E66-65D6B0080A21}" srcOrd="0" destOrd="0" presId="urn:microsoft.com/office/officeart/2005/8/layout/hierarchy3"/>
    <dgm:cxn modelId="{4D0BFFCE-90EF-4B65-AEBE-A66D05985ABD}" type="presParOf" srcId="{0644B853-4E51-471C-9E66-65D6B0080A21}" destId="{FC2D5FED-2FE5-4CAE-8808-02C6F49AC53D}" srcOrd="0" destOrd="0" presId="urn:microsoft.com/office/officeart/2005/8/layout/hierarchy3"/>
    <dgm:cxn modelId="{A8982A06-968F-4CCF-9947-DEE84F62E9F5}" type="presParOf" srcId="{FC2D5FED-2FE5-4CAE-8808-02C6F49AC53D}" destId="{C0614F32-E4F1-46FF-B722-9D5D20DF78C2}" srcOrd="0" destOrd="0" presId="urn:microsoft.com/office/officeart/2005/8/layout/hierarchy3"/>
    <dgm:cxn modelId="{10954737-7E3A-4871-A0FE-298B3345EB8E}" type="presParOf" srcId="{FC2D5FED-2FE5-4CAE-8808-02C6F49AC53D}" destId="{FBA7E106-806D-47E8-B656-07828AE0C497}" srcOrd="1" destOrd="0" presId="urn:microsoft.com/office/officeart/2005/8/layout/hierarchy3"/>
    <dgm:cxn modelId="{AA13BF7D-CBC8-4A6E-8664-39582512FEA7}" type="presParOf" srcId="{0644B853-4E51-471C-9E66-65D6B0080A21}" destId="{84986BB7-AB9D-47DE-BB3F-8EA8D3DF2163}" srcOrd="1" destOrd="0" presId="urn:microsoft.com/office/officeart/2005/8/layout/hierarchy3"/>
    <dgm:cxn modelId="{F555EFFD-CF30-4872-8FA7-1417CA353248}" type="presParOf" srcId="{84986BB7-AB9D-47DE-BB3F-8EA8D3DF2163}" destId="{34CA7BB4-C06A-4356-ACE3-9F655F2E9B10}" srcOrd="0" destOrd="0" presId="urn:microsoft.com/office/officeart/2005/8/layout/hierarchy3"/>
    <dgm:cxn modelId="{DB4E7B72-E246-41C4-9D38-0F22E803766A}" type="presParOf" srcId="{84986BB7-AB9D-47DE-BB3F-8EA8D3DF2163}" destId="{135F7DA9-47E3-4BC2-9015-3E76A84B3722}" srcOrd="1" destOrd="0" presId="urn:microsoft.com/office/officeart/2005/8/layout/hierarchy3"/>
    <dgm:cxn modelId="{96056975-194A-4F72-8109-D2FE2FD243BC}" type="presParOf" srcId="{84986BB7-AB9D-47DE-BB3F-8EA8D3DF2163}" destId="{ABE26D7A-4B81-46C9-999E-898DD95F3881}" srcOrd="2" destOrd="0" presId="urn:microsoft.com/office/officeart/2005/8/layout/hierarchy3"/>
    <dgm:cxn modelId="{D53065AD-70D7-48D8-89EF-03DAE5F3FC0F}" type="presParOf" srcId="{84986BB7-AB9D-47DE-BB3F-8EA8D3DF2163}" destId="{ABB4F10C-215B-48FC-BF09-0C17240E4506}" srcOrd="3" destOrd="0" presId="urn:microsoft.com/office/officeart/2005/8/layout/hierarchy3"/>
    <dgm:cxn modelId="{C1333711-24B0-4F24-8C63-8CC9495EEDAE}" type="presParOf" srcId="{84986BB7-AB9D-47DE-BB3F-8EA8D3DF2163}" destId="{919AC028-CF34-4725-80C8-23520C9F6D5C}" srcOrd="4" destOrd="0" presId="urn:microsoft.com/office/officeart/2005/8/layout/hierarchy3"/>
    <dgm:cxn modelId="{E2CDF99C-9782-4B06-BF07-1F4E28D7CB32}" type="presParOf" srcId="{84986BB7-AB9D-47DE-BB3F-8EA8D3DF2163}" destId="{2A230597-DE84-45FC-BBD2-1B4FB222AF49}" srcOrd="5" destOrd="0" presId="urn:microsoft.com/office/officeart/2005/8/layout/hierarchy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B8D21-17F4-461D-B26E-0DCBD0C7DF22}"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N"/>
        </a:p>
      </dgm:t>
    </dgm:pt>
    <dgm:pt modelId="{1DC5AC02-77FA-4C28-8B4A-FF6DFCAEDF5B}">
      <dgm:prSet/>
      <dgm:spPr/>
      <dgm:t>
        <a:bodyPr/>
        <a:lstStyle/>
        <a:p>
          <a:r>
            <a:rPr lang="en-US" dirty="0"/>
            <a:t>Lotus mart</a:t>
          </a:r>
          <a:r>
            <a:rPr lang="en-US" b="0" i="0" baseline="0" dirty="0"/>
            <a:t> is able to ship you</a:t>
          </a:r>
          <a:endParaRPr lang="en-IN" dirty="0"/>
        </a:p>
      </dgm:t>
    </dgm:pt>
    <dgm:pt modelId="{A737E6D0-93DA-4BAF-9C52-DEDF90DF6AD9}" type="parTrans" cxnId="{FA1D6F0A-0412-4B52-ABB7-5387DBC10173}">
      <dgm:prSet/>
      <dgm:spPr/>
      <dgm:t>
        <a:bodyPr/>
        <a:lstStyle/>
        <a:p>
          <a:endParaRPr lang="en-IN"/>
        </a:p>
      </dgm:t>
    </dgm:pt>
    <dgm:pt modelId="{4ED2E744-1819-4EFC-9A8C-AEB61A762A32}" type="sibTrans" cxnId="{FA1D6F0A-0412-4B52-ABB7-5387DBC10173}">
      <dgm:prSet/>
      <dgm:spPr/>
      <dgm:t>
        <a:bodyPr/>
        <a:lstStyle/>
        <a:p>
          <a:endParaRPr lang="en-IN"/>
        </a:p>
      </dgm:t>
    </dgm:pt>
    <dgm:pt modelId="{1707D914-108C-468C-B644-613948D00CFF}">
      <dgm:prSet/>
      <dgm:spPr/>
      <dgm:t>
        <a:bodyPr/>
        <a:lstStyle/>
        <a:p>
          <a:r>
            <a:rPr lang="en-US" b="0" i="0" baseline="0" dirty="0"/>
            <a:t>1 (tea 500) and </a:t>
          </a:r>
          <a:endParaRPr lang="en-IN" dirty="0"/>
        </a:p>
      </dgm:t>
    </dgm:pt>
    <dgm:pt modelId="{DE11C7FE-109F-4025-A0BE-5D8D855CC5CA}" type="parTrans" cxnId="{19C60B99-20BD-4EE3-B244-617D8120042D}">
      <dgm:prSet/>
      <dgm:spPr/>
      <dgm:t>
        <a:bodyPr/>
        <a:lstStyle/>
        <a:p>
          <a:endParaRPr lang="en-IN"/>
        </a:p>
      </dgm:t>
    </dgm:pt>
    <dgm:pt modelId="{C7AFB1CA-36EC-417A-9961-7E4371F93E25}" type="sibTrans" cxnId="{19C60B99-20BD-4EE3-B244-617D8120042D}">
      <dgm:prSet/>
      <dgm:spPr/>
      <dgm:t>
        <a:bodyPr/>
        <a:lstStyle/>
        <a:p>
          <a:endParaRPr lang="en-IN"/>
        </a:p>
      </dgm:t>
    </dgm:pt>
    <dgm:pt modelId="{865C5323-3CFD-4ED8-A34A-801571CCEA2C}">
      <dgm:prSet/>
      <dgm:spPr/>
      <dgm:t>
        <a:bodyPr/>
        <a:lstStyle/>
        <a:p>
          <a:r>
            <a:rPr lang="en-US" b="0" i="0" baseline="0" dirty="0"/>
            <a:t>1 (biscuits 500)</a:t>
          </a:r>
          <a:endParaRPr lang="en-IN" dirty="0"/>
        </a:p>
      </dgm:t>
    </dgm:pt>
    <dgm:pt modelId="{5077F3A4-3C96-4764-B8B2-218DBB686D1F}" type="parTrans" cxnId="{C30A522F-280E-4F1D-9316-34DF933F03FF}">
      <dgm:prSet/>
      <dgm:spPr/>
      <dgm:t>
        <a:bodyPr/>
        <a:lstStyle/>
        <a:p>
          <a:endParaRPr lang="en-IN"/>
        </a:p>
      </dgm:t>
    </dgm:pt>
    <dgm:pt modelId="{83D7EC33-7EF2-47D8-82A4-36DB0B5A5511}" type="sibTrans" cxnId="{C30A522F-280E-4F1D-9316-34DF933F03FF}">
      <dgm:prSet/>
      <dgm:spPr/>
      <dgm:t>
        <a:bodyPr/>
        <a:lstStyle/>
        <a:p>
          <a:endParaRPr lang="en-IN"/>
        </a:p>
      </dgm:t>
    </dgm:pt>
    <dgm:pt modelId="{0A1F5385-46B0-4613-88C3-64C286DD3F04}">
      <dgm:prSet/>
      <dgm:spPr/>
      <dgm:t>
        <a:bodyPr/>
        <a:lstStyle/>
        <a:p>
          <a:r>
            <a:rPr lang="en-US" b="0" i="0" baseline="0" dirty="0"/>
            <a:t>4 (milk 500), </a:t>
          </a:r>
          <a:endParaRPr lang="en-IN" dirty="0"/>
        </a:p>
      </dgm:t>
    </dgm:pt>
    <dgm:pt modelId="{46E2686F-38E1-47A4-98E6-C55B762BC40D}" type="parTrans" cxnId="{9983DBE8-71CF-403B-94F0-A4CEE23CB6BD}">
      <dgm:prSet/>
      <dgm:spPr/>
      <dgm:t>
        <a:bodyPr/>
        <a:lstStyle/>
        <a:p>
          <a:endParaRPr lang="en-IN"/>
        </a:p>
      </dgm:t>
    </dgm:pt>
    <dgm:pt modelId="{AFEF0E28-74DF-442D-BFCA-1DF9DFA573B1}" type="sibTrans" cxnId="{9983DBE8-71CF-403B-94F0-A4CEE23CB6BD}">
      <dgm:prSet/>
      <dgm:spPr/>
      <dgm:t>
        <a:bodyPr/>
        <a:lstStyle/>
        <a:p>
          <a:endParaRPr lang="en-IN"/>
        </a:p>
      </dgm:t>
    </dgm:pt>
    <dgm:pt modelId="{3490F34D-1ADB-4D29-9D6B-F5910BEED66C}" type="pres">
      <dgm:prSet presAssocID="{697B8D21-17F4-461D-B26E-0DCBD0C7DF22}" presName="diagram" presStyleCnt="0">
        <dgm:presLayoutVars>
          <dgm:chPref val="1"/>
          <dgm:dir/>
          <dgm:animOne val="branch"/>
          <dgm:animLvl val="lvl"/>
          <dgm:resizeHandles/>
        </dgm:presLayoutVars>
      </dgm:prSet>
      <dgm:spPr/>
    </dgm:pt>
    <dgm:pt modelId="{4BFFB2BB-4955-4371-AA1F-573C2A75284C}" type="pres">
      <dgm:prSet presAssocID="{1DC5AC02-77FA-4C28-8B4A-FF6DFCAEDF5B}" presName="root" presStyleCnt="0"/>
      <dgm:spPr/>
    </dgm:pt>
    <dgm:pt modelId="{DF54577E-3A21-42E6-BD57-19DD8C22874B}" type="pres">
      <dgm:prSet presAssocID="{1DC5AC02-77FA-4C28-8B4A-FF6DFCAEDF5B}" presName="rootComposite" presStyleCnt="0"/>
      <dgm:spPr/>
    </dgm:pt>
    <dgm:pt modelId="{2645A691-C540-4300-BC83-09CDBF0D88B2}" type="pres">
      <dgm:prSet presAssocID="{1DC5AC02-77FA-4C28-8B4A-FF6DFCAEDF5B}" presName="rootText" presStyleLbl="node1" presStyleIdx="0" presStyleCnt="1" custScaleX="183602"/>
      <dgm:spPr/>
    </dgm:pt>
    <dgm:pt modelId="{7C080B45-48D1-4070-865B-1CBA1D40CAE4}" type="pres">
      <dgm:prSet presAssocID="{1DC5AC02-77FA-4C28-8B4A-FF6DFCAEDF5B}" presName="rootConnector" presStyleLbl="node1" presStyleIdx="0" presStyleCnt="1"/>
      <dgm:spPr/>
    </dgm:pt>
    <dgm:pt modelId="{085ACBFD-4B57-4DAE-8AE8-A4DA3975319B}" type="pres">
      <dgm:prSet presAssocID="{1DC5AC02-77FA-4C28-8B4A-FF6DFCAEDF5B}" presName="childShape" presStyleCnt="0"/>
      <dgm:spPr/>
    </dgm:pt>
    <dgm:pt modelId="{185C8703-4F28-4A07-9976-5CEA61ABE4AB}" type="pres">
      <dgm:prSet presAssocID="{46E2686F-38E1-47A4-98E6-C55B762BC40D}" presName="Name13" presStyleLbl="parChTrans1D2" presStyleIdx="0" presStyleCnt="3"/>
      <dgm:spPr/>
    </dgm:pt>
    <dgm:pt modelId="{AC8AC15B-7CC4-45F5-9A52-0241A5C34127}" type="pres">
      <dgm:prSet presAssocID="{0A1F5385-46B0-4613-88C3-64C286DD3F04}" presName="childText" presStyleLbl="bgAcc1" presStyleIdx="0" presStyleCnt="3">
        <dgm:presLayoutVars>
          <dgm:bulletEnabled val="1"/>
        </dgm:presLayoutVars>
      </dgm:prSet>
      <dgm:spPr/>
    </dgm:pt>
    <dgm:pt modelId="{A24815BC-BABE-4F71-B7AB-AFD57E66FAF8}" type="pres">
      <dgm:prSet presAssocID="{DE11C7FE-109F-4025-A0BE-5D8D855CC5CA}" presName="Name13" presStyleLbl="parChTrans1D2" presStyleIdx="1" presStyleCnt="3"/>
      <dgm:spPr/>
    </dgm:pt>
    <dgm:pt modelId="{81D24E1C-138F-45C5-96A2-0FE4E87D9CC2}" type="pres">
      <dgm:prSet presAssocID="{1707D914-108C-468C-B644-613948D00CFF}" presName="childText" presStyleLbl="bgAcc1" presStyleIdx="1" presStyleCnt="3">
        <dgm:presLayoutVars>
          <dgm:bulletEnabled val="1"/>
        </dgm:presLayoutVars>
      </dgm:prSet>
      <dgm:spPr/>
    </dgm:pt>
    <dgm:pt modelId="{68B81945-711F-492E-8D03-3FBA282C52B5}" type="pres">
      <dgm:prSet presAssocID="{5077F3A4-3C96-4764-B8B2-218DBB686D1F}" presName="Name13" presStyleLbl="parChTrans1D2" presStyleIdx="2" presStyleCnt="3"/>
      <dgm:spPr/>
    </dgm:pt>
    <dgm:pt modelId="{39D5641C-6F32-4DB6-AC23-1518191F2619}" type="pres">
      <dgm:prSet presAssocID="{865C5323-3CFD-4ED8-A34A-801571CCEA2C}" presName="childText" presStyleLbl="bgAcc1" presStyleIdx="2" presStyleCnt="3">
        <dgm:presLayoutVars>
          <dgm:bulletEnabled val="1"/>
        </dgm:presLayoutVars>
      </dgm:prSet>
      <dgm:spPr/>
    </dgm:pt>
  </dgm:ptLst>
  <dgm:cxnLst>
    <dgm:cxn modelId="{DDBE1F05-8B90-4589-9A58-CDFD0B620AE3}" type="presOf" srcId="{0A1F5385-46B0-4613-88C3-64C286DD3F04}" destId="{AC8AC15B-7CC4-45F5-9A52-0241A5C34127}" srcOrd="0" destOrd="0" presId="urn:microsoft.com/office/officeart/2005/8/layout/hierarchy3"/>
    <dgm:cxn modelId="{FA1D6F0A-0412-4B52-ABB7-5387DBC10173}" srcId="{697B8D21-17F4-461D-B26E-0DCBD0C7DF22}" destId="{1DC5AC02-77FA-4C28-8B4A-FF6DFCAEDF5B}" srcOrd="0" destOrd="0" parTransId="{A737E6D0-93DA-4BAF-9C52-DEDF90DF6AD9}" sibTransId="{4ED2E744-1819-4EFC-9A8C-AEB61A762A32}"/>
    <dgm:cxn modelId="{D95EB12A-C24F-4587-9A23-6F55AE444985}" type="presOf" srcId="{DE11C7FE-109F-4025-A0BE-5D8D855CC5CA}" destId="{A24815BC-BABE-4F71-B7AB-AFD57E66FAF8}" srcOrd="0" destOrd="0" presId="urn:microsoft.com/office/officeart/2005/8/layout/hierarchy3"/>
    <dgm:cxn modelId="{C30A522F-280E-4F1D-9316-34DF933F03FF}" srcId="{1DC5AC02-77FA-4C28-8B4A-FF6DFCAEDF5B}" destId="{865C5323-3CFD-4ED8-A34A-801571CCEA2C}" srcOrd="2" destOrd="0" parTransId="{5077F3A4-3C96-4764-B8B2-218DBB686D1F}" sibTransId="{83D7EC33-7EF2-47D8-82A4-36DB0B5A5511}"/>
    <dgm:cxn modelId="{270C034F-F40C-4049-A78F-BF1385495AED}" type="presOf" srcId="{865C5323-3CFD-4ED8-A34A-801571CCEA2C}" destId="{39D5641C-6F32-4DB6-AC23-1518191F2619}" srcOrd="0" destOrd="0" presId="urn:microsoft.com/office/officeart/2005/8/layout/hierarchy3"/>
    <dgm:cxn modelId="{3CB59555-6EE9-420D-933D-6341401CA5D9}" type="presOf" srcId="{1DC5AC02-77FA-4C28-8B4A-FF6DFCAEDF5B}" destId="{2645A691-C540-4300-BC83-09CDBF0D88B2}" srcOrd="0" destOrd="0" presId="urn:microsoft.com/office/officeart/2005/8/layout/hierarchy3"/>
    <dgm:cxn modelId="{B6064F58-7CAD-479B-9938-8A6088F6ACD0}" type="presOf" srcId="{46E2686F-38E1-47A4-98E6-C55B762BC40D}" destId="{185C8703-4F28-4A07-9976-5CEA61ABE4AB}" srcOrd="0" destOrd="0" presId="urn:microsoft.com/office/officeart/2005/8/layout/hierarchy3"/>
    <dgm:cxn modelId="{0EB41384-879C-47D6-87FE-F145844749C1}" type="presOf" srcId="{697B8D21-17F4-461D-B26E-0DCBD0C7DF22}" destId="{3490F34D-1ADB-4D29-9D6B-F5910BEED66C}" srcOrd="0" destOrd="0" presId="urn:microsoft.com/office/officeart/2005/8/layout/hierarchy3"/>
    <dgm:cxn modelId="{408FF890-9658-4BD2-AA1E-7376CD8A8448}" type="presOf" srcId="{5077F3A4-3C96-4764-B8B2-218DBB686D1F}" destId="{68B81945-711F-492E-8D03-3FBA282C52B5}" srcOrd="0" destOrd="0" presId="urn:microsoft.com/office/officeart/2005/8/layout/hierarchy3"/>
    <dgm:cxn modelId="{19C60B99-20BD-4EE3-B244-617D8120042D}" srcId="{1DC5AC02-77FA-4C28-8B4A-FF6DFCAEDF5B}" destId="{1707D914-108C-468C-B644-613948D00CFF}" srcOrd="1" destOrd="0" parTransId="{DE11C7FE-109F-4025-A0BE-5D8D855CC5CA}" sibTransId="{C7AFB1CA-36EC-417A-9961-7E4371F93E25}"/>
    <dgm:cxn modelId="{8153DBB2-98E1-424F-A244-7ECE5DBF4928}" type="presOf" srcId="{1707D914-108C-468C-B644-613948D00CFF}" destId="{81D24E1C-138F-45C5-96A2-0FE4E87D9CC2}" srcOrd="0" destOrd="0" presId="urn:microsoft.com/office/officeart/2005/8/layout/hierarchy3"/>
    <dgm:cxn modelId="{93B2A3D3-C85A-43AC-9FC3-B32C5D1A98FA}" type="presOf" srcId="{1DC5AC02-77FA-4C28-8B4A-FF6DFCAEDF5B}" destId="{7C080B45-48D1-4070-865B-1CBA1D40CAE4}" srcOrd="1" destOrd="0" presId="urn:microsoft.com/office/officeart/2005/8/layout/hierarchy3"/>
    <dgm:cxn modelId="{9983DBE8-71CF-403B-94F0-A4CEE23CB6BD}" srcId="{1DC5AC02-77FA-4C28-8B4A-FF6DFCAEDF5B}" destId="{0A1F5385-46B0-4613-88C3-64C286DD3F04}" srcOrd="0" destOrd="0" parTransId="{46E2686F-38E1-47A4-98E6-C55B762BC40D}" sibTransId="{AFEF0E28-74DF-442D-BFCA-1DF9DFA573B1}"/>
    <dgm:cxn modelId="{209AC410-5F7C-4119-A185-242E752B8360}" type="presParOf" srcId="{3490F34D-1ADB-4D29-9D6B-F5910BEED66C}" destId="{4BFFB2BB-4955-4371-AA1F-573C2A75284C}" srcOrd="0" destOrd="0" presId="urn:microsoft.com/office/officeart/2005/8/layout/hierarchy3"/>
    <dgm:cxn modelId="{6B87CA81-7DEA-43C3-B4EE-EBACBAEC7BCB}" type="presParOf" srcId="{4BFFB2BB-4955-4371-AA1F-573C2A75284C}" destId="{DF54577E-3A21-42E6-BD57-19DD8C22874B}" srcOrd="0" destOrd="0" presId="urn:microsoft.com/office/officeart/2005/8/layout/hierarchy3"/>
    <dgm:cxn modelId="{C86CCE84-DC96-459A-8A41-3E8FD4FD7ACE}" type="presParOf" srcId="{DF54577E-3A21-42E6-BD57-19DD8C22874B}" destId="{2645A691-C540-4300-BC83-09CDBF0D88B2}" srcOrd="0" destOrd="0" presId="urn:microsoft.com/office/officeart/2005/8/layout/hierarchy3"/>
    <dgm:cxn modelId="{9F8C7816-A914-43AA-BD5B-BA6CF441F9FC}" type="presParOf" srcId="{DF54577E-3A21-42E6-BD57-19DD8C22874B}" destId="{7C080B45-48D1-4070-865B-1CBA1D40CAE4}" srcOrd="1" destOrd="0" presId="urn:microsoft.com/office/officeart/2005/8/layout/hierarchy3"/>
    <dgm:cxn modelId="{1BC3949F-8EC6-4258-AC86-C768F8F4EDA6}" type="presParOf" srcId="{4BFFB2BB-4955-4371-AA1F-573C2A75284C}" destId="{085ACBFD-4B57-4DAE-8AE8-A4DA3975319B}" srcOrd="1" destOrd="0" presId="urn:microsoft.com/office/officeart/2005/8/layout/hierarchy3"/>
    <dgm:cxn modelId="{404E8B88-7144-454C-84AA-E8FBC4D209DB}" type="presParOf" srcId="{085ACBFD-4B57-4DAE-8AE8-A4DA3975319B}" destId="{185C8703-4F28-4A07-9976-5CEA61ABE4AB}" srcOrd="0" destOrd="0" presId="urn:microsoft.com/office/officeart/2005/8/layout/hierarchy3"/>
    <dgm:cxn modelId="{DFBEE7A9-FE95-462C-BCBA-9D057C721AEE}" type="presParOf" srcId="{085ACBFD-4B57-4DAE-8AE8-A4DA3975319B}" destId="{AC8AC15B-7CC4-45F5-9A52-0241A5C34127}" srcOrd="1" destOrd="0" presId="urn:microsoft.com/office/officeart/2005/8/layout/hierarchy3"/>
    <dgm:cxn modelId="{255D3A47-3340-4F17-B171-789E18F196D8}" type="presParOf" srcId="{085ACBFD-4B57-4DAE-8AE8-A4DA3975319B}" destId="{A24815BC-BABE-4F71-B7AB-AFD57E66FAF8}" srcOrd="2" destOrd="0" presId="urn:microsoft.com/office/officeart/2005/8/layout/hierarchy3"/>
    <dgm:cxn modelId="{81E98509-BBCA-4C96-B234-240E57E534B0}" type="presParOf" srcId="{085ACBFD-4B57-4DAE-8AE8-A4DA3975319B}" destId="{81D24E1C-138F-45C5-96A2-0FE4E87D9CC2}" srcOrd="3" destOrd="0" presId="urn:microsoft.com/office/officeart/2005/8/layout/hierarchy3"/>
    <dgm:cxn modelId="{8FBCB255-F160-4FE4-8755-F3FF86D3F28E}" type="presParOf" srcId="{085ACBFD-4B57-4DAE-8AE8-A4DA3975319B}" destId="{68B81945-711F-492E-8D03-3FBA282C52B5}" srcOrd="4" destOrd="0" presId="urn:microsoft.com/office/officeart/2005/8/layout/hierarchy3"/>
    <dgm:cxn modelId="{A3F7BA6A-267F-40E5-9A59-BAFFB7BE9BFE}" type="presParOf" srcId="{085ACBFD-4B57-4DAE-8AE8-A4DA3975319B}" destId="{39D5641C-6F32-4DB6-AC23-1518191F2619}" srcOrd="5" destOrd="0" presId="urn:microsoft.com/office/officeart/2005/8/layout/hierarchy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14F32-E4F1-46FF-B722-9D5D20DF78C2}">
      <dsp:nvSpPr>
        <dsp:cNvPr id="0" name=""/>
        <dsp:cNvSpPr/>
      </dsp:nvSpPr>
      <dsp:spPr>
        <a:xfrm>
          <a:off x="2459" y="5306"/>
          <a:ext cx="2775055" cy="7655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dirty="0"/>
            <a:t>Example: Let's say you order at lotus mart. </a:t>
          </a:r>
          <a:endParaRPr lang="en-IN" sz="2300" kern="1200" dirty="0"/>
        </a:p>
      </dsp:txBody>
      <dsp:txXfrm>
        <a:off x="24882" y="27729"/>
        <a:ext cx="2730209" cy="720733"/>
      </dsp:txXfrm>
    </dsp:sp>
    <dsp:sp modelId="{34CA7BB4-C06A-4356-ACE3-9F655F2E9B10}">
      <dsp:nvSpPr>
        <dsp:cNvPr id="0" name=""/>
        <dsp:cNvSpPr/>
      </dsp:nvSpPr>
      <dsp:spPr>
        <a:xfrm>
          <a:off x="279965" y="770885"/>
          <a:ext cx="277505" cy="574184"/>
        </a:xfrm>
        <a:custGeom>
          <a:avLst/>
          <a:gdLst/>
          <a:ahLst/>
          <a:cxnLst/>
          <a:rect l="0" t="0" r="0" b="0"/>
          <a:pathLst>
            <a:path>
              <a:moveTo>
                <a:pt x="0" y="0"/>
              </a:moveTo>
              <a:lnTo>
                <a:pt x="0" y="574184"/>
              </a:lnTo>
              <a:lnTo>
                <a:pt x="277505" y="57418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35F7DA9-47E3-4BC2-9015-3E76A84B3722}">
      <dsp:nvSpPr>
        <dsp:cNvPr id="0" name=""/>
        <dsp:cNvSpPr/>
      </dsp:nvSpPr>
      <dsp:spPr>
        <a:xfrm>
          <a:off x="557470" y="962280"/>
          <a:ext cx="1224926" cy="7655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4 (milk 500), </a:t>
          </a:r>
          <a:endParaRPr lang="en-IN" sz="2100" kern="1200" dirty="0"/>
        </a:p>
      </dsp:txBody>
      <dsp:txXfrm>
        <a:off x="579893" y="984703"/>
        <a:ext cx="1180080" cy="720733"/>
      </dsp:txXfrm>
    </dsp:sp>
    <dsp:sp modelId="{ABE26D7A-4B81-46C9-999E-898DD95F3881}">
      <dsp:nvSpPr>
        <dsp:cNvPr id="0" name=""/>
        <dsp:cNvSpPr/>
      </dsp:nvSpPr>
      <dsp:spPr>
        <a:xfrm>
          <a:off x="279965" y="770885"/>
          <a:ext cx="277505" cy="1531158"/>
        </a:xfrm>
        <a:custGeom>
          <a:avLst/>
          <a:gdLst/>
          <a:ahLst/>
          <a:cxnLst/>
          <a:rect l="0" t="0" r="0" b="0"/>
          <a:pathLst>
            <a:path>
              <a:moveTo>
                <a:pt x="0" y="0"/>
              </a:moveTo>
              <a:lnTo>
                <a:pt x="0" y="1531158"/>
              </a:lnTo>
              <a:lnTo>
                <a:pt x="277505" y="153115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B4F10C-215B-48FC-BF09-0C17240E4506}">
      <dsp:nvSpPr>
        <dsp:cNvPr id="0" name=""/>
        <dsp:cNvSpPr/>
      </dsp:nvSpPr>
      <dsp:spPr>
        <a:xfrm>
          <a:off x="557470" y="1919253"/>
          <a:ext cx="1224926" cy="7655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1 (tea 500)  and </a:t>
          </a:r>
          <a:endParaRPr lang="en-IN" sz="2100" kern="1200" dirty="0"/>
        </a:p>
      </dsp:txBody>
      <dsp:txXfrm>
        <a:off x="579893" y="1941676"/>
        <a:ext cx="1180080" cy="720733"/>
      </dsp:txXfrm>
    </dsp:sp>
    <dsp:sp modelId="{919AC028-CF34-4725-80C8-23520C9F6D5C}">
      <dsp:nvSpPr>
        <dsp:cNvPr id="0" name=""/>
        <dsp:cNvSpPr/>
      </dsp:nvSpPr>
      <dsp:spPr>
        <a:xfrm>
          <a:off x="279965" y="770885"/>
          <a:ext cx="277505" cy="2488131"/>
        </a:xfrm>
        <a:custGeom>
          <a:avLst/>
          <a:gdLst/>
          <a:ahLst/>
          <a:cxnLst/>
          <a:rect l="0" t="0" r="0" b="0"/>
          <a:pathLst>
            <a:path>
              <a:moveTo>
                <a:pt x="0" y="0"/>
              </a:moveTo>
              <a:lnTo>
                <a:pt x="0" y="2488131"/>
              </a:lnTo>
              <a:lnTo>
                <a:pt x="277505" y="248813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A230597-DE84-45FC-BBD2-1B4FB222AF49}">
      <dsp:nvSpPr>
        <dsp:cNvPr id="0" name=""/>
        <dsp:cNvSpPr/>
      </dsp:nvSpPr>
      <dsp:spPr>
        <a:xfrm>
          <a:off x="557470" y="2876227"/>
          <a:ext cx="1224926" cy="7655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2 (biscuits 500)</a:t>
          </a:r>
          <a:endParaRPr lang="en-IN" sz="2100" kern="1200" dirty="0"/>
        </a:p>
      </dsp:txBody>
      <dsp:txXfrm>
        <a:off x="579893" y="2898650"/>
        <a:ext cx="1180080" cy="720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A691-C540-4300-BC83-09CDBF0D88B2}">
      <dsp:nvSpPr>
        <dsp:cNvPr id="0" name=""/>
        <dsp:cNvSpPr/>
      </dsp:nvSpPr>
      <dsp:spPr>
        <a:xfrm>
          <a:off x="38232" y="198"/>
          <a:ext cx="2819134" cy="7677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Lotus mart</a:t>
          </a:r>
          <a:r>
            <a:rPr lang="en-US" sz="2300" b="0" i="0" kern="1200" baseline="0" dirty="0"/>
            <a:t> is able to ship you</a:t>
          </a:r>
          <a:endParaRPr lang="en-IN" sz="2300" kern="1200" dirty="0"/>
        </a:p>
      </dsp:txBody>
      <dsp:txXfrm>
        <a:off x="60718" y="22684"/>
        <a:ext cx="2774162" cy="722757"/>
      </dsp:txXfrm>
    </dsp:sp>
    <dsp:sp modelId="{185C8703-4F28-4A07-9976-5CEA61ABE4AB}">
      <dsp:nvSpPr>
        <dsp:cNvPr id="0" name=""/>
        <dsp:cNvSpPr/>
      </dsp:nvSpPr>
      <dsp:spPr>
        <a:xfrm>
          <a:off x="320146" y="767928"/>
          <a:ext cx="281913" cy="575797"/>
        </a:xfrm>
        <a:custGeom>
          <a:avLst/>
          <a:gdLst/>
          <a:ahLst/>
          <a:cxnLst/>
          <a:rect l="0" t="0" r="0" b="0"/>
          <a:pathLst>
            <a:path>
              <a:moveTo>
                <a:pt x="0" y="0"/>
              </a:moveTo>
              <a:lnTo>
                <a:pt x="0" y="575797"/>
              </a:lnTo>
              <a:lnTo>
                <a:pt x="281913" y="5757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8AC15B-7CC4-45F5-9A52-0241A5C34127}">
      <dsp:nvSpPr>
        <dsp:cNvPr id="0" name=""/>
        <dsp:cNvSpPr/>
      </dsp:nvSpPr>
      <dsp:spPr>
        <a:xfrm>
          <a:off x="602059" y="959860"/>
          <a:ext cx="1228367" cy="7677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4 (milk 500), </a:t>
          </a:r>
          <a:endParaRPr lang="en-IN" sz="2100" kern="1200" dirty="0"/>
        </a:p>
      </dsp:txBody>
      <dsp:txXfrm>
        <a:off x="624545" y="982346"/>
        <a:ext cx="1183395" cy="722757"/>
      </dsp:txXfrm>
    </dsp:sp>
    <dsp:sp modelId="{A24815BC-BABE-4F71-B7AB-AFD57E66FAF8}">
      <dsp:nvSpPr>
        <dsp:cNvPr id="0" name=""/>
        <dsp:cNvSpPr/>
      </dsp:nvSpPr>
      <dsp:spPr>
        <a:xfrm>
          <a:off x="320146" y="767928"/>
          <a:ext cx="281913" cy="1535459"/>
        </a:xfrm>
        <a:custGeom>
          <a:avLst/>
          <a:gdLst/>
          <a:ahLst/>
          <a:cxnLst/>
          <a:rect l="0" t="0" r="0" b="0"/>
          <a:pathLst>
            <a:path>
              <a:moveTo>
                <a:pt x="0" y="0"/>
              </a:moveTo>
              <a:lnTo>
                <a:pt x="0" y="1535459"/>
              </a:lnTo>
              <a:lnTo>
                <a:pt x="281913" y="15354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D24E1C-138F-45C5-96A2-0FE4E87D9CC2}">
      <dsp:nvSpPr>
        <dsp:cNvPr id="0" name=""/>
        <dsp:cNvSpPr/>
      </dsp:nvSpPr>
      <dsp:spPr>
        <a:xfrm>
          <a:off x="602059" y="1919523"/>
          <a:ext cx="1228367" cy="7677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1 (tea 500) and </a:t>
          </a:r>
          <a:endParaRPr lang="en-IN" sz="2100" kern="1200" dirty="0"/>
        </a:p>
      </dsp:txBody>
      <dsp:txXfrm>
        <a:off x="624545" y="1942009"/>
        <a:ext cx="1183395" cy="722757"/>
      </dsp:txXfrm>
    </dsp:sp>
    <dsp:sp modelId="{68B81945-711F-492E-8D03-3FBA282C52B5}">
      <dsp:nvSpPr>
        <dsp:cNvPr id="0" name=""/>
        <dsp:cNvSpPr/>
      </dsp:nvSpPr>
      <dsp:spPr>
        <a:xfrm>
          <a:off x="320146" y="767928"/>
          <a:ext cx="281913" cy="2495122"/>
        </a:xfrm>
        <a:custGeom>
          <a:avLst/>
          <a:gdLst/>
          <a:ahLst/>
          <a:cxnLst/>
          <a:rect l="0" t="0" r="0" b="0"/>
          <a:pathLst>
            <a:path>
              <a:moveTo>
                <a:pt x="0" y="0"/>
              </a:moveTo>
              <a:lnTo>
                <a:pt x="0" y="2495122"/>
              </a:lnTo>
              <a:lnTo>
                <a:pt x="281913" y="24951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D5641C-6F32-4DB6-AC23-1518191F2619}">
      <dsp:nvSpPr>
        <dsp:cNvPr id="0" name=""/>
        <dsp:cNvSpPr/>
      </dsp:nvSpPr>
      <dsp:spPr>
        <a:xfrm>
          <a:off x="602059" y="2879185"/>
          <a:ext cx="1228367" cy="7677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1 (biscuits 500)</a:t>
          </a:r>
          <a:endParaRPr lang="en-IN" sz="2100" kern="1200" dirty="0"/>
        </a:p>
      </dsp:txBody>
      <dsp:txXfrm>
        <a:off x="624545" y="2901671"/>
        <a:ext cx="1183395" cy="722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A0D1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1.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8.svg"/><Relationship Id="rId4" Type="http://schemas.openxmlformats.org/officeDocument/2006/relationships/image" Target="../media/image5.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5.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1.svg"/><Relationship Id="rId7"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microsoft.com/office/2007/relationships/diagramDrawing" Target="../diagrams/drawing1.xml"/><Relationship Id="rId18" Type="http://schemas.microsoft.com/office/2007/relationships/diagramDrawing" Target="../diagrams/drawing2.xml"/><Relationship Id="rId3" Type="http://schemas.openxmlformats.org/officeDocument/2006/relationships/image" Target="../media/image11.svg"/><Relationship Id="rId7" Type="http://schemas.openxmlformats.org/officeDocument/2006/relationships/image" Target="../media/image17.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image" Target="../media/image10.png"/><Relationship Id="rId16" Type="http://schemas.openxmlformats.org/officeDocument/2006/relationships/diagramQuickStyle" Target="../diagrams/quickStyle2.xml"/><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diagramQuickStyle" Target="../diagrams/quickStyle1.xml"/><Relationship Id="rId5" Type="http://schemas.openxmlformats.org/officeDocument/2006/relationships/image" Target="../media/image6.svg"/><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image" Target="../media/image5.png"/><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6.png"/><Relationship Id="rId7"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90769" y="5247203"/>
            <a:ext cx="4497231" cy="5208174"/>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720864" y="1427539"/>
            <a:ext cx="482144" cy="467032"/>
          </a:xfrm>
          <a:custGeom>
            <a:avLst/>
            <a:gdLst/>
            <a:ahLst/>
            <a:cxnLst/>
            <a:rect l="l" t="t" r="r" b="b"/>
            <a:pathLst>
              <a:path w="482144" h="467032">
                <a:moveTo>
                  <a:pt x="0" y="0"/>
                </a:moveTo>
                <a:lnTo>
                  <a:pt x="482145" y="0"/>
                </a:lnTo>
                <a:lnTo>
                  <a:pt x="482145" y="467031"/>
                </a:lnTo>
                <a:lnTo>
                  <a:pt x="0" y="4670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682761">
            <a:off x="-1383321" y="-18594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615487" y="8086198"/>
            <a:ext cx="3032713" cy="977856"/>
          </a:xfrm>
          <a:custGeom>
            <a:avLst/>
            <a:gdLst/>
            <a:ahLst/>
            <a:cxnLst/>
            <a:rect l="l" t="t" r="r" b="b"/>
            <a:pathLst>
              <a:path w="1342999" h="135928">
                <a:moveTo>
                  <a:pt x="20195" y="0"/>
                </a:moveTo>
                <a:lnTo>
                  <a:pt x="1322804" y="0"/>
                </a:lnTo>
                <a:cubicBezTo>
                  <a:pt x="1333957" y="0"/>
                  <a:pt x="1342999" y="9042"/>
                  <a:pt x="1342999" y="20195"/>
                </a:cubicBezTo>
                <a:lnTo>
                  <a:pt x="1342999" y="115733"/>
                </a:lnTo>
                <a:cubicBezTo>
                  <a:pt x="1342999" y="126887"/>
                  <a:pt x="1333957" y="135928"/>
                  <a:pt x="1322804" y="135928"/>
                </a:cubicBezTo>
                <a:lnTo>
                  <a:pt x="20195" y="135928"/>
                </a:lnTo>
                <a:cubicBezTo>
                  <a:pt x="9042" y="135928"/>
                  <a:pt x="0" y="126887"/>
                  <a:pt x="0" y="115733"/>
                </a:cubicBezTo>
                <a:lnTo>
                  <a:pt x="0" y="20195"/>
                </a:lnTo>
                <a:cubicBezTo>
                  <a:pt x="0" y="9042"/>
                  <a:pt x="9042" y="0"/>
                  <a:pt x="20195" y="0"/>
                </a:cubicBezTo>
                <a:close/>
              </a:path>
            </a:pathLst>
          </a:custGeom>
          <a:noFill/>
          <a:ln w="9525" cap="sq">
            <a:solidFill>
              <a:schemeClr val="accent6">
                <a:lumMod val="50000"/>
              </a:schemeClr>
            </a:solidFill>
            <a:prstDash val="solid"/>
            <a:miter/>
          </a:ln>
        </p:spPr>
        <p:txBody>
          <a:bodyPr/>
          <a:lstStyle/>
          <a:p>
            <a:endParaRPr lang="en-IN" dirty="0">
              <a:solidFill>
                <a:schemeClr val="bg1"/>
              </a:solidFill>
            </a:endParaRPr>
          </a:p>
        </p:txBody>
      </p:sp>
      <p:sp>
        <p:nvSpPr>
          <p:cNvPr id="10" name="TextBox 10"/>
          <p:cNvSpPr txBox="1"/>
          <p:nvPr/>
        </p:nvSpPr>
        <p:spPr>
          <a:xfrm>
            <a:off x="1605962" y="8128044"/>
            <a:ext cx="2737438" cy="894165"/>
          </a:xfrm>
          <a:prstGeom prst="rect">
            <a:avLst/>
          </a:prstGeom>
          <a:noFill/>
        </p:spPr>
        <p:txBody>
          <a:bodyPr lIns="68744" tIns="68744" rIns="68744" bIns="68744" rtlCol="0" anchor="ctr"/>
          <a:lstStyle/>
          <a:p>
            <a:pPr>
              <a:lnSpc>
                <a:spcPts val="2730"/>
              </a:lnSpc>
            </a:pPr>
            <a:r>
              <a:rPr lang="en-US" sz="2100" b="1" spc="119" dirty="0">
                <a:solidFill>
                  <a:schemeClr val="tx2">
                    <a:lumMod val="60000"/>
                    <a:lumOff val="40000"/>
                  </a:schemeClr>
                </a:solidFill>
                <a:latin typeface="Canva Sans 1"/>
              </a:rPr>
              <a:t>   </a:t>
            </a:r>
            <a:r>
              <a:rPr lang="en-US" sz="2100" b="1" spc="119" dirty="0">
                <a:solidFill>
                  <a:schemeClr val="bg1"/>
                </a:solidFill>
                <a:latin typeface="Canva Sans 1"/>
              </a:rPr>
              <a:t>Manish Gupta</a:t>
            </a:r>
          </a:p>
          <a:p>
            <a:pPr>
              <a:lnSpc>
                <a:spcPts val="2730"/>
              </a:lnSpc>
            </a:pPr>
            <a:r>
              <a:rPr lang="en-US" sz="2100" spc="119" dirty="0">
                <a:solidFill>
                  <a:schemeClr val="bg1"/>
                </a:solidFill>
                <a:latin typeface="Canva Sans 1"/>
              </a:rPr>
              <a:t>   PGA-03, Jaipur</a:t>
            </a:r>
          </a:p>
        </p:txBody>
      </p:sp>
      <p:grpSp>
        <p:nvGrpSpPr>
          <p:cNvPr id="22" name="Group 21">
            <a:extLst>
              <a:ext uri="{FF2B5EF4-FFF2-40B4-BE49-F238E27FC236}">
                <a16:creationId xmlns:a16="http://schemas.microsoft.com/office/drawing/2014/main" id="{186D4654-D0AB-2F1B-74B3-C343D8D73112}"/>
              </a:ext>
            </a:extLst>
          </p:cNvPr>
          <p:cNvGrpSpPr/>
          <p:nvPr/>
        </p:nvGrpSpPr>
        <p:grpSpPr>
          <a:xfrm>
            <a:off x="1605962" y="1926836"/>
            <a:ext cx="9387956" cy="2354804"/>
            <a:chOff x="1722956" y="2341878"/>
            <a:chExt cx="9387956" cy="2354804"/>
          </a:xfrm>
        </p:grpSpPr>
        <p:sp>
          <p:nvSpPr>
            <p:cNvPr id="3" name="Freeform 3"/>
            <p:cNvSpPr/>
            <p:nvPr/>
          </p:nvSpPr>
          <p:spPr>
            <a:xfrm>
              <a:off x="9833925" y="2341878"/>
              <a:ext cx="1276987" cy="1276987"/>
            </a:xfrm>
            <a:custGeom>
              <a:avLst/>
              <a:gdLst/>
              <a:ahLst/>
              <a:cxnLst/>
              <a:rect l="l" t="t" r="r" b="b"/>
              <a:pathLst>
                <a:path w="1276987" h="1276987">
                  <a:moveTo>
                    <a:pt x="0" y="0"/>
                  </a:moveTo>
                  <a:lnTo>
                    <a:pt x="1276987" y="0"/>
                  </a:lnTo>
                  <a:lnTo>
                    <a:pt x="1276987" y="1276987"/>
                  </a:lnTo>
                  <a:lnTo>
                    <a:pt x="0" y="12769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1722956" y="2798727"/>
              <a:ext cx="8883055" cy="1897955"/>
            </a:xfrm>
            <a:prstGeom prst="rect">
              <a:avLst/>
            </a:prstGeom>
          </p:spPr>
          <p:txBody>
            <a:bodyPr lIns="0" tIns="0" rIns="0" bIns="0" rtlCol="0" anchor="t">
              <a:spAutoFit/>
            </a:bodyPr>
            <a:lstStyle/>
            <a:p>
              <a:pPr>
                <a:lnSpc>
                  <a:spcPts val="14847"/>
                </a:lnSpc>
              </a:pPr>
              <a:r>
                <a:rPr lang="en-US" sz="12372" spc="841" dirty="0">
                  <a:solidFill>
                    <a:schemeClr val="accent6">
                      <a:lumMod val="75000"/>
                    </a:schemeClr>
                  </a:solidFill>
                  <a:latin typeface="Codec Pro ExtraBold"/>
                </a:rPr>
                <a:t>Atliq Mart </a:t>
              </a:r>
            </a:p>
          </p:txBody>
        </p:sp>
      </p:grpSp>
      <p:pic>
        <p:nvPicPr>
          <p:cNvPr id="24" name="Picture 23">
            <a:extLst>
              <a:ext uri="{FF2B5EF4-FFF2-40B4-BE49-F238E27FC236}">
                <a16:creationId xmlns:a16="http://schemas.microsoft.com/office/drawing/2014/main" id="{049AB35B-AB9C-C1D5-F60F-CBEBE6C6B1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240000" y="589492"/>
            <a:ext cx="2143125" cy="2143125"/>
          </a:xfrm>
          <a:prstGeom prst="roundRect">
            <a:avLst/>
          </a:prstGeom>
        </p:spPr>
      </p:pic>
      <p:sp>
        <p:nvSpPr>
          <p:cNvPr id="25" name="TextBox 11">
            <a:extLst>
              <a:ext uri="{FF2B5EF4-FFF2-40B4-BE49-F238E27FC236}">
                <a16:creationId xmlns:a16="http://schemas.microsoft.com/office/drawing/2014/main" id="{398EE7BE-480A-0F77-A173-6D066C62E85A}"/>
              </a:ext>
            </a:extLst>
          </p:cNvPr>
          <p:cNvSpPr txBox="1"/>
          <p:nvPr/>
        </p:nvSpPr>
        <p:spPr>
          <a:xfrm>
            <a:off x="1582149" y="5772441"/>
            <a:ext cx="8452438" cy="1262910"/>
          </a:xfrm>
          <a:prstGeom prst="rect">
            <a:avLst/>
          </a:prstGeom>
        </p:spPr>
        <p:txBody>
          <a:bodyPr wrap="square" lIns="0" tIns="0" rIns="0" bIns="0" rtlCol="0" anchor="t">
            <a:spAutoFit/>
          </a:bodyPr>
          <a:lstStyle/>
          <a:p>
            <a:pPr marL="0" lvl="0" indent="0">
              <a:lnSpc>
                <a:spcPts val="2523"/>
              </a:lnSpc>
            </a:pPr>
            <a:r>
              <a:rPr lang="en-US" b="0" i="0" dirty="0">
                <a:solidFill>
                  <a:srgbClr val="AD5129"/>
                </a:solidFill>
                <a:effectLst/>
                <a:latin typeface="wf_standard-font"/>
              </a:rPr>
              <a:t>AtliQ was established in 2017 as an IT services company to help businesses integrate their processes with automated tools. Over the past 5 years, AtliQ has successfully provided many businesses with custom solutions that help them scale, or streamline their processes, reduce overhead costs and increase overall efficiency.</a:t>
            </a:r>
            <a:endParaRPr lang="en-US" sz="1802" spc="18" dirty="0">
              <a:solidFill>
                <a:srgbClr val="231F20"/>
              </a:solidFill>
              <a:latin typeface="Canva Sans 1"/>
            </a:endParaRPr>
          </a:p>
        </p:txBody>
      </p:sp>
      <p:sp>
        <p:nvSpPr>
          <p:cNvPr id="27" name="TextBox 26">
            <a:extLst>
              <a:ext uri="{FF2B5EF4-FFF2-40B4-BE49-F238E27FC236}">
                <a16:creationId xmlns:a16="http://schemas.microsoft.com/office/drawing/2014/main" id="{B1720A2E-76BB-BE47-D17B-6FD6195AD69A}"/>
              </a:ext>
            </a:extLst>
          </p:cNvPr>
          <p:cNvSpPr txBox="1"/>
          <p:nvPr/>
        </p:nvSpPr>
        <p:spPr>
          <a:xfrm>
            <a:off x="1582149" y="4281640"/>
            <a:ext cx="10251280" cy="646331"/>
          </a:xfrm>
          <a:prstGeom prst="rect">
            <a:avLst/>
          </a:prstGeom>
          <a:noFill/>
        </p:spPr>
        <p:txBody>
          <a:bodyPr wrap="square">
            <a:spAutoFit/>
          </a:bodyPr>
          <a:lstStyle/>
          <a:p>
            <a:r>
              <a:rPr lang="en-US" sz="3600" b="1" i="0" dirty="0">
                <a:solidFill>
                  <a:schemeClr val="accent6">
                    <a:lumMod val="75000"/>
                  </a:schemeClr>
                </a:solidFill>
                <a:effectLst/>
                <a:latin typeface="Codec Pro ExtraBold" panose="020B0604020202020204" charset="0"/>
              </a:rPr>
              <a:t>Supply Chain </a:t>
            </a:r>
            <a:r>
              <a:rPr lang="en-US" sz="3600" spc="287" dirty="0">
                <a:solidFill>
                  <a:schemeClr val="accent6">
                    <a:lumMod val="75000"/>
                  </a:schemeClr>
                </a:solidFill>
                <a:latin typeface="Codec Pro ExtraBold" panose="020B0604020202020204" charset="0"/>
              </a:rPr>
              <a:t>Presentation </a:t>
            </a:r>
          </a:p>
        </p:txBody>
      </p:sp>
      <p:sp>
        <p:nvSpPr>
          <p:cNvPr id="28" name="TextBox 27">
            <a:extLst>
              <a:ext uri="{FF2B5EF4-FFF2-40B4-BE49-F238E27FC236}">
                <a16:creationId xmlns:a16="http://schemas.microsoft.com/office/drawing/2014/main" id="{89CEDEB9-CD2F-5946-7A43-D0CD15AE428E}"/>
              </a:ext>
            </a:extLst>
          </p:cNvPr>
          <p:cNvSpPr txBox="1"/>
          <p:nvPr/>
        </p:nvSpPr>
        <p:spPr>
          <a:xfrm>
            <a:off x="1582149" y="4984056"/>
            <a:ext cx="10251280" cy="646331"/>
          </a:xfrm>
          <a:prstGeom prst="rect">
            <a:avLst/>
          </a:prstGeom>
          <a:noFill/>
        </p:spPr>
        <p:txBody>
          <a:bodyPr wrap="square">
            <a:spAutoFit/>
          </a:bodyPr>
          <a:lstStyle/>
          <a:p>
            <a:r>
              <a:rPr lang="en-US" sz="3600" b="1" i="0" dirty="0">
                <a:solidFill>
                  <a:schemeClr val="accent6">
                    <a:lumMod val="75000"/>
                  </a:schemeClr>
                </a:solidFill>
                <a:effectLst/>
                <a:latin typeface="Codec Pro ExtraBold" panose="020B0604020202020204" charset="0"/>
              </a:rPr>
              <a:t>FMCG Domain</a:t>
            </a:r>
            <a:endParaRPr lang="en-US" sz="3600" spc="287" dirty="0">
              <a:solidFill>
                <a:schemeClr val="accent6">
                  <a:lumMod val="75000"/>
                </a:schemeClr>
              </a:solidFill>
              <a:latin typeface="Codec Pro Extra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56842A8-9FDD-FB2A-06B1-61336BBBF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36" y="952500"/>
            <a:ext cx="16677728" cy="3886200"/>
          </a:xfrm>
          <a:prstGeom prst="rect">
            <a:avLst/>
          </a:prstGeom>
        </p:spPr>
      </p:pic>
      <p:pic>
        <p:nvPicPr>
          <p:cNvPr id="3" name="Picture 2">
            <a:extLst>
              <a:ext uri="{FF2B5EF4-FFF2-40B4-BE49-F238E27FC236}">
                <a16:creationId xmlns:a16="http://schemas.microsoft.com/office/drawing/2014/main" id="{66AEF730-DCA5-67F1-A1DE-A48DBB548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423" y="5600700"/>
            <a:ext cx="16677728" cy="3928824"/>
          </a:xfrm>
          <a:prstGeom prst="rect">
            <a:avLst/>
          </a:prstGeom>
        </p:spPr>
      </p:pic>
      <p:pic>
        <p:nvPicPr>
          <p:cNvPr id="5" name="Picture 4">
            <a:extLst>
              <a:ext uri="{FF2B5EF4-FFF2-40B4-BE49-F238E27FC236}">
                <a16:creationId xmlns:a16="http://schemas.microsoft.com/office/drawing/2014/main" id="{7C8D1296-D07E-6EB9-5F69-4DAFA6741D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4395" y="190500"/>
            <a:ext cx="778681" cy="762000"/>
          </a:xfrm>
          <a:prstGeom prst="rect">
            <a:avLst/>
          </a:prstGeom>
        </p:spPr>
      </p:pic>
    </p:spTree>
    <p:extLst>
      <p:ext uri="{BB962C8B-B14F-4D97-AF65-F5344CB8AC3E}">
        <p14:creationId xmlns:p14="http://schemas.microsoft.com/office/powerpoint/2010/main" val="331251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65A88A-6CBB-2C5E-8700-2B1C2D3EC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12" y="65113"/>
            <a:ext cx="18338312" cy="10331443"/>
          </a:xfrm>
          <a:prstGeom prst="rect">
            <a:avLst/>
          </a:prstGeom>
          <a:solidFill>
            <a:srgbClr val="0A0D1E"/>
          </a:solidFill>
        </p:spPr>
      </p:pic>
    </p:spTree>
    <p:extLst>
      <p:ext uri="{BB962C8B-B14F-4D97-AF65-F5344CB8AC3E}">
        <p14:creationId xmlns:p14="http://schemas.microsoft.com/office/powerpoint/2010/main" val="232341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65A88A-6CBB-2C5E-8700-2B1C2D3EC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12" y="43590"/>
            <a:ext cx="18338312" cy="10374490"/>
          </a:xfrm>
          <a:prstGeom prst="rect">
            <a:avLst/>
          </a:prstGeom>
          <a:solidFill>
            <a:srgbClr val="0A0D1E"/>
          </a:solidFill>
        </p:spPr>
      </p:pic>
    </p:spTree>
    <p:extLst>
      <p:ext uri="{BB962C8B-B14F-4D97-AF65-F5344CB8AC3E}">
        <p14:creationId xmlns:p14="http://schemas.microsoft.com/office/powerpoint/2010/main" val="35442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65A88A-6CBB-2C5E-8700-2B1C2D3EC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12" y="61983"/>
            <a:ext cx="18338312" cy="10337704"/>
          </a:xfrm>
          <a:prstGeom prst="rect">
            <a:avLst/>
          </a:prstGeom>
          <a:solidFill>
            <a:srgbClr val="0A0D1E"/>
          </a:solidFill>
        </p:spPr>
      </p:pic>
    </p:spTree>
    <p:extLst>
      <p:ext uri="{BB962C8B-B14F-4D97-AF65-F5344CB8AC3E}">
        <p14:creationId xmlns:p14="http://schemas.microsoft.com/office/powerpoint/2010/main" val="80895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8345" y="1569227"/>
            <a:ext cx="6029655" cy="12059310"/>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971800" y="4762500"/>
            <a:ext cx="8999397" cy="1269578"/>
          </a:xfrm>
          <a:prstGeom prst="rect">
            <a:avLst/>
          </a:prstGeom>
        </p:spPr>
        <p:txBody>
          <a:bodyPr wrap="square" lIns="0" tIns="0" rIns="0" bIns="0" rtlCol="0" anchor="t">
            <a:spAutoFit/>
          </a:bodyPr>
          <a:lstStyle/>
          <a:p>
            <a:pPr algn="ctr">
              <a:lnSpc>
                <a:spcPts val="9220"/>
              </a:lnSpc>
            </a:pPr>
            <a:r>
              <a:rPr lang="en-US" sz="11500" spc="184" dirty="0">
                <a:solidFill>
                  <a:schemeClr val="accent6">
                    <a:lumMod val="75000"/>
                  </a:schemeClr>
                </a:solidFill>
                <a:latin typeface="Codec Pro ExtraBold"/>
              </a:rPr>
              <a:t>Thank You</a:t>
            </a:r>
          </a:p>
        </p:txBody>
      </p:sp>
      <p:sp>
        <p:nvSpPr>
          <p:cNvPr id="6" name="Freeform 6"/>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16" name="Picture 15">
            <a:extLst>
              <a:ext uri="{FF2B5EF4-FFF2-40B4-BE49-F238E27FC236}">
                <a16:creationId xmlns:a16="http://schemas.microsoft.com/office/drawing/2014/main" id="{AB0DDBC5-92B7-22D8-515E-32D9D024F7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00" y="589492"/>
            <a:ext cx="2143125" cy="2143125"/>
          </a:xfrm>
          <a:prstGeom prst="roundRect">
            <a:avLst/>
          </a:prstGeom>
        </p:spPr>
      </p:pic>
      <p:sp>
        <p:nvSpPr>
          <p:cNvPr id="18" name="Freeform 10">
            <a:extLst>
              <a:ext uri="{FF2B5EF4-FFF2-40B4-BE49-F238E27FC236}">
                <a16:creationId xmlns:a16="http://schemas.microsoft.com/office/drawing/2014/main" id="{3FA79FED-5417-830A-66B8-7B6167250030}"/>
              </a:ext>
            </a:extLst>
          </p:cNvPr>
          <p:cNvSpPr/>
          <p:nvPr/>
        </p:nvSpPr>
        <p:spPr>
          <a:xfrm rot="10800000">
            <a:off x="-1732470" y="313172"/>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extLst>
      <p:ext uri="{BB962C8B-B14F-4D97-AF65-F5344CB8AC3E}">
        <p14:creationId xmlns:p14="http://schemas.microsoft.com/office/powerpoint/2010/main" val="386840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68600" y="4991100"/>
            <a:ext cx="3385889" cy="6545103"/>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92689" y="7598882"/>
            <a:ext cx="3606481" cy="3716818"/>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4349669" y="666783"/>
            <a:ext cx="9588662" cy="1354217"/>
          </a:xfrm>
          <a:prstGeom prst="rect">
            <a:avLst/>
          </a:prstGeom>
          <a:solidFill>
            <a:schemeClr val="accent6">
              <a:lumMod val="75000"/>
            </a:schemeClr>
          </a:solidFill>
        </p:spPr>
        <p:txBody>
          <a:bodyPr wrap="square" lIns="0" tIns="0" rIns="0" bIns="0" rtlCol="0" anchor="ctr">
            <a:spAutoFit/>
          </a:bodyPr>
          <a:lstStyle/>
          <a:p>
            <a:pPr algn="ctr"/>
            <a:r>
              <a:rPr lang="en-US" sz="8800" b="1" i="0" dirty="0">
                <a:solidFill>
                  <a:srgbClr val="E6EDF3"/>
                </a:solidFill>
                <a:effectLst/>
                <a:latin typeface="-apple-system"/>
              </a:rPr>
              <a:t>Problem Statement.</a:t>
            </a:r>
          </a:p>
        </p:txBody>
      </p:sp>
      <p:sp>
        <p:nvSpPr>
          <p:cNvPr id="18" name="TextBox 17">
            <a:extLst>
              <a:ext uri="{FF2B5EF4-FFF2-40B4-BE49-F238E27FC236}">
                <a16:creationId xmlns:a16="http://schemas.microsoft.com/office/drawing/2014/main" id="{F2FCE591-6DAA-97E4-1AA6-A6B5B8195DC5}"/>
              </a:ext>
            </a:extLst>
          </p:cNvPr>
          <p:cNvSpPr txBox="1"/>
          <p:nvPr/>
        </p:nvSpPr>
        <p:spPr>
          <a:xfrm>
            <a:off x="2819400" y="3086100"/>
            <a:ext cx="12306300" cy="5940088"/>
          </a:xfrm>
          <a:prstGeom prst="rect">
            <a:avLst/>
          </a:prstGeom>
          <a:noFill/>
        </p:spPr>
        <p:txBody>
          <a:bodyPr wrap="square">
            <a:spAutoFit/>
          </a:bodyPr>
          <a:lstStyle/>
          <a:p>
            <a:pPr marL="285750" indent="-285750" algn="l">
              <a:buFont typeface="Wingdings" panose="05000000000000000000" pitchFamily="2" charset="2"/>
              <a:buChar char="Ø"/>
            </a:pPr>
            <a:r>
              <a:rPr lang="en-US" sz="2000" b="0" i="0" dirty="0">
                <a:solidFill>
                  <a:srgbClr val="E6EDF3"/>
                </a:solidFill>
                <a:effectLst/>
                <a:highlight>
                  <a:srgbClr val="0D1117"/>
                </a:highlight>
                <a:latin typeface="Canva Sans 1" panose="020B0604020202020204" charset="0"/>
              </a:rPr>
              <a:t>AtliQ Mart is a growing FMCG manufacturer headquartered in Gujarat, India. It is currently operational in three cities Surat, Ahmedabad and </a:t>
            </a:r>
            <a:r>
              <a:rPr lang="en-US" sz="2000" b="0" i="0" dirty="0" err="1">
                <a:solidFill>
                  <a:srgbClr val="E6EDF3"/>
                </a:solidFill>
                <a:effectLst/>
                <a:highlight>
                  <a:srgbClr val="0D1117"/>
                </a:highlight>
                <a:latin typeface="Canva Sans 1" panose="020B0604020202020204" charset="0"/>
              </a:rPr>
              <a:t>Vadodra</a:t>
            </a:r>
            <a:r>
              <a:rPr lang="en-US" sz="2000" b="0" i="0" dirty="0">
                <a:solidFill>
                  <a:srgbClr val="E6EDF3"/>
                </a:solidFill>
                <a:effectLst/>
                <a:highlight>
                  <a:srgbClr val="0D1117"/>
                </a:highlight>
                <a:latin typeface="Canva Sans 1" panose="020B0604020202020204" charset="0"/>
              </a:rPr>
              <a:t>. They want to expand to other metro/tier1 cities in the next Few years.</a:t>
            </a:r>
          </a:p>
          <a:p>
            <a:pPr marL="285750" indent="-285750" algn="l">
              <a:buFont typeface="Wingdings" panose="05000000000000000000" pitchFamily="2" charset="2"/>
              <a:buChar char="Ø"/>
            </a:pPr>
            <a:endParaRPr lang="en-US" sz="2000" b="0" i="0" dirty="0">
              <a:solidFill>
                <a:srgbClr val="E6EDF3"/>
              </a:solidFill>
              <a:effectLst/>
              <a:highlight>
                <a:srgbClr val="0D1117"/>
              </a:highlight>
              <a:latin typeface="Canva Sans 1" panose="020B0604020202020204" charset="0"/>
            </a:endParaRPr>
          </a:p>
          <a:p>
            <a:pPr marL="285750" indent="-285750" algn="l">
              <a:buFont typeface="Wingdings" panose="05000000000000000000" pitchFamily="2" charset="2"/>
              <a:buChar char="Ø"/>
            </a:pPr>
            <a:r>
              <a:rPr lang="en-US" sz="2000" b="0" i="0" dirty="0">
                <a:solidFill>
                  <a:srgbClr val="E6EDF3"/>
                </a:solidFill>
                <a:effectLst/>
                <a:highlight>
                  <a:srgbClr val="0D1117"/>
                </a:highlight>
                <a:latin typeface="Canva Sans 1" panose="020B0604020202020204" charset="0"/>
              </a:rPr>
              <a:t>AtliQ Mart is currently facing a problem where a few " key customers did not extend the annual contract due to service issues".</a:t>
            </a:r>
          </a:p>
          <a:p>
            <a:pPr marL="742950" lvl="1" indent="-285750">
              <a:buFont typeface="Arial" panose="020B0604020202020204" pitchFamily="34" charset="0"/>
              <a:buChar char="•"/>
            </a:pPr>
            <a:r>
              <a:rPr lang="en-US" sz="2000" b="0" i="0" dirty="0">
                <a:solidFill>
                  <a:srgbClr val="E6EDF3"/>
                </a:solidFill>
                <a:effectLst/>
                <a:highlight>
                  <a:srgbClr val="0D1117"/>
                </a:highlight>
                <a:latin typeface="Canva Sans 1" panose="020B0604020202020204" charset="0"/>
              </a:rPr>
              <a:t>It is speculated that some of the essential products were either "not delivered on time" or "not delivered in Full Quantity" over a continued period, which could have resulted in bad customer service.</a:t>
            </a:r>
          </a:p>
          <a:p>
            <a:pPr marL="285750" indent="-285750" algn="l">
              <a:buFont typeface="Arial" panose="020B0604020202020204" pitchFamily="34" charset="0"/>
              <a:buChar char="•"/>
            </a:pPr>
            <a:endParaRPr lang="en-US" sz="2000" b="0" i="0" dirty="0">
              <a:solidFill>
                <a:srgbClr val="E6EDF3"/>
              </a:solidFill>
              <a:effectLst/>
              <a:highlight>
                <a:srgbClr val="0D1117"/>
              </a:highlight>
              <a:latin typeface="Canva Sans 1" panose="020B0604020202020204" charset="0"/>
            </a:endParaRPr>
          </a:p>
          <a:p>
            <a:pPr marL="742950" lvl="1" indent="-285750">
              <a:buFont typeface="Arial" panose="020B0604020202020204" pitchFamily="34" charset="0"/>
              <a:buChar char="•"/>
            </a:pPr>
            <a:r>
              <a:rPr lang="en-US" sz="2000" b="0" i="0" dirty="0">
                <a:solidFill>
                  <a:srgbClr val="E6EDF3"/>
                </a:solidFill>
                <a:effectLst/>
                <a:highlight>
                  <a:srgbClr val="0D1117"/>
                </a:highlight>
                <a:latin typeface="Canva Sans 1" panose="020B0604020202020204" charset="0"/>
              </a:rPr>
              <a:t>Management wants to fix this issue before expanding to other cities and requested their supply chain analytics team to track the ‘On time’ and ‘In Full’ delivery service level for all the customers on a daily basis so that they can respond swiftly to these issues.</a:t>
            </a:r>
          </a:p>
          <a:p>
            <a:pPr marL="285750" indent="-285750" algn="l">
              <a:buFont typeface="Wingdings" panose="05000000000000000000" pitchFamily="2" charset="2"/>
              <a:buChar char="Ø"/>
            </a:pPr>
            <a:endParaRPr lang="en-US" sz="2000" b="0" i="0" dirty="0">
              <a:solidFill>
                <a:srgbClr val="E6EDF3"/>
              </a:solidFill>
              <a:effectLst/>
              <a:highlight>
                <a:srgbClr val="0D1117"/>
              </a:highlight>
              <a:latin typeface="Canva Sans 1" panose="020B0604020202020204" charset="0"/>
            </a:endParaRPr>
          </a:p>
          <a:p>
            <a:pPr marL="285750" indent="-285750" algn="l">
              <a:buFont typeface="Wingdings" panose="05000000000000000000" pitchFamily="2" charset="2"/>
              <a:buChar char="Ø"/>
            </a:pPr>
            <a:endParaRPr lang="en-US" sz="2000" b="0" i="0" dirty="0">
              <a:solidFill>
                <a:srgbClr val="E6EDF3"/>
              </a:solidFill>
              <a:effectLst/>
              <a:highlight>
                <a:srgbClr val="0D1117"/>
              </a:highlight>
              <a:latin typeface="Canva Sans 1" panose="020B0604020202020204" charset="0"/>
            </a:endParaRPr>
          </a:p>
          <a:p>
            <a:pPr marL="285750" indent="-285750" algn="l">
              <a:buFont typeface="Wingdings" panose="05000000000000000000" pitchFamily="2" charset="2"/>
              <a:buChar char="Ø"/>
            </a:pPr>
            <a:r>
              <a:rPr lang="en-US" sz="2000" b="0" i="0" dirty="0">
                <a:solidFill>
                  <a:srgbClr val="E6EDF3"/>
                </a:solidFill>
                <a:effectLst/>
                <a:highlight>
                  <a:srgbClr val="0D1117"/>
                </a:highlight>
                <a:latin typeface="Canva Sans 1" panose="020B0604020202020204" charset="0"/>
              </a:rPr>
              <a:t>The Supply Chain team decided to use a standard approach to measure the service level in which they will measure ‘on-time delivery (OT) %’, ‘In-full quantity delivery (IF) %’ and OnTime in full quantity (OTIF) % of the customer orders on a daily basis against the target service level set for each customer.</a:t>
            </a:r>
          </a:p>
        </p:txBody>
      </p:sp>
      <p:pic>
        <p:nvPicPr>
          <p:cNvPr id="21" name="Picture 20">
            <a:extLst>
              <a:ext uri="{FF2B5EF4-FFF2-40B4-BE49-F238E27FC236}">
                <a16:creationId xmlns:a16="http://schemas.microsoft.com/office/drawing/2014/main" id="{16F0AC7E-6865-D36E-BE70-F237B35D8AE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33174" y="402203"/>
            <a:ext cx="1600200" cy="1565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19342" y="5169877"/>
            <a:ext cx="3385889" cy="6545103"/>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92689" y="7598882"/>
            <a:ext cx="3606481" cy="3716818"/>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4584538" y="573702"/>
            <a:ext cx="7322997" cy="1179810"/>
          </a:xfrm>
          <a:prstGeom prst="rect">
            <a:avLst/>
          </a:prstGeom>
          <a:solidFill>
            <a:schemeClr val="accent6">
              <a:lumMod val="75000"/>
            </a:schemeClr>
          </a:solidFill>
        </p:spPr>
        <p:txBody>
          <a:bodyPr lIns="0" tIns="0" rIns="0" bIns="0" rtlCol="0" anchor="ctr">
            <a:spAutoFit/>
          </a:bodyPr>
          <a:lstStyle/>
          <a:p>
            <a:pPr algn="ctr">
              <a:lnSpc>
                <a:spcPts val="9220"/>
              </a:lnSpc>
            </a:pPr>
            <a:r>
              <a:rPr lang="en-US" sz="8781" spc="184" dirty="0">
                <a:solidFill>
                  <a:schemeClr val="bg1"/>
                </a:solidFill>
                <a:latin typeface="Codec Pro ExtraBold"/>
              </a:rPr>
              <a:t>Model View</a:t>
            </a:r>
          </a:p>
        </p:txBody>
      </p:sp>
      <p:sp>
        <p:nvSpPr>
          <p:cNvPr id="6" name="Freeform 6"/>
          <p:cNvSpPr/>
          <p:nvPr/>
        </p:nvSpPr>
        <p:spPr>
          <a:xfrm>
            <a:off x="1032980" y="1070766"/>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16" name="Picture 15">
            <a:extLst>
              <a:ext uri="{FF2B5EF4-FFF2-40B4-BE49-F238E27FC236}">
                <a16:creationId xmlns:a16="http://schemas.microsoft.com/office/drawing/2014/main" id="{A08722AF-3B02-ED21-C5BF-D64275BBCF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1538" y="2203763"/>
            <a:ext cx="14384757" cy="6944694"/>
          </a:xfrm>
          <a:prstGeom prst="rect">
            <a:avLst/>
          </a:prstGeom>
        </p:spPr>
        <p:style>
          <a:lnRef idx="2">
            <a:schemeClr val="accent1"/>
          </a:lnRef>
          <a:fillRef idx="1">
            <a:schemeClr val="lt1"/>
          </a:fillRef>
          <a:effectRef idx="0">
            <a:schemeClr val="accent1"/>
          </a:effectRef>
          <a:fontRef idx="minor">
            <a:schemeClr val="dk1"/>
          </a:fontRef>
        </p:style>
      </p:pic>
      <p:pic>
        <p:nvPicPr>
          <p:cNvPr id="4" name="Picture 3">
            <a:extLst>
              <a:ext uri="{FF2B5EF4-FFF2-40B4-BE49-F238E27FC236}">
                <a16:creationId xmlns:a16="http://schemas.microsoft.com/office/drawing/2014/main" id="{1621503F-E1C9-48AC-0937-8BC6149B13E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933174" y="402203"/>
            <a:ext cx="1600200" cy="1565920"/>
          </a:xfrm>
          <a:prstGeom prst="rect">
            <a:avLst/>
          </a:prstGeom>
        </p:spPr>
      </p:pic>
      <p:sp>
        <p:nvSpPr>
          <p:cNvPr id="7" name="TextBox 6">
            <a:extLst>
              <a:ext uri="{FF2B5EF4-FFF2-40B4-BE49-F238E27FC236}">
                <a16:creationId xmlns:a16="http://schemas.microsoft.com/office/drawing/2014/main" id="{EBAAF468-11D2-5431-D650-7D91EEDA7F32}"/>
              </a:ext>
            </a:extLst>
          </p:cNvPr>
          <p:cNvSpPr txBox="1"/>
          <p:nvPr/>
        </p:nvSpPr>
        <p:spPr>
          <a:xfrm>
            <a:off x="12268200" y="2183368"/>
            <a:ext cx="3504486" cy="369332"/>
          </a:xfrm>
          <a:prstGeom prst="rect">
            <a:avLst/>
          </a:prstGeom>
          <a:noFill/>
        </p:spPr>
        <p:txBody>
          <a:bodyPr wrap="none" rtlCol="0">
            <a:spAutoFit/>
          </a:bodyPr>
          <a:lstStyle/>
          <a:p>
            <a:r>
              <a:rPr lang="en-IN" dirty="0">
                <a:solidFill>
                  <a:schemeClr val="bg1">
                    <a:lumMod val="65000"/>
                  </a:schemeClr>
                </a:solidFill>
                <a:latin typeface="Abadi" panose="020B0604020104020204" pitchFamily="34" charset="0"/>
              </a:rPr>
              <a:t>- Active and Inactive relationships</a:t>
            </a:r>
          </a:p>
        </p:txBody>
      </p:sp>
    </p:spTree>
    <p:extLst>
      <p:ext uri="{BB962C8B-B14F-4D97-AF65-F5344CB8AC3E}">
        <p14:creationId xmlns:p14="http://schemas.microsoft.com/office/powerpoint/2010/main" val="426876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019342" y="5169877"/>
            <a:ext cx="3385889" cy="6545103"/>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92689" y="7598882"/>
            <a:ext cx="3606481" cy="3716818"/>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32980" y="1070766"/>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grpSp>
        <p:nvGrpSpPr>
          <p:cNvPr id="7" name="Group 6">
            <a:extLst>
              <a:ext uri="{FF2B5EF4-FFF2-40B4-BE49-F238E27FC236}">
                <a16:creationId xmlns:a16="http://schemas.microsoft.com/office/drawing/2014/main" id="{46E04E68-DEA6-662E-D379-230517947789}"/>
              </a:ext>
            </a:extLst>
          </p:cNvPr>
          <p:cNvGrpSpPr/>
          <p:nvPr/>
        </p:nvGrpSpPr>
        <p:grpSpPr>
          <a:xfrm>
            <a:off x="1550160" y="1295691"/>
            <a:ext cx="15187679" cy="7748371"/>
            <a:chOff x="1670594" y="1562100"/>
            <a:chExt cx="14946811" cy="8592749"/>
          </a:xfrm>
        </p:grpSpPr>
        <p:pic>
          <p:nvPicPr>
            <p:cNvPr id="30" name="Picture 29">
              <a:extLst>
                <a:ext uri="{FF2B5EF4-FFF2-40B4-BE49-F238E27FC236}">
                  <a16:creationId xmlns:a16="http://schemas.microsoft.com/office/drawing/2014/main" id="{8414D519-2DCF-E013-25FE-0BD3D356BAA8}"/>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11500"/>
                      </a14:imgEffect>
                      <a14:imgEffect>
                        <a14:saturation sat="40000"/>
                      </a14:imgEffect>
                    </a14:imgLayer>
                  </a14:imgProps>
                </a:ext>
                <a:ext uri="{28A0092B-C50C-407E-A947-70E740481C1C}">
                  <a14:useLocalDpi xmlns:a14="http://schemas.microsoft.com/office/drawing/2010/main" val="0"/>
                </a:ext>
              </a:extLst>
            </a:blip>
            <a:stretch>
              <a:fillRect/>
            </a:stretch>
          </p:blipFill>
          <p:spPr>
            <a:xfrm>
              <a:off x="1670594" y="1562100"/>
              <a:ext cx="14946811" cy="8592749"/>
            </a:xfrm>
            <a:prstGeom prst="rect">
              <a:avLst/>
            </a:prstGeom>
            <a:effectLst>
              <a:glow>
                <a:schemeClr val="accent6">
                  <a:lumMod val="75000"/>
                </a:schemeClr>
              </a:glow>
              <a:outerShdw sx="1000" sy="1000" algn="ctr" rotWithShape="0">
                <a:schemeClr val="tx1"/>
              </a:outerShdw>
              <a:reflection endPos="0" dir="5400000" sy="-100000" algn="bl" rotWithShape="0"/>
            </a:effectLst>
          </p:spPr>
        </p:pic>
        <p:sp>
          <p:nvSpPr>
            <p:cNvPr id="5" name="TextBox 5"/>
            <p:cNvSpPr txBox="1"/>
            <p:nvPr/>
          </p:nvSpPr>
          <p:spPr>
            <a:xfrm>
              <a:off x="5714999" y="2118836"/>
              <a:ext cx="6858000" cy="738664"/>
            </a:xfrm>
            <a:prstGeom prst="rect">
              <a:avLst/>
            </a:prstGeom>
            <a:solidFill>
              <a:schemeClr val="accent6">
                <a:lumMod val="75000"/>
              </a:schemeClr>
            </a:solidFill>
          </p:spPr>
          <p:txBody>
            <a:bodyPr wrap="square" lIns="0" tIns="0" rIns="0" bIns="0" rtlCol="0" anchor="ctr">
              <a:spAutoFit/>
            </a:bodyPr>
            <a:lstStyle/>
            <a:p>
              <a:pPr algn="ctr"/>
              <a:r>
                <a:rPr lang="en-US" sz="4400" spc="184" dirty="0">
                  <a:solidFill>
                    <a:schemeClr val="bg1"/>
                  </a:solidFill>
                  <a:latin typeface="Codec Pro ExtraBold"/>
                </a:rPr>
                <a:t>Product </a:t>
              </a:r>
              <a:r>
                <a:rPr lang="en-US" sz="4800" spc="184" dirty="0">
                  <a:solidFill>
                    <a:schemeClr val="bg1"/>
                  </a:solidFill>
                  <a:latin typeface="Codec Pro ExtraBold"/>
                </a:rPr>
                <a:t>Distribution</a:t>
              </a:r>
              <a:endParaRPr lang="en-US" sz="4400" spc="184" dirty="0">
                <a:solidFill>
                  <a:schemeClr val="bg1"/>
                </a:solidFill>
                <a:latin typeface="Codec Pro ExtraBold"/>
              </a:endParaRPr>
            </a:p>
          </p:txBody>
        </p:sp>
      </p:grpSp>
      <p:pic>
        <p:nvPicPr>
          <p:cNvPr id="4" name="Picture 3">
            <a:extLst>
              <a:ext uri="{FF2B5EF4-FFF2-40B4-BE49-F238E27FC236}">
                <a16:creationId xmlns:a16="http://schemas.microsoft.com/office/drawing/2014/main" id="{1621503F-E1C9-48AC-0937-8BC6149B13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933174" y="402203"/>
            <a:ext cx="1600200" cy="1565920"/>
          </a:xfrm>
          <a:prstGeom prst="rect">
            <a:avLst/>
          </a:prstGeom>
        </p:spPr>
      </p:pic>
    </p:spTree>
    <p:extLst>
      <p:ext uri="{BB962C8B-B14F-4D97-AF65-F5344CB8AC3E}">
        <p14:creationId xmlns:p14="http://schemas.microsoft.com/office/powerpoint/2010/main" val="297043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53999" y="3274965"/>
            <a:ext cx="5334001" cy="10353572"/>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AB0DDBC5-92B7-22D8-515E-32D9D024F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0" y="589492"/>
            <a:ext cx="2143125" cy="2143125"/>
          </a:xfrm>
          <a:prstGeom prst="roundRect">
            <a:avLst/>
          </a:prstGeom>
        </p:spPr>
      </p:pic>
      <p:grpSp>
        <p:nvGrpSpPr>
          <p:cNvPr id="34" name="Group 33">
            <a:extLst>
              <a:ext uri="{FF2B5EF4-FFF2-40B4-BE49-F238E27FC236}">
                <a16:creationId xmlns:a16="http://schemas.microsoft.com/office/drawing/2014/main" id="{8724DBA4-10AE-CB6C-FD4C-2452AB78CA96}"/>
              </a:ext>
            </a:extLst>
          </p:cNvPr>
          <p:cNvGrpSpPr/>
          <p:nvPr/>
        </p:nvGrpSpPr>
        <p:grpSpPr>
          <a:xfrm>
            <a:off x="2295948" y="7127823"/>
            <a:ext cx="5476452" cy="677108"/>
            <a:chOff x="2295948" y="7127823"/>
            <a:chExt cx="5476452" cy="677108"/>
          </a:xfrm>
        </p:grpSpPr>
        <p:sp>
          <p:nvSpPr>
            <p:cNvPr id="7" name="TextBox 6">
              <a:extLst>
                <a:ext uri="{FF2B5EF4-FFF2-40B4-BE49-F238E27FC236}">
                  <a16:creationId xmlns:a16="http://schemas.microsoft.com/office/drawing/2014/main" id="{954A9D6B-608F-6FA5-1FB7-66D97BD380A4}"/>
                </a:ext>
              </a:extLst>
            </p:cNvPr>
            <p:cNvSpPr txBox="1"/>
            <p:nvPr/>
          </p:nvSpPr>
          <p:spPr>
            <a:xfrm>
              <a:off x="3589349" y="7127823"/>
              <a:ext cx="4183051" cy="677108"/>
            </a:xfrm>
            <a:prstGeom prst="rect">
              <a:avLst/>
            </a:prstGeom>
            <a:noFill/>
          </p:spPr>
          <p:txBody>
            <a:bodyPr wrap="square" rtlCol="0" anchor="ctr">
              <a:spAutoFit/>
            </a:bodyPr>
            <a:lstStyle/>
            <a:p>
              <a:pPr algn="ctr"/>
              <a:r>
                <a:rPr lang="en-US" dirty="0">
                  <a:solidFill>
                    <a:schemeClr val="bg1"/>
                  </a:solidFill>
                  <a:latin typeface="Abadi" panose="020B0604020104020204" pitchFamily="34" charset="0"/>
                </a:rPr>
                <a:t>      SUM(fact_orders_aggregate[ </a:t>
              </a:r>
              <a:r>
                <a:rPr lang="en-US" sz="2000" dirty="0">
                  <a:solidFill>
                    <a:schemeClr val="bg1"/>
                  </a:solidFill>
                  <a:latin typeface="Abadi" panose="020B0604020104020204" pitchFamily="34" charset="0"/>
                </a:rPr>
                <a:t>IF </a:t>
              </a:r>
              <a:r>
                <a:rPr lang="en-US" dirty="0">
                  <a:solidFill>
                    <a:schemeClr val="bg1"/>
                  </a:solidFill>
                  <a:latin typeface="Abadi" panose="020B0604020104020204" pitchFamily="34" charset="0"/>
                </a:rPr>
                <a:t>])  </a:t>
              </a:r>
            </a:p>
            <a:p>
              <a:pPr algn="ctr"/>
              <a:r>
                <a:rPr lang="en-IN" dirty="0">
                  <a:solidFill>
                    <a:schemeClr val="bg1"/>
                  </a:solidFill>
                  <a:latin typeface="Abadi" panose="020B0604020104020204" pitchFamily="34" charset="0"/>
                </a:rPr>
                <a:t>Total orders</a:t>
              </a:r>
            </a:p>
          </p:txBody>
        </p:sp>
        <p:sp>
          <p:nvSpPr>
            <p:cNvPr id="8" name="TextBox 7">
              <a:extLst>
                <a:ext uri="{FF2B5EF4-FFF2-40B4-BE49-F238E27FC236}">
                  <a16:creationId xmlns:a16="http://schemas.microsoft.com/office/drawing/2014/main" id="{BB3AC199-1F16-B839-611B-4C8FC205B186}"/>
                </a:ext>
              </a:extLst>
            </p:cNvPr>
            <p:cNvSpPr txBox="1"/>
            <p:nvPr/>
          </p:nvSpPr>
          <p:spPr>
            <a:xfrm>
              <a:off x="2295948" y="7238343"/>
              <a:ext cx="1935145" cy="461665"/>
            </a:xfrm>
            <a:prstGeom prst="rect">
              <a:avLst/>
            </a:prstGeom>
            <a:noFill/>
          </p:spPr>
          <p:txBody>
            <a:bodyPr wrap="none" rtlCol="0">
              <a:spAutoFit/>
            </a:bodyPr>
            <a:lstStyle/>
            <a:p>
              <a:r>
                <a:rPr lang="en-IN" sz="2400" dirty="0">
                  <a:solidFill>
                    <a:schemeClr val="bg1"/>
                  </a:solidFill>
                  <a:latin typeface="Abadi" panose="020B0604020104020204" pitchFamily="34" charset="0"/>
                </a:rPr>
                <a:t>In  Full %   =</a:t>
              </a:r>
            </a:p>
          </p:txBody>
        </p:sp>
      </p:grpSp>
      <p:grpSp>
        <p:nvGrpSpPr>
          <p:cNvPr id="33" name="Group 32">
            <a:extLst>
              <a:ext uri="{FF2B5EF4-FFF2-40B4-BE49-F238E27FC236}">
                <a16:creationId xmlns:a16="http://schemas.microsoft.com/office/drawing/2014/main" id="{7CAB29B8-9BE5-2342-2C19-76754420B251}"/>
              </a:ext>
            </a:extLst>
          </p:cNvPr>
          <p:cNvGrpSpPr/>
          <p:nvPr/>
        </p:nvGrpSpPr>
        <p:grpSpPr>
          <a:xfrm>
            <a:off x="2647083" y="8307169"/>
            <a:ext cx="5114483" cy="677108"/>
            <a:chOff x="2647083" y="8307169"/>
            <a:chExt cx="5114483" cy="677108"/>
          </a:xfrm>
        </p:grpSpPr>
        <p:sp>
          <p:nvSpPr>
            <p:cNvPr id="9" name="TextBox 8">
              <a:extLst>
                <a:ext uri="{FF2B5EF4-FFF2-40B4-BE49-F238E27FC236}">
                  <a16:creationId xmlns:a16="http://schemas.microsoft.com/office/drawing/2014/main" id="{B13A5041-3BCC-16BD-0CD2-16EEDCF3A53A}"/>
                </a:ext>
              </a:extLst>
            </p:cNvPr>
            <p:cNvSpPr txBox="1"/>
            <p:nvPr/>
          </p:nvSpPr>
          <p:spPr>
            <a:xfrm>
              <a:off x="3678396" y="8307169"/>
              <a:ext cx="4083170" cy="677108"/>
            </a:xfrm>
            <a:prstGeom prst="rect">
              <a:avLst/>
            </a:prstGeom>
            <a:noFill/>
          </p:spPr>
          <p:txBody>
            <a:bodyPr wrap="none" rtlCol="0">
              <a:spAutoFit/>
            </a:bodyPr>
            <a:lstStyle/>
            <a:p>
              <a:pPr algn="ctr"/>
              <a:r>
                <a:rPr lang="en-US" dirty="0">
                  <a:solidFill>
                    <a:schemeClr val="bg1"/>
                  </a:solidFill>
                  <a:latin typeface="Abadi" panose="020B0604020104020204" pitchFamily="34" charset="0"/>
                </a:rPr>
                <a:t>       SUM(fact_orders_aggregate[ </a:t>
              </a:r>
              <a:r>
                <a:rPr lang="en-US" sz="2000" dirty="0">
                  <a:solidFill>
                    <a:schemeClr val="bg1"/>
                  </a:solidFill>
                  <a:latin typeface="Abadi" panose="020B0604020104020204" pitchFamily="34" charset="0"/>
                </a:rPr>
                <a:t>otif </a:t>
              </a:r>
              <a:r>
                <a:rPr lang="en-US" dirty="0">
                  <a:solidFill>
                    <a:schemeClr val="bg1"/>
                  </a:solidFill>
                  <a:latin typeface="Abadi" panose="020B0604020104020204" pitchFamily="34" charset="0"/>
                </a:rPr>
                <a:t>])</a:t>
              </a:r>
            </a:p>
            <a:p>
              <a:pPr algn="ctr"/>
              <a:r>
                <a:rPr lang="en-IN" dirty="0">
                  <a:solidFill>
                    <a:schemeClr val="bg1"/>
                  </a:solidFill>
                  <a:latin typeface="Abadi" panose="020B0604020104020204" pitchFamily="34" charset="0"/>
                </a:rPr>
                <a:t>Total orders</a:t>
              </a:r>
            </a:p>
          </p:txBody>
        </p:sp>
        <p:sp>
          <p:nvSpPr>
            <p:cNvPr id="10" name="TextBox 9">
              <a:extLst>
                <a:ext uri="{FF2B5EF4-FFF2-40B4-BE49-F238E27FC236}">
                  <a16:creationId xmlns:a16="http://schemas.microsoft.com/office/drawing/2014/main" id="{B9CBA416-DE06-CBE8-091F-02DFFF0700D6}"/>
                </a:ext>
              </a:extLst>
            </p:cNvPr>
            <p:cNvSpPr txBox="1"/>
            <p:nvPr/>
          </p:nvSpPr>
          <p:spPr>
            <a:xfrm>
              <a:off x="2647083" y="8399501"/>
              <a:ext cx="1643399" cy="461665"/>
            </a:xfrm>
            <a:prstGeom prst="rect">
              <a:avLst/>
            </a:prstGeom>
            <a:noFill/>
          </p:spPr>
          <p:txBody>
            <a:bodyPr wrap="none" rtlCol="0">
              <a:spAutoFit/>
            </a:bodyPr>
            <a:lstStyle/>
            <a:p>
              <a:r>
                <a:rPr lang="en-IN" sz="2400" dirty="0">
                  <a:solidFill>
                    <a:schemeClr val="bg1"/>
                  </a:solidFill>
                  <a:latin typeface="Abadi" panose="020B0604020104020204" pitchFamily="34" charset="0"/>
                </a:rPr>
                <a:t>OTIF %  = </a:t>
              </a:r>
            </a:p>
          </p:txBody>
        </p:sp>
      </p:grpSp>
      <p:grpSp>
        <p:nvGrpSpPr>
          <p:cNvPr id="30" name="Group 29">
            <a:extLst>
              <a:ext uri="{FF2B5EF4-FFF2-40B4-BE49-F238E27FC236}">
                <a16:creationId xmlns:a16="http://schemas.microsoft.com/office/drawing/2014/main" id="{7A592F63-13C0-76F5-5556-40DC667E1F7D}"/>
              </a:ext>
            </a:extLst>
          </p:cNvPr>
          <p:cNvGrpSpPr/>
          <p:nvPr/>
        </p:nvGrpSpPr>
        <p:grpSpPr>
          <a:xfrm>
            <a:off x="2057400" y="5944969"/>
            <a:ext cx="6204052" cy="677108"/>
            <a:chOff x="2300667" y="3393556"/>
            <a:chExt cx="6204052" cy="677108"/>
          </a:xfrm>
        </p:grpSpPr>
        <p:sp>
          <p:nvSpPr>
            <p:cNvPr id="11" name="TextBox 10">
              <a:extLst>
                <a:ext uri="{FF2B5EF4-FFF2-40B4-BE49-F238E27FC236}">
                  <a16:creationId xmlns:a16="http://schemas.microsoft.com/office/drawing/2014/main" id="{E12EA799-74B6-F0CC-BCAB-E8A98D85D018}"/>
                </a:ext>
              </a:extLst>
            </p:cNvPr>
            <p:cNvSpPr txBox="1"/>
            <p:nvPr/>
          </p:nvSpPr>
          <p:spPr>
            <a:xfrm>
              <a:off x="3693786" y="3393556"/>
              <a:ext cx="4810933" cy="677108"/>
            </a:xfrm>
            <a:prstGeom prst="rect">
              <a:avLst/>
            </a:prstGeom>
            <a:noFill/>
          </p:spPr>
          <p:txBody>
            <a:bodyPr wrap="none" rtlCol="0">
              <a:spAutoFit/>
            </a:bodyPr>
            <a:lstStyle/>
            <a:p>
              <a:pPr algn="ctr"/>
              <a:r>
                <a:rPr lang="en-US" dirty="0">
                  <a:solidFill>
                    <a:schemeClr val="bg1"/>
                  </a:solidFill>
                  <a:latin typeface="Abadi" panose="020B0604020104020204" pitchFamily="34" charset="0"/>
                </a:rPr>
                <a:t>          SUM(fact_orders_aggregate[ </a:t>
              </a:r>
              <a:r>
                <a:rPr lang="en-US" sz="2000" dirty="0">
                  <a:solidFill>
                    <a:schemeClr val="bg1"/>
                  </a:solidFill>
                  <a:latin typeface="Abadi" panose="020B0604020104020204" pitchFamily="34" charset="0"/>
                </a:rPr>
                <a:t>on_time </a:t>
              </a:r>
              <a:r>
                <a:rPr lang="en-US" dirty="0">
                  <a:solidFill>
                    <a:schemeClr val="bg1"/>
                  </a:solidFill>
                  <a:latin typeface="Abadi" panose="020B0604020104020204" pitchFamily="34" charset="0"/>
                </a:rPr>
                <a:t>])</a:t>
              </a:r>
            </a:p>
            <a:p>
              <a:pPr algn="ctr"/>
              <a:r>
                <a:rPr lang="en-IN" dirty="0">
                  <a:solidFill>
                    <a:schemeClr val="bg1"/>
                  </a:solidFill>
                  <a:latin typeface="Abadi" panose="020B0604020104020204" pitchFamily="34" charset="0"/>
                </a:rPr>
                <a:t>Total orders</a:t>
              </a:r>
            </a:p>
          </p:txBody>
        </p:sp>
        <p:sp>
          <p:nvSpPr>
            <p:cNvPr id="12" name="TextBox 11">
              <a:extLst>
                <a:ext uri="{FF2B5EF4-FFF2-40B4-BE49-F238E27FC236}">
                  <a16:creationId xmlns:a16="http://schemas.microsoft.com/office/drawing/2014/main" id="{BA3CBF12-0AD1-2E32-9BF9-BF3DE3EA0FCC}"/>
                </a:ext>
              </a:extLst>
            </p:cNvPr>
            <p:cNvSpPr txBox="1"/>
            <p:nvPr/>
          </p:nvSpPr>
          <p:spPr>
            <a:xfrm>
              <a:off x="2300667" y="3485888"/>
              <a:ext cx="2133918" cy="461665"/>
            </a:xfrm>
            <a:prstGeom prst="rect">
              <a:avLst/>
            </a:prstGeom>
            <a:noFill/>
          </p:spPr>
          <p:txBody>
            <a:bodyPr wrap="none" rtlCol="0">
              <a:spAutoFit/>
            </a:bodyPr>
            <a:lstStyle/>
            <a:p>
              <a:r>
                <a:rPr lang="en-IN" sz="2400" dirty="0">
                  <a:solidFill>
                    <a:schemeClr val="bg1"/>
                  </a:solidFill>
                  <a:latin typeface="Abadi" panose="020B0604020104020204" pitchFamily="34" charset="0"/>
                </a:rPr>
                <a:t>On Time %  = </a:t>
              </a:r>
            </a:p>
          </p:txBody>
        </p:sp>
      </p:grpSp>
      <p:sp>
        <p:nvSpPr>
          <p:cNvPr id="15" name="TextBox 14">
            <a:extLst>
              <a:ext uri="{FF2B5EF4-FFF2-40B4-BE49-F238E27FC236}">
                <a16:creationId xmlns:a16="http://schemas.microsoft.com/office/drawing/2014/main" id="{307D4CD2-C360-5395-DE92-BFA3E7295AAF}"/>
              </a:ext>
            </a:extLst>
          </p:cNvPr>
          <p:cNvSpPr txBox="1"/>
          <p:nvPr/>
        </p:nvSpPr>
        <p:spPr>
          <a:xfrm>
            <a:off x="1905000" y="5027623"/>
            <a:ext cx="6603090" cy="461665"/>
          </a:xfrm>
          <a:prstGeom prst="rect">
            <a:avLst/>
          </a:prstGeom>
          <a:noFill/>
        </p:spPr>
        <p:txBody>
          <a:bodyPr wrap="none" rtlCol="0">
            <a:spAutoFit/>
          </a:bodyPr>
          <a:lstStyle/>
          <a:p>
            <a:r>
              <a:rPr lang="en-US" sz="2400" dirty="0">
                <a:solidFill>
                  <a:schemeClr val="bg1"/>
                </a:solidFill>
                <a:latin typeface="Abadi" panose="020B0604020104020204" pitchFamily="34" charset="0"/>
              </a:rPr>
              <a:t>Total Orders  </a:t>
            </a:r>
            <a:r>
              <a:rPr lang="en-US" dirty="0">
                <a:solidFill>
                  <a:schemeClr val="bg1"/>
                </a:solidFill>
                <a:latin typeface="Abadi" panose="020B0604020104020204" pitchFamily="34" charset="0"/>
              </a:rPr>
              <a:t>=   COUNT(fact_orders_aggregate[ </a:t>
            </a:r>
            <a:r>
              <a:rPr lang="en-US" sz="2000" dirty="0">
                <a:solidFill>
                  <a:schemeClr val="bg1"/>
                </a:solidFill>
                <a:latin typeface="Abadi" panose="020B0604020104020204" pitchFamily="34" charset="0"/>
              </a:rPr>
              <a:t>order_id </a:t>
            </a:r>
            <a:r>
              <a:rPr lang="en-US" dirty="0">
                <a:solidFill>
                  <a:schemeClr val="bg1"/>
                </a:solidFill>
                <a:latin typeface="Abadi" panose="020B0604020104020204" pitchFamily="34" charset="0"/>
              </a:rPr>
              <a:t>])</a:t>
            </a:r>
            <a:endParaRPr lang="en-IN" dirty="0">
              <a:solidFill>
                <a:schemeClr val="bg1"/>
              </a:solidFill>
              <a:latin typeface="Abadi" panose="020B0604020104020204" pitchFamily="34" charset="0"/>
            </a:endParaRPr>
          </a:p>
        </p:txBody>
      </p:sp>
      <p:sp>
        <p:nvSpPr>
          <p:cNvPr id="23" name="TextBox 22">
            <a:extLst>
              <a:ext uri="{FF2B5EF4-FFF2-40B4-BE49-F238E27FC236}">
                <a16:creationId xmlns:a16="http://schemas.microsoft.com/office/drawing/2014/main" id="{6DDECB2B-29C3-CA9A-54F6-0DCF97E93BBF}"/>
              </a:ext>
            </a:extLst>
          </p:cNvPr>
          <p:cNvSpPr txBox="1"/>
          <p:nvPr/>
        </p:nvSpPr>
        <p:spPr>
          <a:xfrm>
            <a:off x="1083482" y="3509154"/>
            <a:ext cx="8319906" cy="400110"/>
          </a:xfrm>
          <a:prstGeom prst="rect">
            <a:avLst/>
          </a:prstGeom>
          <a:noFill/>
        </p:spPr>
        <p:txBody>
          <a:bodyPr wrap="none" rtlCol="0">
            <a:spAutoFit/>
          </a:bodyPr>
          <a:lstStyle/>
          <a:p>
            <a:r>
              <a:rPr lang="en-US" sz="2000" dirty="0">
                <a:solidFill>
                  <a:schemeClr val="bg1"/>
                </a:solidFill>
                <a:latin typeface="Abadi" panose="020B0604020104020204" pitchFamily="34" charset="0"/>
              </a:rPr>
              <a:t>OTIF  =  order is delviered both on time and in full quantity or not.    (0,1)</a:t>
            </a:r>
            <a:endParaRPr lang="en-IN" sz="2000" dirty="0">
              <a:solidFill>
                <a:schemeClr val="bg1"/>
              </a:solidFill>
              <a:latin typeface="Abadi" panose="020B0604020104020204" pitchFamily="34" charset="0"/>
            </a:endParaRPr>
          </a:p>
        </p:txBody>
      </p:sp>
      <p:sp>
        <p:nvSpPr>
          <p:cNvPr id="24" name="TextBox 23">
            <a:extLst>
              <a:ext uri="{FF2B5EF4-FFF2-40B4-BE49-F238E27FC236}">
                <a16:creationId xmlns:a16="http://schemas.microsoft.com/office/drawing/2014/main" id="{41E08944-561C-FA69-E61B-BF3AAEA0F411}"/>
              </a:ext>
            </a:extLst>
          </p:cNvPr>
          <p:cNvSpPr txBox="1"/>
          <p:nvPr/>
        </p:nvSpPr>
        <p:spPr>
          <a:xfrm>
            <a:off x="1328915" y="2283091"/>
            <a:ext cx="6043642" cy="400110"/>
          </a:xfrm>
          <a:prstGeom prst="rect">
            <a:avLst/>
          </a:prstGeom>
          <a:noFill/>
        </p:spPr>
        <p:txBody>
          <a:bodyPr wrap="none" rtlCol="0">
            <a:spAutoFit/>
          </a:bodyPr>
          <a:lstStyle/>
          <a:p>
            <a:r>
              <a:rPr lang="en-US" sz="2000" dirty="0">
                <a:solidFill>
                  <a:schemeClr val="bg1"/>
                </a:solidFill>
                <a:latin typeface="Abadi" panose="020B0604020104020204" pitchFamily="34" charset="0"/>
              </a:rPr>
              <a:t>IF  =  order is delviered in full quantity or not.    (0,1)</a:t>
            </a:r>
            <a:endParaRPr lang="en-IN" sz="2000" dirty="0">
              <a:solidFill>
                <a:schemeClr val="bg1"/>
              </a:solidFill>
              <a:latin typeface="Abadi" panose="020B0604020104020204" pitchFamily="34" charset="0"/>
            </a:endParaRPr>
          </a:p>
        </p:txBody>
      </p:sp>
      <p:sp>
        <p:nvSpPr>
          <p:cNvPr id="25" name="TextBox 24">
            <a:extLst>
              <a:ext uri="{FF2B5EF4-FFF2-40B4-BE49-F238E27FC236}">
                <a16:creationId xmlns:a16="http://schemas.microsoft.com/office/drawing/2014/main" id="{FB4475A7-C48B-4E44-3EA6-B3BFB9764C5F}"/>
              </a:ext>
            </a:extLst>
          </p:cNvPr>
          <p:cNvSpPr txBox="1"/>
          <p:nvPr/>
        </p:nvSpPr>
        <p:spPr>
          <a:xfrm>
            <a:off x="1231570" y="2905633"/>
            <a:ext cx="5453737" cy="400110"/>
          </a:xfrm>
          <a:prstGeom prst="rect">
            <a:avLst/>
          </a:prstGeom>
          <a:noFill/>
        </p:spPr>
        <p:txBody>
          <a:bodyPr wrap="none" rtlCol="0">
            <a:spAutoFit/>
          </a:bodyPr>
          <a:lstStyle/>
          <a:p>
            <a:r>
              <a:rPr lang="en-US" sz="2000" dirty="0">
                <a:solidFill>
                  <a:schemeClr val="bg1"/>
                </a:solidFill>
                <a:latin typeface="Abadi" panose="020B0604020104020204" pitchFamily="34" charset="0"/>
              </a:rPr>
              <a:t>OT  =  order is delviered on time Or not.    (0,1)</a:t>
            </a:r>
            <a:endParaRPr lang="en-IN" sz="2000" dirty="0">
              <a:solidFill>
                <a:schemeClr val="bg1"/>
              </a:solidFill>
              <a:latin typeface="Abadi" panose="020B0604020104020204" pitchFamily="34" charset="0"/>
            </a:endParaRPr>
          </a:p>
        </p:txBody>
      </p:sp>
      <p:sp>
        <p:nvSpPr>
          <p:cNvPr id="26" name="TextBox 25">
            <a:extLst>
              <a:ext uri="{FF2B5EF4-FFF2-40B4-BE49-F238E27FC236}">
                <a16:creationId xmlns:a16="http://schemas.microsoft.com/office/drawing/2014/main" id="{201B769E-F1ED-8FA1-FC86-98F33DB51406}"/>
              </a:ext>
            </a:extLst>
          </p:cNvPr>
          <p:cNvSpPr txBox="1"/>
          <p:nvPr/>
        </p:nvSpPr>
        <p:spPr>
          <a:xfrm>
            <a:off x="15240000" y="2757533"/>
            <a:ext cx="2271776" cy="369332"/>
          </a:xfrm>
          <a:prstGeom prst="rect">
            <a:avLst/>
          </a:prstGeom>
          <a:noFill/>
        </p:spPr>
        <p:txBody>
          <a:bodyPr wrap="none" rtlCol="0">
            <a:spAutoFit/>
          </a:bodyPr>
          <a:lstStyle/>
          <a:p>
            <a:r>
              <a:rPr lang="en-IN" dirty="0">
                <a:solidFill>
                  <a:schemeClr val="bg1"/>
                </a:solidFill>
                <a:latin typeface="Abadi" panose="020B0604020104020204" pitchFamily="34" charset="0"/>
              </a:rPr>
              <a:t>Format = Percentage</a:t>
            </a:r>
          </a:p>
        </p:txBody>
      </p:sp>
      <p:sp>
        <p:nvSpPr>
          <p:cNvPr id="27" name="Freeform 10">
            <a:extLst>
              <a:ext uri="{FF2B5EF4-FFF2-40B4-BE49-F238E27FC236}">
                <a16:creationId xmlns:a16="http://schemas.microsoft.com/office/drawing/2014/main" id="{AFB34840-7067-3791-371D-2DDFE2117E99}"/>
              </a:ext>
            </a:extLst>
          </p:cNvPr>
          <p:cNvSpPr/>
          <p:nvPr/>
        </p:nvSpPr>
        <p:spPr>
          <a:xfrm rot="10800000">
            <a:off x="-291759" y="-233583"/>
            <a:ext cx="1315342" cy="1646150"/>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latin typeface="Abadi" panose="020B0604020104020204" pitchFamily="34" charset="0"/>
            </a:endParaRPr>
          </a:p>
        </p:txBody>
      </p:sp>
      <p:sp>
        <p:nvSpPr>
          <p:cNvPr id="28" name="Freeform 3">
            <a:extLst>
              <a:ext uri="{FF2B5EF4-FFF2-40B4-BE49-F238E27FC236}">
                <a16:creationId xmlns:a16="http://schemas.microsoft.com/office/drawing/2014/main" id="{67718D09-3A4C-7AB7-A9D5-306A5C2221BB}"/>
              </a:ext>
            </a:extLst>
          </p:cNvPr>
          <p:cNvSpPr/>
          <p:nvPr/>
        </p:nvSpPr>
        <p:spPr>
          <a:xfrm>
            <a:off x="-1599939" y="8466691"/>
            <a:ext cx="3062443" cy="3640618"/>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2" name="TextBox 5">
            <a:extLst>
              <a:ext uri="{FF2B5EF4-FFF2-40B4-BE49-F238E27FC236}">
                <a16:creationId xmlns:a16="http://schemas.microsoft.com/office/drawing/2014/main" id="{3C450F2F-B436-7578-DE80-0570F3C909CC}"/>
              </a:ext>
            </a:extLst>
          </p:cNvPr>
          <p:cNvSpPr txBox="1"/>
          <p:nvPr/>
        </p:nvSpPr>
        <p:spPr>
          <a:xfrm>
            <a:off x="2665050" y="699473"/>
            <a:ext cx="10214699" cy="1127937"/>
          </a:xfrm>
          <a:prstGeom prst="rect">
            <a:avLst/>
          </a:prstGeom>
        </p:spPr>
        <p:txBody>
          <a:bodyPr wrap="square" lIns="0" tIns="0" rIns="0" bIns="0" rtlCol="0" anchor="t">
            <a:spAutoFit/>
          </a:bodyPr>
          <a:lstStyle/>
          <a:p>
            <a:pPr algn="ctr">
              <a:lnSpc>
                <a:spcPts val="9220"/>
              </a:lnSpc>
            </a:pPr>
            <a:r>
              <a:rPr lang="en-IN" sz="7200" dirty="0">
                <a:solidFill>
                  <a:schemeClr val="accent6"/>
                </a:solidFill>
                <a:highlight>
                  <a:srgbClr val="0D1117"/>
                </a:highlight>
                <a:latin typeface="Abadi" panose="020B0604020104020204" pitchFamily="34" charset="0"/>
              </a:rPr>
              <a:t>S</a:t>
            </a:r>
            <a:r>
              <a:rPr lang="en-IN" sz="7200" b="0" i="0" dirty="0">
                <a:solidFill>
                  <a:schemeClr val="accent6"/>
                </a:solidFill>
                <a:effectLst/>
                <a:highlight>
                  <a:srgbClr val="0D1117"/>
                </a:highlight>
                <a:latin typeface="Abadi" panose="020B0604020104020204" pitchFamily="34" charset="0"/>
              </a:rPr>
              <a:t>tandard Approach</a:t>
            </a:r>
            <a:endParaRPr lang="en-US" sz="8000" spc="184" dirty="0">
              <a:solidFill>
                <a:schemeClr val="accent6"/>
              </a:solidFill>
              <a:latin typeface="Abadi" panose="020B0604020104020204" pitchFamily="34" charset="0"/>
            </a:endParaRPr>
          </a:p>
        </p:txBody>
      </p:sp>
    </p:spTree>
    <p:extLst>
      <p:ext uri="{BB962C8B-B14F-4D97-AF65-F5344CB8AC3E}">
        <p14:creationId xmlns:p14="http://schemas.microsoft.com/office/powerpoint/2010/main" val="156355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44400" y="3619499"/>
            <a:ext cx="5943600" cy="10009037"/>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9939" y="8466691"/>
            <a:ext cx="3062443" cy="3640618"/>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6" name="Picture 15">
            <a:extLst>
              <a:ext uri="{FF2B5EF4-FFF2-40B4-BE49-F238E27FC236}">
                <a16:creationId xmlns:a16="http://schemas.microsoft.com/office/drawing/2014/main" id="{AB0DDBC5-92B7-22D8-515E-32D9D024F7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0" y="589492"/>
            <a:ext cx="2143125" cy="2143125"/>
          </a:xfrm>
          <a:prstGeom prst="roundRect">
            <a:avLst/>
          </a:prstGeom>
        </p:spPr>
      </p:pic>
      <p:sp>
        <p:nvSpPr>
          <p:cNvPr id="18" name="Freeform 10">
            <a:extLst>
              <a:ext uri="{FF2B5EF4-FFF2-40B4-BE49-F238E27FC236}">
                <a16:creationId xmlns:a16="http://schemas.microsoft.com/office/drawing/2014/main" id="{3FA79FED-5417-830A-66B8-7B6167250030}"/>
              </a:ext>
            </a:extLst>
          </p:cNvPr>
          <p:cNvSpPr/>
          <p:nvPr/>
        </p:nvSpPr>
        <p:spPr>
          <a:xfrm rot="10800000">
            <a:off x="-291759" y="-233583"/>
            <a:ext cx="1315342" cy="1646150"/>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dirty="0">
              <a:latin typeface="Abadi" panose="020B0604020104020204" pitchFamily="34" charset="0"/>
            </a:endParaRPr>
          </a:p>
        </p:txBody>
      </p:sp>
      <p:sp>
        <p:nvSpPr>
          <p:cNvPr id="4" name="TextBox 3">
            <a:extLst>
              <a:ext uri="{FF2B5EF4-FFF2-40B4-BE49-F238E27FC236}">
                <a16:creationId xmlns:a16="http://schemas.microsoft.com/office/drawing/2014/main" id="{29B648D6-251E-5295-DA1E-5ACDC49FBAAD}"/>
              </a:ext>
            </a:extLst>
          </p:cNvPr>
          <p:cNvSpPr txBox="1"/>
          <p:nvPr/>
        </p:nvSpPr>
        <p:spPr>
          <a:xfrm>
            <a:off x="2175172" y="867591"/>
            <a:ext cx="10761650" cy="2616101"/>
          </a:xfrm>
          <a:prstGeom prst="rect">
            <a:avLst/>
          </a:prstGeom>
          <a:noFill/>
        </p:spPr>
        <p:txBody>
          <a:bodyPr wrap="square" rtlCol="0">
            <a:spAutoFit/>
          </a:bodyPr>
          <a:lstStyle/>
          <a:p>
            <a:pPr algn="l"/>
            <a:r>
              <a:rPr lang="en-IN" sz="2400" b="1" i="0" u="none" strike="noStrike" baseline="0" dirty="0">
                <a:solidFill>
                  <a:schemeClr val="bg1"/>
                </a:solidFill>
                <a:latin typeface="Abadi" panose="020B0604020104020204" pitchFamily="34" charset="0"/>
              </a:rPr>
              <a:t>Orders and Lines</a:t>
            </a:r>
          </a:p>
          <a:p>
            <a:pPr marL="342900" indent="-342900" algn="l">
              <a:buFont typeface="Wingdings" panose="05000000000000000000" pitchFamily="2" charset="2"/>
              <a:buChar char="Ø"/>
            </a:pPr>
            <a:endParaRPr lang="en-IN" sz="2400" b="1" i="0" u="none" strike="noStrike" baseline="0" dirty="0">
              <a:solidFill>
                <a:schemeClr val="bg1"/>
              </a:solidFill>
              <a:latin typeface="Abadi" panose="020B0604020104020204" pitchFamily="34" charset="0"/>
            </a:endParaRPr>
          </a:p>
          <a:p>
            <a:pPr marL="285750" indent="-285750" algn="l">
              <a:buFont typeface="Wingdings" panose="05000000000000000000" pitchFamily="2" charset="2"/>
              <a:buChar char="Ø"/>
            </a:pPr>
            <a:r>
              <a:rPr lang="en-US" sz="1800" b="0" i="0" u="none" strike="noStrike" baseline="0" dirty="0">
                <a:solidFill>
                  <a:schemeClr val="bg1"/>
                </a:solidFill>
                <a:latin typeface="Abadi" panose="020B0604020104020204" pitchFamily="34" charset="0"/>
              </a:rPr>
              <a:t>Orders are nothing but a </a:t>
            </a:r>
            <a:r>
              <a:rPr lang="en-US" sz="2000" i="0" strike="noStrike" baseline="0" dirty="0">
                <a:solidFill>
                  <a:schemeClr val="bg1"/>
                </a:solidFill>
                <a:latin typeface="Abadi" panose="020B0604020104020204" pitchFamily="34" charset="0"/>
              </a:rPr>
              <a:t>unique request </a:t>
            </a:r>
            <a:r>
              <a:rPr lang="en-US" sz="1800" b="0" i="0" u="none" strike="noStrike" baseline="0" dirty="0">
                <a:solidFill>
                  <a:schemeClr val="bg1"/>
                </a:solidFill>
                <a:latin typeface="Abadi" panose="020B0604020104020204" pitchFamily="34" charset="0"/>
              </a:rPr>
              <a:t>placed by a customer on a given date.</a:t>
            </a:r>
          </a:p>
          <a:p>
            <a:pPr algn="l"/>
            <a:r>
              <a:rPr lang="en-US" sz="1800" b="0" i="0" u="none" strike="noStrike" baseline="0" dirty="0">
                <a:solidFill>
                  <a:schemeClr val="bg1"/>
                </a:solidFill>
                <a:latin typeface="Abadi" panose="020B0604020104020204" pitchFamily="34" charset="0"/>
              </a:rPr>
              <a:t>Within an order, a customer could request multiple items. Each of these items requested within the order is called an </a:t>
            </a:r>
            <a:r>
              <a:rPr lang="en-US" sz="2000" b="1" i="0" u="none" strike="noStrike" baseline="0" dirty="0">
                <a:solidFill>
                  <a:schemeClr val="accent6"/>
                </a:solidFill>
                <a:latin typeface="Abadi" panose="020B0604020104020204" pitchFamily="34" charset="0"/>
              </a:rPr>
              <a:t>order line</a:t>
            </a:r>
            <a:r>
              <a:rPr lang="en-US" sz="2000" b="1" i="0" u="none" strike="noStrike" baseline="0" dirty="0">
                <a:solidFill>
                  <a:schemeClr val="bg1"/>
                </a:solidFill>
                <a:latin typeface="Abadi" panose="020B0604020104020204" pitchFamily="34" charset="0"/>
              </a:rPr>
              <a:t>.</a:t>
            </a:r>
          </a:p>
          <a:p>
            <a:pPr algn="l"/>
            <a:endParaRPr lang="en-US" sz="2000" b="1" i="0" u="none" strike="noStrike" baseline="0" dirty="0">
              <a:solidFill>
                <a:schemeClr val="bg1"/>
              </a:solidFill>
              <a:latin typeface="Abadi" panose="020B0604020104020204" pitchFamily="34" charset="0"/>
            </a:endParaRPr>
          </a:p>
          <a:p>
            <a:pPr marL="342900" indent="-342900" algn="l">
              <a:buFont typeface="Wingdings" panose="05000000000000000000" pitchFamily="2" charset="2"/>
              <a:buChar char="q"/>
            </a:pPr>
            <a:r>
              <a:rPr lang="en-US" sz="2000" i="0" u="none" strike="noStrike" baseline="0" dirty="0">
                <a:solidFill>
                  <a:schemeClr val="bg1"/>
                </a:solidFill>
                <a:latin typeface="Abadi" panose="020B0604020104020204" pitchFamily="34" charset="0"/>
              </a:rPr>
              <a:t>in one order have multiple unique products(order line).</a:t>
            </a:r>
          </a:p>
          <a:p>
            <a:pPr marL="285750" indent="-285750" algn="l">
              <a:buFont typeface="Wingdings" panose="05000000000000000000" pitchFamily="2" charset="2"/>
              <a:buChar char="Ø"/>
            </a:pPr>
            <a:endParaRPr lang="en-US" sz="1800" b="1" i="0" u="none" strike="noStrike" baseline="0" dirty="0">
              <a:solidFill>
                <a:schemeClr val="bg1"/>
              </a:solidFill>
              <a:latin typeface="Abadi" panose="020B0604020104020204" pitchFamily="34" charset="0"/>
            </a:endParaRPr>
          </a:p>
        </p:txBody>
      </p:sp>
      <p:sp>
        <p:nvSpPr>
          <p:cNvPr id="8" name="TextBox 7">
            <a:extLst>
              <a:ext uri="{FF2B5EF4-FFF2-40B4-BE49-F238E27FC236}">
                <a16:creationId xmlns:a16="http://schemas.microsoft.com/office/drawing/2014/main" id="{6567C944-5F4E-16C5-2988-12EE38457E2C}"/>
              </a:ext>
            </a:extLst>
          </p:cNvPr>
          <p:cNvSpPr txBox="1"/>
          <p:nvPr/>
        </p:nvSpPr>
        <p:spPr>
          <a:xfrm>
            <a:off x="5029200" y="7697569"/>
            <a:ext cx="2616075" cy="646331"/>
          </a:xfrm>
          <a:prstGeom prst="rect">
            <a:avLst/>
          </a:prstGeom>
          <a:noFill/>
        </p:spPr>
        <p:txBody>
          <a:bodyPr wrap="square">
            <a:spAutoFit/>
          </a:bodyPr>
          <a:lstStyle>
            <a:defPPr>
              <a:defRPr lang="en-US"/>
            </a:defPPr>
            <a:lvl1pPr>
              <a:defRPr>
                <a:solidFill>
                  <a:schemeClr val="tx2">
                    <a:lumMod val="60000"/>
                    <a:lumOff val="40000"/>
                  </a:schemeClr>
                </a:solidFill>
                <a:latin typeface="Bookman Old Style" panose="02050604050505020204" pitchFamily="18" charset="0"/>
              </a:defRPr>
            </a:lvl1pPr>
          </a:lstStyle>
          <a:p>
            <a:r>
              <a:rPr lang="en-US" dirty="0">
                <a:solidFill>
                  <a:schemeClr val="bg1"/>
                </a:solidFill>
                <a:latin typeface="Abadi" panose="020B0604020104020204" pitchFamily="34" charset="0"/>
              </a:rPr>
              <a:t>total shipped quantity</a:t>
            </a:r>
          </a:p>
          <a:p>
            <a:r>
              <a:rPr lang="en-US" dirty="0">
                <a:solidFill>
                  <a:schemeClr val="bg1"/>
                </a:solidFill>
                <a:latin typeface="Abadi" panose="020B0604020104020204" pitchFamily="34" charset="0"/>
              </a:rPr>
              <a:t>total ordered quantity</a:t>
            </a:r>
            <a:endParaRPr lang="en-IN" dirty="0">
              <a:solidFill>
                <a:schemeClr val="bg1"/>
              </a:solidFill>
              <a:latin typeface="Abadi" panose="020B0604020104020204" pitchFamily="34" charset="0"/>
            </a:endParaRPr>
          </a:p>
        </p:txBody>
      </p:sp>
      <p:sp>
        <p:nvSpPr>
          <p:cNvPr id="9" name="TextBox 8">
            <a:extLst>
              <a:ext uri="{FF2B5EF4-FFF2-40B4-BE49-F238E27FC236}">
                <a16:creationId xmlns:a16="http://schemas.microsoft.com/office/drawing/2014/main" id="{2EC8B418-44D7-3DE0-F2C1-F208A4A12A8C}"/>
              </a:ext>
            </a:extLst>
          </p:cNvPr>
          <p:cNvSpPr txBox="1"/>
          <p:nvPr/>
        </p:nvSpPr>
        <p:spPr>
          <a:xfrm>
            <a:off x="1676400" y="7836069"/>
            <a:ext cx="3248005" cy="369332"/>
          </a:xfrm>
          <a:prstGeom prst="rect">
            <a:avLst/>
          </a:prstGeom>
          <a:noFill/>
        </p:spPr>
        <p:txBody>
          <a:bodyPr wrap="none" rtlCol="0">
            <a:spAutoFit/>
          </a:bodyPr>
          <a:lstStyle/>
          <a:p>
            <a:r>
              <a:rPr lang="en-US" dirty="0">
                <a:solidFill>
                  <a:schemeClr val="bg1"/>
                </a:solidFill>
                <a:latin typeface="Abadi" panose="020B0604020104020204" pitchFamily="34" charset="0"/>
              </a:rPr>
              <a:t>VOFR%  ( Volume Fill rate)  =</a:t>
            </a:r>
            <a:endParaRPr lang="en-IN" dirty="0">
              <a:solidFill>
                <a:schemeClr val="bg1"/>
              </a:solidFill>
              <a:latin typeface="Abadi" panose="020B0604020104020204" pitchFamily="34" charset="0"/>
            </a:endParaRPr>
          </a:p>
        </p:txBody>
      </p:sp>
      <p:sp>
        <p:nvSpPr>
          <p:cNvPr id="10" name="TextBox 9">
            <a:extLst>
              <a:ext uri="{FF2B5EF4-FFF2-40B4-BE49-F238E27FC236}">
                <a16:creationId xmlns:a16="http://schemas.microsoft.com/office/drawing/2014/main" id="{19B8C1BA-5D2D-4F56-839A-3671E99F5FCD}"/>
              </a:ext>
            </a:extLst>
          </p:cNvPr>
          <p:cNvSpPr txBox="1"/>
          <p:nvPr/>
        </p:nvSpPr>
        <p:spPr>
          <a:xfrm>
            <a:off x="8001000" y="7683281"/>
            <a:ext cx="304800" cy="646331"/>
          </a:xfrm>
          <a:prstGeom prst="rect">
            <a:avLst/>
          </a:prstGeom>
          <a:noFill/>
        </p:spPr>
        <p:txBody>
          <a:bodyPr wrap="square" rtlCol="0">
            <a:spAutoFit/>
          </a:bodyPr>
          <a:lstStyle/>
          <a:p>
            <a:r>
              <a:rPr lang="en-IN" dirty="0">
                <a:solidFill>
                  <a:schemeClr val="bg1"/>
                </a:solidFill>
                <a:latin typeface="Abadi" panose="020B0604020104020204" pitchFamily="34" charset="0"/>
              </a:rPr>
              <a:t>6</a:t>
            </a:r>
          </a:p>
          <a:p>
            <a:r>
              <a:rPr lang="en-IN" dirty="0">
                <a:solidFill>
                  <a:schemeClr val="bg1"/>
                </a:solidFill>
                <a:latin typeface="Abadi" panose="020B0604020104020204" pitchFamily="34" charset="0"/>
              </a:rPr>
              <a:t>7</a:t>
            </a:r>
          </a:p>
        </p:txBody>
      </p:sp>
      <p:sp>
        <p:nvSpPr>
          <p:cNvPr id="11" name="TextBox 10">
            <a:extLst>
              <a:ext uri="{FF2B5EF4-FFF2-40B4-BE49-F238E27FC236}">
                <a16:creationId xmlns:a16="http://schemas.microsoft.com/office/drawing/2014/main" id="{029D1580-EF6B-8A2F-5D5F-8999EBAA4160}"/>
              </a:ext>
            </a:extLst>
          </p:cNvPr>
          <p:cNvSpPr txBox="1"/>
          <p:nvPr/>
        </p:nvSpPr>
        <p:spPr>
          <a:xfrm>
            <a:off x="8341730" y="7821780"/>
            <a:ext cx="1032655" cy="369332"/>
          </a:xfrm>
          <a:prstGeom prst="rect">
            <a:avLst/>
          </a:prstGeom>
          <a:noFill/>
        </p:spPr>
        <p:txBody>
          <a:bodyPr wrap="none" rtlCol="0">
            <a:spAutoFit/>
          </a:bodyPr>
          <a:lstStyle/>
          <a:p>
            <a:r>
              <a:rPr lang="en-IN" dirty="0">
                <a:solidFill>
                  <a:schemeClr val="bg1"/>
                </a:solidFill>
                <a:latin typeface="Abadi" panose="020B0604020104020204" pitchFamily="34" charset="0"/>
              </a:rPr>
              <a:t>=   86%</a:t>
            </a:r>
          </a:p>
        </p:txBody>
      </p:sp>
      <p:graphicFrame>
        <p:nvGraphicFramePr>
          <p:cNvPr id="24" name="Diagram 23">
            <a:extLst>
              <a:ext uri="{FF2B5EF4-FFF2-40B4-BE49-F238E27FC236}">
                <a16:creationId xmlns:a16="http://schemas.microsoft.com/office/drawing/2014/main" id="{4E566CEE-E351-78D7-5762-D6E37CE247BF}"/>
              </a:ext>
            </a:extLst>
          </p:cNvPr>
          <p:cNvGraphicFramePr/>
          <p:nvPr>
            <p:extLst>
              <p:ext uri="{D42A27DB-BD31-4B8C-83A1-F6EECF244321}">
                <p14:modId xmlns:p14="http://schemas.microsoft.com/office/powerpoint/2010/main" val="1509854099"/>
              </p:ext>
            </p:extLst>
          </p:nvPr>
        </p:nvGraphicFramePr>
        <p:xfrm>
          <a:off x="2438400" y="3401387"/>
          <a:ext cx="2779975" cy="36471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3" name="TextBox 12">
            <a:extLst>
              <a:ext uri="{FF2B5EF4-FFF2-40B4-BE49-F238E27FC236}">
                <a16:creationId xmlns:a16="http://schemas.microsoft.com/office/drawing/2014/main" id="{63ABD3AA-7713-2C51-9F05-4CB93D483542}"/>
              </a:ext>
            </a:extLst>
          </p:cNvPr>
          <p:cNvSpPr txBox="1"/>
          <p:nvPr/>
        </p:nvSpPr>
        <p:spPr>
          <a:xfrm>
            <a:off x="4924405" y="8615561"/>
            <a:ext cx="1492716" cy="646331"/>
          </a:xfrm>
          <a:prstGeom prst="rect">
            <a:avLst/>
          </a:prstGeom>
          <a:noFill/>
        </p:spPr>
        <p:txBody>
          <a:bodyPr wrap="none" rtlCol="0">
            <a:spAutoFit/>
          </a:bodyPr>
          <a:lstStyle/>
          <a:p>
            <a:r>
              <a:rPr lang="en-IN" sz="1800" b="0" i="0" u="none" strike="noStrike" baseline="0" dirty="0">
                <a:solidFill>
                  <a:schemeClr val="bg1"/>
                </a:solidFill>
                <a:latin typeface="Abadi" panose="020B0604020104020204" pitchFamily="34" charset="0"/>
              </a:rPr>
              <a:t>lines fulfilled </a:t>
            </a:r>
          </a:p>
          <a:p>
            <a:r>
              <a:rPr lang="en-IN" sz="1800" b="0" i="0" u="none" strike="noStrike" baseline="0" dirty="0">
                <a:solidFill>
                  <a:schemeClr val="bg1"/>
                </a:solidFill>
                <a:latin typeface="Abadi" panose="020B0604020104020204" pitchFamily="34" charset="0"/>
              </a:rPr>
              <a:t>lines ordered</a:t>
            </a:r>
            <a:endParaRPr lang="en-IN" dirty="0">
              <a:solidFill>
                <a:schemeClr val="bg1"/>
              </a:solidFill>
              <a:latin typeface="Abadi" panose="020B0604020104020204" pitchFamily="34" charset="0"/>
            </a:endParaRPr>
          </a:p>
        </p:txBody>
      </p:sp>
      <p:sp>
        <p:nvSpPr>
          <p:cNvPr id="15" name="TextBox 14">
            <a:extLst>
              <a:ext uri="{FF2B5EF4-FFF2-40B4-BE49-F238E27FC236}">
                <a16:creationId xmlns:a16="http://schemas.microsoft.com/office/drawing/2014/main" id="{1B601571-7F56-367D-50D6-C92BF17460A5}"/>
              </a:ext>
            </a:extLst>
          </p:cNvPr>
          <p:cNvSpPr txBox="1"/>
          <p:nvPr/>
        </p:nvSpPr>
        <p:spPr>
          <a:xfrm>
            <a:off x="8040044" y="8615560"/>
            <a:ext cx="324128" cy="646331"/>
          </a:xfrm>
          <a:prstGeom prst="rect">
            <a:avLst/>
          </a:prstGeom>
          <a:noFill/>
        </p:spPr>
        <p:txBody>
          <a:bodyPr wrap="none" rtlCol="0">
            <a:spAutoFit/>
          </a:bodyPr>
          <a:lstStyle/>
          <a:p>
            <a:r>
              <a:rPr lang="en-IN" dirty="0">
                <a:solidFill>
                  <a:schemeClr val="bg1"/>
                </a:solidFill>
                <a:latin typeface="Abadi" panose="020B0604020104020204" pitchFamily="34" charset="0"/>
              </a:rPr>
              <a:t>2</a:t>
            </a:r>
          </a:p>
          <a:p>
            <a:r>
              <a:rPr lang="en-IN" dirty="0">
                <a:solidFill>
                  <a:schemeClr val="bg1"/>
                </a:solidFill>
                <a:latin typeface="Abadi" panose="020B0604020104020204" pitchFamily="34" charset="0"/>
              </a:rPr>
              <a:t>3</a:t>
            </a:r>
          </a:p>
        </p:txBody>
      </p:sp>
      <p:sp>
        <p:nvSpPr>
          <p:cNvPr id="17" name="TextBox 16">
            <a:extLst>
              <a:ext uri="{FF2B5EF4-FFF2-40B4-BE49-F238E27FC236}">
                <a16:creationId xmlns:a16="http://schemas.microsoft.com/office/drawing/2014/main" id="{BFC5DA3D-1A9D-3136-B16A-B56007C73F50}"/>
              </a:ext>
            </a:extLst>
          </p:cNvPr>
          <p:cNvSpPr txBox="1"/>
          <p:nvPr/>
        </p:nvSpPr>
        <p:spPr>
          <a:xfrm>
            <a:off x="8394628" y="8754059"/>
            <a:ext cx="963725" cy="369332"/>
          </a:xfrm>
          <a:prstGeom prst="rect">
            <a:avLst/>
          </a:prstGeom>
          <a:noFill/>
        </p:spPr>
        <p:txBody>
          <a:bodyPr wrap="none" rtlCol="0">
            <a:spAutoFit/>
          </a:bodyPr>
          <a:lstStyle/>
          <a:p>
            <a:r>
              <a:rPr lang="en-IN" dirty="0">
                <a:solidFill>
                  <a:schemeClr val="bg1"/>
                </a:solidFill>
                <a:latin typeface="Abadi" panose="020B0604020104020204" pitchFamily="34" charset="0"/>
              </a:rPr>
              <a:t>=  66%</a:t>
            </a:r>
          </a:p>
        </p:txBody>
      </p:sp>
      <p:sp>
        <p:nvSpPr>
          <p:cNvPr id="19" name="TextBox 18">
            <a:extLst>
              <a:ext uri="{FF2B5EF4-FFF2-40B4-BE49-F238E27FC236}">
                <a16:creationId xmlns:a16="http://schemas.microsoft.com/office/drawing/2014/main" id="{2DBB1FC7-2350-1B04-C2D8-F89F0B8C8820}"/>
              </a:ext>
            </a:extLst>
          </p:cNvPr>
          <p:cNvSpPr txBox="1"/>
          <p:nvPr/>
        </p:nvSpPr>
        <p:spPr>
          <a:xfrm>
            <a:off x="2152977" y="8754061"/>
            <a:ext cx="2723823" cy="369332"/>
          </a:xfrm>
          <a:prstGeom prst="rect">
            <a:avLst/>
          </a:prstGeom>
          <a:noFill/>
        </p:spPr>
        <p:txBody>
          <a:bodyPr wrap="none" rtlCol="0">
            <a:spAutoFit/>
          </a:bodyPr>
          <a:lstStyle/>
          <a:p>
            <a:r>
              <a:rPr lang="en-US" dirty="0">
                <a:solidFill>
                  <a:schemeClr val="bg1"/>
                </a:solidFill>
                <a:latin typeface="Abadi" panose="020B0604020104020204" pitchFamily="34" charset="0"/>
              </a:rPr>
              <a:t>LIFR%  ( Line Fill rate)  =</a:t>
            </a:r>
            <a:endParaRPr lang="en-IN" dirty="0">
              <a:solidFill>
                <a:schemeClr val="bg1"/>
              </a:solidFill>
              <a:latin typeface="Abadi" panose="020B0604020104020204" pitchFamily="34" charset="0"/>
            </a:endParaRPr>
          </a:p>
        </p:txBody>
      </p:sp>
      <p:graphicFrame>
        <p:nvGraphicFramePr>
          <p:cNvPr id="22" name="Diagram 21">
            <a:extLst>
              <a:ext uri="{FF2B5EF4-FFF2-40B4-BE49-F238E27FC236}">
                <a16:creationId xmlns:a16="http://schemas.microsoft.com/office/drawing/2014/main" id="{8C1E895D-5575-41F2-9303-7EC9DA28D929}"/>
              </a:ext>
            </a:extLst>
          </p:cNvPr>
          <p:cNvGraphicFramePr/>
          <p:nvPr>
            <p:extLst>
              <p:ext uri="{D42A27DB-BD31-4B8C-83A1-F6EECF244321}">
                <p14:modId xmlns:p14="http://schemas.microsoft.com/office/powerpoint/2010/main" val="486757497"/>
              </p:ext>
            </p:extLst>
          </p:nvPr>
        </p:nvGraphicFramePr>
        <p:xfrm>
          <a:off x="7010400" y="3390900"/>
          <a:ext cx="2895600" cy="364711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72235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6299886" y="8483023"/>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4100459" y="281525"/>
            <a:ext cx="9412214" cy="1154162"/>
          </a:xfrm>
          <a:prstGeom prst="rect">
            <a:avLst/>
          </a:prstGeom>
        </p:spPr>
        <p:txBody>
          <a:bodyPr lIns="0" tIns="0" rIns="0" bIns="0" rtlCol="0" anchor="t">
            <a:spAutoFit/>
          </a:bodyPr>
          <a:lstStyle/>
          <a:p>
            <a:pPr algn="ctr">
              <a:lnSpc>
                <a:spcPts val="9624"/>
              </a:lnSpc>
              <a:spcBef>
                <a:spcPct val="0"/>
              </a:spcBef>
            </a:pPr>
            <a:r>
              <a:rPr lang="en-US" sz="6973" spc="348" dirty="0">
                <a:solidFill>
                  <a:srgbClr val="F35000"/>
                </a:solidFill>
                <a:latin typeface="Canva Sans 1 Bold"/>
              </a:rPr>
              <a:t>KPI`s</a:t>
            </a:r>
          </a:p>
        </p:txBody>
      </p:sp>
      <p:pic>
        <p:nvPicPr>
          <p:cNvPr id="20" name="Picture 19">
            <a:extLst>
              <a:ext uri="{FF2B5EF4-FFF2-40B4-BE49-F238E27FC236}">
                <a16:creationId xmlns:a16="http://schemas.microsoft.com/office/drawing/2014/main" id="{D4E779C9-E95E-5B2E-522D-ECB1C4F4CED7}"/>
              </a:ext>
            </a:extLst>
          </p:cNvPr>
          <p:cNvPicPr>
            <a:picLocks noChangeAspect="1"/>
          </p:cNvPicPr>
          <p:nvPr/>
        </p:nvPicPr>
        <p:blipFill rotWithShape="1">
          <a:blip r:embed="rId4">
            <a:extLst>
              <a:ext uri="{28A0092B-C50C-407E-A947-70E740481C1C}">
                <a14:useLocalDpi xmlns:a14="http://schemas.microsoft.com/office/drawing/2010/main" val="0"/>
              </a:ext>
            </a:extLst>
          </a:blip>
          <a:srcRect l="5420" t="12508" r="81353" b="67582"/>
          <a:stretch/>
        </p:blipFill>
        <p:spPr>
          <a:xfrm>
            <a:off x="457200" y="1607137"/>
            <a:ext cx="2057400" cy="1600200"/>
          </a:xfrm>
          <a:prstGeom prst="rect">
            <a:avLst/>
          </a:prstGeom>
        </p:spPr>
      </p:pic>
      <p:pic>
        <p:nvPicPr>
          <p:cNvPr id="36" name="Picture 35">
            <a:extLst>
              <a:ext uri="{FF2B5EF4-FFF2-40B4-BE49-F238E27FC236}">
                <a16:creationId xmlns:a16="http://schemas.microsoft.com/office/drawing/2014/main" id="{92C03D3E-0B1B-419D-1CED-3A341A924EBF}"/>
              </a:ext>
            </a:extLst>
          </p:cNvPr>
          <p:cNvPicPr>
            <a:picLocks noChangeAspect="1"/>
          </p:cNvPicPr>
          <p:nvPr/>
        </p:nvPicPr>
        <p:blipFill rotWithShape="1">
          <a:blip r:embed="rId4">
            <a:extLst>
              <a:ext uri="{28A0092B-C50C-407E-A947-70E740481C1C}">
                <a14:useLocalDpi xmlns:a14="http://schemas.microsoft.com/office/drawing/2010/main" val="0"/>
              </a:ext>
            </a:extLst>
          </a:blip>
          <a:srcRect l="20875" t="12325" r="65899" b="67765"/>
          <a:stretch/>
        </p:blipFill>
        <p:spPr>
          <a:xfrm>
            <a:off x="483010" y="7903181"/>
            <a:ext cx="2057400" cy="1600200"/>
          </a:xfrm>
          <a:prstGeom prst="rect">
            <a:avLst/>
          </a:prstGeom>
        </p:spPr>
      </p:pic>
      <p:pic>
        <p:nvPicPr>
          <p:cNvPr id="37" name="Picture 36">
            <a:extLst>
              <a:ext uri="{FF2B5EF4-FFF2-40B4-BE49-F238E27FC236}">
                <a16:creationId xmlns:a16="http://schemas.microsoft.com/office/drawing/2014/main" id="{6BBC68E1-FB5F-6EC3-5F8A-F1D828056BCC}"/>
              </a:ext>
            </a:extLst>
          </p:cNvPr>
          <p:cNvPicPr>
            <a:picLocks noChangeAspect="1"/>
          </p:cNvPicPr>
          <p:nvPr/>
        </p:nvPicPr>
        <p:blipFill rotWithShape="1">
          <a:blip r:embed="rId4">
            <a:extLst>
              <a:ext uri="{28A0092B-C50C-407E-A947-70E740481C1C}">
                <a14:useLocalDpi xmlns:a14="http://schemas.microsoft.com/office/drawing/2010/main" val="0"/>
              </a:ext>
            </a:extLst>
          </a:blip>
          <a:srcRect l="36102" t="12325" r="50672" b="67765"/>
          <a:stretch/>
        </p:blipFill>
        <p:spPr>
          <a:xfrm>
            <a:off x="483010" y="4634761"/>
            <a:ext cx="2057400" cy="1600200"/>
          </a:xfrm>
          <a:prstGeom prst="rect">
            <a:avLst/>
          </a:prstGeom>
        </p:spPr>
      </p:pic>
      <p:pic>
        <p:nvPicPr>
          <p:cNvPr id="38" name="Picture 37">
            <a:extLst>
              <a:ext uri="{FF2B5EF4-FFF2-40B4-BE49-F238E27FC236}">
                <a16:creationId xmlns:a16="http://schemas.microsoft.com/office/drawing/2014/main" id="{EE82C878-9693-BBDF-1B25-A831EE6AC0F4}"/>
              </a:ext>
            </a:extLst>
          </p:cNvPr>
          <p:cNvPicPr>
            <a:picLocks noChangeAspect="1"/>
          </p:cNvPicPr>
          <p:nvPr/>
        </p:nvPicPr>
        <p:blipFill rotWithShape="1">
          <a:blip r:embed="rId4">
            <a:extLst>
              <a:ext uri="{28A0092B-C50C-407E-A947-70E740481C1C}">
                <a14:useLocalDpi xmlns:a14="http://schemas.microsoft.com/office/drawing/2010/main" val="0"/>
              </a:ext>
            </a:extLst>
          </a:blip>
          <a:srcRect l="51434" t="12452" r="35340" b="67638"/>
          <a:stretch/>
        </p:blipFill>
        <p:spPr>
          <a:xfrm>
            <a:off x="15370678" y="6171876"/>
            <a:ext cx="2057400" cy="1600200"/>
          </a:xfrm>
          <a:prstGeom prst="rect">
            <a:avLst/>
          </a:prstGeom>
        </p:spPr>
      </p:pic>
      <p:pic>
        <p:nvPicPr>
          <p:cNvPr id="39" name="Picture 38">
            <a:extLst>
              <a:ext uri="{FF2B5EF4-FFF2-40B4-BE49-F238E27FC236}">
                <a16:creationId xmlns:a16="http://schemas.microsoft.com/office/drawing/2014/main" id="{52AE3F3D-6B99-C94F-A4EE-744CC2AB529D}"/>
              </a:ext>
            </a:extLst>
          </p:cNvPr>
          <p:cNvPicPr>
            <a:picLocks noChangeAspect="1"/>
          </p:cNvPicPr>
          <p:nvPr/>
        </p:nvPicPr>
        <p:blipFill rotWithShape="1">
          <a:blip r:embed="rId4">
            <a:extLst>
              <a:ext uri="{28A0092B-C50C-407E-A947-70E740481C1C}">
                <a14:useLocalDpi xmlns:a14="http://schemas.microsoft.com/office/drawing/2010/main" val="0"/>
              </a:ext>
            </a:extLst>
          </a:blip>
          <a:srcRect l="66620" t="12450" r="20154" b="67640"/>
          <a:stretch/>
        </p:blipFill>
        <p:spPr>
          <a:xfrm>
            <a:off x="15240000" y="3023500"/>
            <a:ext cx="2057400" cy="1600200"/>
          </a:xfrm>
          <a:prstGeom prst="rect">
            <a:avLst/>
          </a:prstGeom>
        </p:spPr>
      </p:pic>
      <p:pic>
        <p:nvPicPr>
          <p:cNvPr id="3" name="Picture 2">
            <a:extLst>
              <a:ext uri="{FF2B5EF4-FFF2-40B4-BE49-F238E27FC236}">
                <a16:creationId xmlns:a16="http://schemas.microsoft.com/office/drawing/2014/main" id="{B1AE8A8F-20E4-D321-CD1B-C61494BB6E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0308" y="8785674"/>
            <a:ext cx="8726118" cy="552527"/>
          </a:xfrm>
          <a:prstGeom prst="rect">
            <a:avLst/>
          </a:prstGeom>
        </p:spPr>
      </p:pic>
      <p:pic>
        <p:nvPicPr>
          <p:cNvPr id="5" name="Picture 4">
            <a:extLst>
              <a:ext uri="{FF2B5EF4-FFF2-40B4-BE49-F238E27FC236}">
                <a16:creationId xmlns:a16="http://schemas.microsoft.com/office/drawing/2014/main" id="{8CA022E8-D945-3E0E-9B3F-59FCB6651A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4916" y="5600296"/>
            <a:ext cx="8849960" cy="571580"/>
          </a:xfrm>
          <a:prstGeom prst="rect">
            <a:avLst/>
          </a:prstGeom>
        </p:spPr>
      </p:pic>
      <p:pic>
        <p:nvPicPr>
          <p:cNvPr id="9" name="Picture 8">
            <a:extLst>
              <a:ext uri="{FF2B5EF4-FFF2-40B4-BE49-F238E27FC236}">
                <a16:creationId xmlns:a16="http://schemas.microsoft.com/office/drawing/2014/main" id="{4A2036E9-80E1-2CD6-56C9-00E02A6EEF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4916" y="2400300"/>
            <a:ext cx="8345065" cy="543001"/>
          </a:xfrm>
          <a:prstGeom prst="rect">
            <a:avLst/>
          </a:prstGeom>
        </p:spPr>
      </p:pic>
      <p:pic>
        <p:nvPicPr>
          <p:cNvPr id="12" name="Picture 11">
            <a:extLst>
              <a:ext uri="{FF2B5EF4-FFF2-40B4-BE49-F238E27FC236}">
                <a16:creationId xmlns:a16="http://schemas.microsoft.com/office/drawing/2014/main" id="{99F395A4-AD83-0C20-4EF2-D8E13A84A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77000" y="3897249"/>
            <a:ext cx="8487960" cy="590632"/>
          </a:xfrm>
          <a:prstGeom prst="rect">
            <a:avLst/>
          </a:prstGeom>
        </p:spPr>
      </p:pic>
      <p:pic>
        <p:nvPicPr>
          <p:cNvPr id="14" name="Picture 13">
            <a:extLst>
              <a:ext uri="{FF2B5EF4-FFF2-40B4-BE49-F238E27FC236}">
                <a16:creationId xmlns:a16="http://schemas.microsoft.com/office/drawing/2014/main" id="{5FC48DE5-ABB2-EDB5-C3BE-5B7ED451E4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61355" y="6971976"/>
            <a:ext cx="6449325" cy="866896"/>
          </a:xfrm>
          <a:prstGeom prst="rect">
            <a:avLst/>
          </a:prstGeom>
        </p:spPr>
      </p:pic>
      <p:sp>
        <p:nvSpPr>
          <p:cNvPr id="16" name="TextBox 15">
            <a:extLst>
              <a:ext uri="{FF2B5EF4-FFF2-40B4-BE49-F238E27FC236}">
                <a16:creationId xmlns:a16="http://schemas.microsoft.com/office/drawing/2014/main" id="{5DF75999-E61E-6D7F-1500-F43A33FBA66C}"/>
              </a:ext>
            </a:extLst>
          </p:cNvPr>
          <p:cNvSpPr txBox="1"/>
          <p:nvPr/>
        </p:nvSpPr>
        <p:spPr>
          <a:xfrm>
            <a:off x="2884916" y="1890838"/>
            <a:ext cx="10907284" cy="369332"/>
          </a:xfrm>
          <a:prstGeom prst="rect">
            <a:avLst/>
          </a:prstGeom>
          <a:noFill/>
        </p:spPr>
        <p:txBody>
          <a:bodyPr wrap="square">
            <a:spAutoFit/>
          </a:bodyPr>
          <a:lstStyle/>
          <a:p>
            <a:r>
              <a:rPr lang="en-US" dirty="0">
                <a:solidFill>
                  <a:schemeClr val="tx2">
                    <a:lumMod val="60000"/>
                    <a:lumOff val="40000"/>
                  </a:schemeClr>
                </a:solidFill>
                <a:latin typeface="Bookman Old Style" panose="02050604050505020204" pitchFamily="18" charset="0"/>
              </a:rPr>
              <a:t>In Full Quantity ( IF % ) -  all the line items inside the order are delivered In Full Quantity.</a:t>
            </a:r>
            <a:endParaRPr lang="en-IN" dirty="0">
              <a:solidFill>
                <a:schemeClr val="tx2">
                  <a:lumMod val="60000"/>
                  <a:lumOff val="40000"/>
                </a:schemeClr>
              </a:solidFill>
              <a:latin typeface="Bookman Old Style" panose="02050604050505020204" pitchFamily="18" charset="0"/>
            </a:endParaRPr>
          </a:p>
        </p:txBody>
      </p:sp>
      <p:sp>
        <p:nvSpPr>
          <p:cNvPr id="19" name="TextBox 18">
            <a:extLst>
              <a:ext uri="{FF2B5EF4-FFF2-40B4-BE49-F238E27FC236}">
                <a16:creationId xmlns:a16="http://schemas.microsoft.com/office/drawing/2014/main" id="{6413C218-ECEB-5D31-4E28-589F59D3E638}"/>
              </a:ext>
            </a:extLst>
          </p:cNvPr>
          <p:cNvSpPr txBox="1"/>
          <p:nvPr/>
        </p:nvSpPr>
        <p:spPr>
          <a:xfrm>
            <a:off x="2880308" y="8274545"/>
            <a:ext cx="9453716" cy="369332"/>
          </a:xfrm>
          <a:prstGeom prst="rect">
            <a:avLst/>
          </a:prstGeom>
          <a:noFill/>
        </p:spPr>
        <p:txBody>
          <a:bodyPr wrap="square">
            <a:spAutoFit/>
          </a:bodyPr>
          <a:lstStyle>
            <a:defPPr>
              <a:defRPr lang="en-US"/>
            </a:defPPr>
            <a:lvl1pPr>
              <a:defRPr>
                <a:solidFill>
                  <a:schemeClr val="tx2">
                    <a:lumMod val="60000"/>
                    <a:lumOff val="40000"/>
                  </a:schemeClr>
                </a:solidFill>
                <a:latin typeface="Bookman Old Style" panose="02050604050505020204" pitchFamily="18" charset="0"/>
              </a:defRPr>
            </a:lvl1pPr>
          </a:lstStyle>
          <a:p>
            <a:r>
              <a:rPr lang="en-US" dirty="0"/>
              <a:t>on time delivery ( OT% ) - all the line items inside the order is delivered on time.</a:t>
            </a:r>
            <a:endParaRPr lang="en-IN" dirty="0"/>
          </a:p>
        </p:txBody>
      </p:sp>
      <p:sp>
        <p:nvSpPr>
          <p:cNvPr id="29" name="TextBox 28">
            <a:extLst>
              <a:ext uri="{FF2B5EF4-FFF2-40B4-BE49-F238E27FC236}">
                <a16:creationId xmlns:a16="http://schemas.microsoft.com/office/drawing/2014/main" id="{2EF05E50-480A-8B35-5DE4-E1EC373F18FA}"/>
              </a:ext>
            </a:extLst>
          </p:cNvPr>
          <p:cNvSpPr txBox="1"/>
          <p:nvPr/>
        </p:nvSpPr>
        <p:spPr>
          <a:xfrm>
            <a:off x="5506636" y="3453998"/>
            <a:ext cx="9458324" cy="369332"/>
          </a:xfrm>
          <a:prstGeom prst="rect">
            <a:avLst/>
          </a:prstGeom>
          <a:noFill/>
        </p:spPr>
        <p:txBody>
          <a:bodyPr wrap="square">
            <a:spAutoFit/>
          </a:bodyPr>
          <a:lstStyle>
            <a:defPPr>
              <a:defRPr lang="en-US"/>
            </a:defPPr>
            <a:lvl1pPr>
              <a:defRPr>
                <a:solidFill>
                  <a:schemeClr val="tx2">
                    <a:lumMod val="60000"/>
                    <a:lumOff val="40000"/>
                  </a:schemeClr>
                </a:solidFill>
                <a:latin typeface="Bookman Old Style" panose="02050604050505020204" pitchFamily="18" charset="0"/>
              </a:defRPr>
            </a:lvl1pPr>
          </a:lstStyle>
          <a:p>
            <a:r>
              <a:rPr lang="en-US" dirty="0"/>
              <a:t>VOFR% - Volume Fill rate will be total quantity shipped / total quantity ordered </a:t>
            </a:r>
            <a:endParaRPr lang="en-IN" dirty="0"/>
          </a:p>
        </p:txBody>
      </p:sp>
      <p:sp>
        <p:nvSpPr>
          <p:cNvPr id="31" name="TextBox 30">
            <a:extLst>
              <a:ext uri="{FF2B5EF4-FFF2-40B4-BE49-F238E27FC236}">
                <a16:creationId xmlns:a16="http://schemas.microsoft.com/office/drawing/2014/main" id="{ABDACB55-FA43-794C-B052-E6EFC66ED959}"/>
              </a:ext>
            </a:extLst>
          </p:cNvPr>
          <p:cNvSpPr txBox="1"/>
          <p:nvPr/>
        </p:nvSpPr>
        <p:spPr>
          <a:xfrm>
            <a:off x="2880308" y="5103315"/>
            <a:ext cx="10378492" cy="369332"/>
          </a:xfrm>
          <a:prstGeom prst="rect">
            <a:avLst/>
          </a:prstGeom>
          <a:noFill/>
        </p:spPr>
        <p:txBody>
          <a:bodyPr wrap="square">
            <a:spAutoFit/>
          </a:bodyPr>
          <a:lstStyle>
            <a:defPPr>
              <a:defRPr lang="en-US"/>
            </a:defPPr>
            <a:lvl1pPr>
              <a:defRPr>
                <a:solidFill>
                  <a:schemeClr val="tx2">
                    <a:lumMod val="60000"/>
                    <a:lumOff val="40000"/>
                  </a:schemeClr>
                </a:solidFill>
                <a:latin typeface="Bookman Old Style" panose="02050604050505020204" pitchFamily="18" charset="0"/>
              </a:defRPr>
            </a:lvl1pPr>
          </a:lstStyle>
          <a:p>
            <a:r>
              <a:rPr lang="en-US" dirty="0"/>
              <a:t>OTIF% - order is delivered BOTH in full and On Time as per the customer order request.</a:t>
            </a:r>
            <a:endParaRPr lang="en-IN" dirty="0"/>
          </a:p>
        </p:txBody>
      </p:sp>
      <p:sp>
        <p:nvSpPr>
          <p:cNvPr id="33" name="TextBox 32">
            <a:extLst>
              <a:ext uri="{FF2B5EF4-FFF2-40B4-BE49-F238E27FC236}">
                <a16:creationId xmlns:a16="http://schemas.microsoft.com/office/drawing/2014/main" id="{93E518BC-5D05-D01E-64FB-316B75CC95FA}"/>
              </a:ext>
            </a:extLst>
          </p:cNvPr>
          <p:cNvSpPr txBox="1"/>
          <p:nvPr/>
        </p:nvSpPr>
        <p:spPr>
          <a:xfrm>
            <a:off x="5561881" y="6460847"/>
            <a:ext cx="9458324" cy="369332"/>
          </a:xfrm>
          <a:prstGeom prst="rect">
            <a:avLst/>
          </a:prstGeom>
          <a:noFill/>
        </p:spPr>
        <p:txBody>
          <a:bodyPr wrap="square">
            <a:spAutoFit/>
          </a:bodyPr>
          <a:lstStyle>
            <a:defPPr>
              <a:defRPr lang="en-US"/>
            </a:defPPr>
            <a:lvl1pPr>
              <a:defRPr>
                <a:solidFill>
                  <a:schemeClr val="tx2">
                    <a:lumMod val="60000"/>
                    <a:lumOff val="40000"/>
                  </a:schemeClr>
                </a:solidFill>
                <a:latin typeface="Bookman Old Style" panose="02050604050505020204" pitchFamily="18" charset="0"/>
              </a:defRPr>
            </a:lvl1pPr>
          </a:lstStyle>
          <a:p>
            <a:r>
              <a:rPr lang="en-US" dirty="0"/>
              <a:t>LIFR% - order is delivered in full as per the requested quantity by the customer.</a:t>
            </a:r>
            <a:endParaRPr lang="en-IN" dirty="0"/>
          </a:p>
        </p:txBody>
      </p:sp>
      <p:pic>
        <p:nvPicPr>
          <p:cNvPr id="34" name="Picture 33">
            <a:extLst>
              <a:ext uri="{FF2B5EF4-FFF2-40B4-BE49-F238E27FC236}">
                <a16:creationId xmlns:a16="http://schemas.microsoft.com/office/drawing/2014/main" id="{8BFA1D83-6F3B-9F8D-35EC-8BF1F4EF87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933174" y="402203"/>
            <a:ext cx="1600200" cy="1565920"/>
          </a:xfrm>
          <a:prstGeom prst="rect">
            <a:avLst/>
          </a:prstGeom>
        </p:spPr>
      </p:pic>
    </p:spTree>
    <p:extLst>
      <p:ext uri="{BB962C8B-B14F-4D97-AF65-F5344CB8AC3E}">
        <p14:creationId xmlns:p14="http://schemas.microsoft.com/office/powerpoint/2010/main" val="383290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4100459" y="281525"/>
            <a:ext cx="9412214" cy="1154162"/>
          </a:xfrm>
          <a:prstGeom prst="rect">
            <a:avLst/>
          </a:prstGeom>
        </p:spPr>
        <p:txBody>
          <a:bodyPr lIns="0" tIns="0" rIns="0" bIns="0" rtlCol="0" anchor="t">
            <a:spAutoFit/>
          </a:bodyPr>
          <a:lstStyle/>
          <a:p>
            <a:pPr algn="ctr">
              <a:lnSpc>
                <a:spcPts val="9624"/>
              </a:lnSpc>
              <a:spcBef>
                <a:spcPct val="0"/>
              </a:spcBef>
            </a:pPr>
            <a:r>
              <a:rPr lang="en-US" sz="6973" spc="348" dirty="0">
                <a:solidFill>
                  <a:srgbClr val="F35000"/>
                </a:solidFill>
                <a:latin typeface="Canva Sans 1 Bold"/>
              </a:rPr>
              <a:t>KPI`s</a:t>
            </a:r>
          </a:p>
        </p:txBody>
      </p:sp>
      <p:pic>
        <p:nvPicPr>
          <p:cNvPr id="41" name="Picture 40">
            <a:extLst>
              <a:ext uri="{FF2B5EF4-FFF2-40B4-BE49-F238E27FC236}">
                <a16:creationId xmlns:a16="http://schemas.microsoft.com/office/drawing/2014/main" id="{9E182C3C-D313-73D2-E930-0DF895FE6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484" y="1109358"/>
            <a:ext cx="2411720" cy="1986122"/>
          </a:xfrm>
          <a:prstGeom prst="rect">
            <a:avLst/>
          </a:prstGeom>
        </p:spPr>
      </p:pic>
      <p:pic>
        <p:nvPicPr>
          <p:cNvPr id="43" name="Picture 42">
            <a:extLst>
              <a:ext uri="{FF2B5EF4-FFF2-40B4-BE49-F238E27FC236}">
                <a16:creationId xmlns:a16="http://schemas.microsoft.com/office/drawing/2014/main" id="{0CBC4CE0-569E-9C14-9883-4A2DF1EE5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84" y="3543300"/>
            <a:ext cx="2427426" cy="1972043"/>
          </a:xfrm>
          <a:prstGeom prst="rect">
            <a:avLst/>
          </a:prstGeom>
        </p:spPr>
      </p:pic>
      <p:pic>
        <p:nvPicPr>
          <p:cNvPr id="47" name="Picture 46">
            <a:extLst>
              <a:ext uri="{FF2B5EF4-FFF2-40B4-BE49-F238E27FC236}">
                <a16:creationId xmlns:a16="http://schemas.microsoft.com/office/drawing/2014/main" id="{61985411-064E-4CFB-2EEA-3A8D2D5111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459" y="2102419"/>
            <a:ext cx="9939434" cy="881101"/>
          </a:xfrm>
          <a:prstGeom prst="rect">
            <a:avLst/>
          </a:prstGeom>
        </p:spPr>
      </p:pic>
      <p:pic>
        <p:nvPicPr>
          <p:cNvPr id="49" name="Picture 48">
            <a:extLst>
              <a:ext uri="{FF2B5EF4-FFF2-40B4-BE49-F238E27FC236}">
                <a16:creationId xmlns:a16="http://schemas.microsoft.com/office/drawing/2014/main" id="{FE0E90F9-49E9-BB47-6788-80C60C0EB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0459" y="4529321"/>
            <a:ext cx="11444341" cy="704874"/>
          </a:xfrm>
          <a:prstGeom prst="rect">
            <a:avLst/>
          </a:prstGeom>
        </p:spPr>
      </p:pic>
      <p:pic>
        <p:nvPicPr>
          <p:cNvPr id="54" name="Picture 53">
            <a:extLst>
              <a:ext uri="{FF2B5EF4-FFF2-40B4-BE49-F238E27FC236}">
                <a16:creationId xmlns:a16="http://schemas.microsoft.com/office/drawing/2014/main" id="{76EBA0C8-DACF-8F78-F6D6-A400083D6A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33174" y="402203"/>
            <a:ext cx="1600200" cy="1565920"/>
          </a:xfrm>
          <a:prstGeom prst="rect">
            <a:avLst/>
          </a:prstGeom>
        </p:spPr>
      </p:pic>
      <p:sp>
        <p:nvSpPr>
          <p:cNvPr id="55" name="Freeform 10">
            <a:extLst>
              <a:ext uri="{FF2B5EF4-FFF2-40B4-BE49-F238E27FC236}">
                <a16:creationId xmlns:a16="http://schemas.microsoft.com/office/drawing/2014/main" id="{CEB07DF8-31B7-D97C-CCAD-3CD5BAE97025}"/>
              </a:ext>
            </a:extLst>
          </p:cNvPr>
          <p:cNvSpPr/>
          <p:nvPr/>
        </p:nvSpPr>
        <p:spPr>
          <a:xfrm>
            <a:off x="16299886" y="8483023"/>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65A88A-6CBB-2C5E-8700-2B1C2D3ECDA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082"/>
                    </a14:imgEffect>
                  </a14:imgLayer>
                </a14:imgProps>
              </a:ext>
              <a:ext uri="{28A0092B-C50C-407E-A947-70E740481C1C}">
                <a14:useLocalDpi xmlns:a14="http://schemas.microsoft.com/office/drawing/2010/main" val="0"/>
              </a:ext>
            </a:extLst>
          </a:blip>
          <a:stretch>
            <a:fillRect/>
          </a:stretch>
        </p:blipFill>
        <p:spPr>
          <a:xfrm>
            <a:off x="-50312" y="-23813"/>
            <a:ext cx="18338312" cy="10509296"/>
          </a:xfrm>
          <a:prstGeom prst="rect">
            <a:avLst/>
          </a:prstGeom>
          <a:solidFill>
            <a:srgbClr val="0A0D1E"/>
          </a:solidFill>
        </p:spPr>
      </p:pic>
    </p:spTree>
    <p:extLst>
      <p:ext uri="{BB962C8B-B14F-4D97-AF65-F5344CB8AC3E}">
        <p14:creationId xmlns:p14="http://schemas.microsoft.com/office/powerpoint/2010/main" val="412455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654</Words>
  <Application>Microsoft Office PowerPoint</Application>
  <PresentationFormat>Custom</PresentationFormat>
  <Paragraphs>68</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Canva Sans 1</vt:lpstr>
      <vt:lpstr>Wingdings</vt:lpstr>
      <vt:lpstr>Codec Pro ExtraBold</vt:lpstr>
      <vt:lpstr>-apple-system</vt:lpstr>
      <vt:lpstr>Arial</vt:lpstr>
      <vt:lpstr>Calibri</vt:lpstr>
      <vt:lpstr>wf_standard-font</vt:lpstr>
      <vt:lpstr>Bookman Old Style</vt:lpstr>
      <vt:lpstr>Canva Sans 1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19EAREC078 Manish Gupta</dc:creator>
  <cp:lastModifiedBy>asus laptop</cp:lastModifiedBy>
  <cp:revision>21</cp:revision>
  <dcterms:created xsi:type="dcterms:W3CDTF">2006-08-16T00:00:00Z</dcterms:created>
  <dcterms:modified xsi:type="dcterms:W3CDTF">2024-06-01T09:25:34Z</dcterms:modified>
  <dc:identifier>DAF_mVGT2ps</dc:identifier>
</cp:coreProperties>
</file>