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1pPr>
    <a:lvl2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2pPr>
    <a:lvl3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3pPr>
    <a:lvl4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4pPr>
    <a:lvl5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5pPr>
    <a:lvl6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6pPr>
    <a:lvl7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7pPr>
    <a:lvl8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8pPr>
    <a:lvl9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3657600"/>
            <a:ext cx="20828000" cy="3568700"/>
          </a:xfrm>
          <a:prstGeom prst="rect">
            <a:avLst/>
          </a:prstGeom>
        </p:spPr>
        <p:txBody>
          <a:bodyPr anchor="b"/>
          <a:lstStyle/>
          <a:p>
            <a:pPr/>
            <a:r>
              <a:t>Title Text</a:t>
            </a:r>
          </a:p>
        </p:txBody>
      </p:sp>
      <p:sp>
        <p:nvSpPr>
          <p:cNvPr id="12" name="Body Level One…"/>
          <p:cNvSpPr txBox="1"/>
          <p:nvPr>
            <p:ph type="body" sz="quarter" idx="1"/>
          </p:nvPr>
        </p:nvSpPr>
        <p:spPr>
          <a:xfrm>
            <a:off x="1778000" y="7327900"/>
            <a:ext cx="20828000" cy="18923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21"/>
          </p:nvPr>
        </p:nvSpPr>
        <p:spPr>
          <a:xfrm>
            <a:off x="2374900" y="6405178"/>
            <a:ext cx="19621500" cy="943744"/>
          </a:xfrm>
          <a:prstGeom prst="rect">
            <a:avLst/>
          </a:prstGeom>
        </p:spPr>
        <p:txBody>
          <a:bodyPr>
            <a:spAutoFit/>
          </a:bodyPr>
          <a:lstStyle>
            <a:lvl1pPr marL="0" indent="0" algn="ctr">
              <a:spcBef>
                <a:spcPts val="3400"/>
              </a:spcBef>
              <a:buSzTx/>
              <a:buNone/>
              <a:defRPr sz="5200"/>
            </a:lvl1pPr>
          </a:lstStyle>
          <a:p>
            <a:pPr/>
            <a:r>
              <a:t>“Type a quote here.”</a:t>
            </a:r>
          </a:p>
        </p:txBody>
      </p:sp>
      <p:sp>
        <p:nvSpPr>
          <p:cNvPr id="94" name="–Johnny Appleseed"/>
          <p:cNvSpPr txBox="1"/>
          <p:nvPr>
            <p:ph type="body" sz="quarter" idx="22"/>
          </p:nvPr>
        </p:nvSpPr>
        <p:spPr>
          <a:xfrm>
            <a:off x="2374900" y="8966200"/>
            <a:ext cx="19621500" cy="711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Close-up of a monarch caterpillar on a partially eaten leaf"/>
          <p:cNvSpPr/>
          <p:nvPr>
            <p:ph type="pic" idx="21"/>
          </p:nvPr>
        </p:nvSpPr>
        <p:spPr>
          <a:xfrm>
            <a:off x="2247" y="-939800"/>
            <a:ext cx="24384005" cy="168275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Close-up of a monarch caterpillar on a partially eaten leaf"/>
          <p:cNvSpPr/>
          <p:nvPr>
            <p:ph type="pic" idx="21"/>
          </p:nvPr>
        </p:nvSpPr>
        <p:spPr>
          <a:xfrm>
            <a:off x="889000" y="-1625600"/>
            <a:ext cx="20332700" cy="14109700"/>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778000" y="9550400"/>
            <a:ext cx="20828000" cy="2120900"/>
          </a:xfrm>
          <a:prstGeom prst="rect">
            <a:avLst/>
          </a:prstGeom>
        </p:spPr>
        <p:txBody>
          <a:bodyPr/>
          <a:lstStyle/>
          <a:p>
            <a:pPr/>
            <a:r>
              <a:t>Title Text</a:t>
            </a:r>
          </a:p>
        </p:txBody>
      </p:sp>
      <p:sp>
        <p:nvSpPr>
          <p:cNvPr id="22" name="Body Level One…"/>
          <p:cNvSpPr txBox="1"/>
          <p:nvPr>
            <p:ph type="body" sz="quarter" idx="1"/>
          </p:nvPr>
        </p:nvSpPr>
        <p:spPr>
          <a:xfrm>
            <a:off x="1778000" y="11785600"/>
            <a:ext cx="20828000" cy="13462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5067300"/>
            <a:ext cx="20828000" cy="35687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Close-up of a monarch caterpillar on a partially eaten leaf"/>
          <p:cNvSpPr/>
          <p:nvPr>
            <p:ph type="pic" idx="21"/>
          </p:nvPr>
        </p:nvSpPr>
        <p:spPr>
          <a:xfrm>
            <a:off x="7785100" y="114300"/>
            <a:ext cx="17195800" cy="11866894"/>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574800" y="1854200"/>
            <a:ext cx="10858500" cy="4826000"/>
          </a:xfrm>
          <a:prstGeom prst="rect">
            <a:avLst/>
          </a:prstGeom>
        </p:spPr>
        <p:txBody>
          <a:bodyPr anchor="b"/>
          <a:lstStyle/>
          <a:p>
            <a:pPr/>
            <a:r>
              <a:t>Title Text</a:t>
            </a:r>
          </a:p>
        </p:txBody>
      </p:sp>
      <p:sp>
        <p:nvSpPr>
          <p:cNvPr id="40" name="Body Level One…"/>
          <p:cNvSpPr txBox="1"/>
          <p:nvPr>
            <p:ph type="body" sz="quarter" idx="1"/>
          </p:nvPr>
        </p:nvSpPr>
        <p:spPr>
          <a:xfrm>
            <a:off x="1574800" y="6692900"/>
            <a:ext cx="10858500" cy="50673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778000" y="3898900"/>
            <a:ext cx="208280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Close-up of a monarch caterpillar on a partially eaten leaf"/>
          <p:cNvSpPr/>
          <p:nvPr>
            <p:ph type="pic" sz="half" idx="21"/>
          </p:nvPr>
        </p:nvSpPr>
        <p:spPr>
          <a:xfrm>
            <a:off x="10629900" y="3136398"/>
            <a:ext cx="13843000" cy="9553114"/>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xfrm>
            <a:off x="1778000" y="952500"/>
            <a:ext cx="20828000" cy="2286000"/>
          </a:xfrm>
          <a:prstGeom prst="rect">
            <a:avLst/>
          </a:prstGeom>
        </p:spPr>
        <p:txBody>
          <a:bodyPr/>
          <a:lstStyle/>
          <a:p>
            <a:pPr/>
            <a:r>
              <a:t>Title Text</a:t>
            </a:r>
          </a:p>
        </p:txBody>
      </p:sp>
      <p:sp>
        <p:nvSpPr>
          <p:cNvPr id="67" name="Body Level One…"/>
          <p:cNvSpPr txBox="1"/>
          <p:nvPr>
            <p:ph type="body" sz="half" idx="1"/>
          </p:nvPr>
        </p:nvSpPr>
        <p:spPr>
          <a:xfrm>
            <a:off x="1778000" y="3378200"/>
            <a:ext cx="10007600" cy="9118600"/>
          </a:xfrm>
          <a:prstGeom prst="rect">
            <a:avLst/>
          </a:prstGeom>
        </p:spPr>
        <p:txBody>
          <a:bodyPr/>
          <a:lstStyle>
            <a:lvl1pPr marL="660399" indent="-660399">
              <a:spcBef>
                <a:spcPts val="3200"/>
              </a:spcBef>
              <a:buBlip>
                <a:blip r:embed="rId2"/>
              </a:buBlip>
              <a:defRPr sz="4400"/>
            </a:lvl1pPr>
            <a:lvl2pPr marL="1320800" indent="-660400">
              <a:spcBef>
                <a:spcPts val="3200"/>
              </a:spcBef>
              <a:buBlip>
                <a:blip r:embed="rId2"/>
              </a:buBlip>
              <a:defRPr sz="4400"/>
            </a:lvl2pPr>
            <a:lvl3pPr marL="1981200" indent="-660400">
              <a:spcBef>
                <a:spcPts val="3200"/>
              </a:spcBef>
              <a:buBlip>
                <a:blip r:embed="rId2"/>
              </a:buBlip>
              <a:defRPr sz="4400"/>
            </a:lvl3pPr>
            <a:lvl4pPr marL="2641600" indent="-660400">
              <a:spcBef>
                <a:spcPts val="3200"/>
              </a:spcBef>
              <a:buBlip>
                <a:blip r:embed="rId2"/>
              </a:buBlip>
              <a:defRPr sz="4400"/>
            </a:lvl4pPr>
            <a:lvl5pPr marL="3302000" indent="-660400">
              <a:spcBef>
                <a:spcPts val="3200"/>
              </a:spcBef>
              <a:buBlip>
                <a:blip r:embed="rId2"/>
              </a:buBlip>
              <a:defRPr sz="44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91452" y="13008841"/>
            <a:ext cx="508351" cy="56746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Portrait photo of a butterfly on a green leaf"/>
          <p:cNvSpPr/>
          <p:nvPr>
            <p:ph type="pic" sz="quarter" idx="21"/>
          </p:nvPr>
        </p:nvSpPr>
        <p:spPr>
          <a:xfrm>
            <a:off x="15327675" y="6674745"/>
            <a:ext cx="8902514" cy="5912435"/>
          </a:xfrm>
          <a:prstGeom prst="rect">
            <a:avLst/>
          </a:prstGeom>
          <a:ln w="9525">
            <a:round/>
          </a:ln>
        </p:spPr>
        <p:txBody>
          <a:bodyPr lIns="91439" tIns="45719" rIns="91439" bIns="45719" anchor="t">
            <a:noAutofit/>
          </a:bodyPr>
          <a:lstStyle/>
          <a:p>
            <a:pPr/>
          </a:p>
        </p:txBody>
      </p:sp>
      <p:sp>
        <p:nvSpPr>
          <p:cNvPr id="84" name="Close-up of an orange butterfly perched on a person’s hand in the grass"/>
          <p:cNvSpPr/>
          <p:nvPr>
            <p:ph type="pic" sz="half" idx="22"/>
          </p:nvPr>
        </p:nvSpPr>
        <p:spPr>
          <a:xfrm rot="21600000">
            <a:off x="15779078" y="-2308725"/>
            <a:ext cx="7408334" cy="9423401"/>
          </a:xfrm>
          <a:prstGeom prst="rect">
            <a:avLst/>
          </a:prstGeom>
          <a:ln w="9525">
            <a:round/>
          </a:ln>
        </p:spPr>
        <p:txBody>
          <a:bodyPr lIns="91439" tIns="45719" rIns="91439" bIns="45719" anchor="t">
            <a:noAutofit/>
          </a:bodyPr>
          <a:lstStyle/>
          <a:p>
            <a:pPr/>
          </a:p>
        </p:txBody>
      </p:sp>
      <p:sp>
        <p:nvSpPr>
          <p:cNvPr id="85" name="Close-up of a monarch caterpillar on a partially eaten leaf"/>
          <p:cNvSpPr/>
          <p:nvPr>
            <p:ph type="pic" idx="23"/>
          </p:nvPr>
        </p:nvSpPr>
        <p:spPr>
          <a:xfrm rot="21600000">
            <a:off x="-3606800" y="-1397000"/>
            <a:ext cx="22745700" cy="157861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778000" y="1498600"/>
            <a:ext cx="20828000" cy="1071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778000" y="355600"/>
            <a:ext cx="20828000" cy="349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1936944" y="13008841"/>
            <a:ext cx="508351" cy="56746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1pPr>
      <a:lvl2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2pPr>
      <a:lvl3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3pPr>
      <a:lvl4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4pPr>
      <a:lvl5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5pPr>
      <a:lvl6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6pPr>
      <a:lvl7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7pPr>
      <a:lvl8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8pPr>
      <a:lvl9pPr marL="0" marR="0" indent="0" algn="ctr" defTabSz="647700" rtl="0" latinLnBrk="0">
        <a:lnSpc>
          <a:spcPct val="100000"/>
        </a:lnSpc>
        <a:spcBef>
          <a:spcPts val="0"/>
        </a:spcBef>
        <a:spcAft>
          <a:spcPts val="0"/>
        </a:spcAft>
        <a:buClrTx/>
        <a:buSzTx/>
        <a:buFontTx/>
        <a:buNone/>
        <a:tabLst/>
        <a:defRPr b="0" baseline="0" cap="none" i="0" spc="0" strike="noStrike" sz="10000" u="none">
          <a:solidFill>
            <a:srgbClr val="FFFFFF"/>
          </a:solidFill>
          <a:uFillTx/>
          <a:latin typeface="+mn-lt"/>
          <a:ea typeface="+mn-ea"/>
          <a:cs typeface="+mn-cs"/>
          <a:sym typeface="Chalkduster"/>
        </a:defRPr>
      </a:lvl9pPr>
    </p:titleStyle>
    <p:bodyStyle>
      <a:lvl1pPr marL="762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1pPr>
      <a:lvl2pPr marL="1524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2pPr>
      <a:lvl3pPr marL="2286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3pPr>
      <a:lvl4pPr marL="3048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4pPr>
      <a:lvl5pPr marL="3810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5pPr>
      <a:lvl6pPr marL="4572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6pPr>
      <a:lvl7pPr marL="5334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7pPr>
      <a:lvl8pPr marL="6096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8pPr>
      <a:lvl9pPr marL="6858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solidFill>
            <a:srgbClr val="FFFFFF"/>
          </a:solidFill>
          <a:uFillTx/>
          <a:latin typeface="+mn-lt"/>
          <a:ea typeface="+mn-ea"/>
          <a:cs typeface="+mn-cs"/>
          <a:sym typeface="Chalkduster"/>
        </a:defRPr>
      </a:lvl9pPr>
    </p:bodyStyle>
    <p:otherStyle>
      <a:lvl1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1pPr>
      <a:lvl2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2pPr>
      <a:lvl3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3pPr>
      <a:lvl4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4pPr>
      <a:lvl5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5pPr>
      <a:lvl6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6pPr>
      <a:lvl7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7pPr>
      <a:lvl8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8pPr>
      <a:lvl9pPr marL="0" marR="0" indent="0" algn="ctr" defTabSz="6477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halkduste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igh-performance concrete using industrial waste"/>
          <p:cNvSpPr txBox="1"/>
          <p:nvPr>
            <p:ph type="ctrTitle"/>
          </p:nvPr>
        </p:nvSpPr>
        <p:spPr>
          <a:xfrm>
            <a:off x="1777999" y="1041740"/>
            <a:ext cx="20828001" cy="4615044"/>
          </a:xfrm>
          <a:prstGeom prst="rect">
            <a:avLst/>
          </a:prstGeom>
        </p:spPr>
        <p:txBody>
          <a:bodyPr/>
          <a:lstStyle/>
          <a:p>
            <a:pPr/>
            <a:r>
              <a:t> High-performance concrete using industrial waste</a:t>
            </a:r>
          </a:p>
        </p:txBody>
      </p:sp>
      <p:sp>
        <p:nvSpPr>
          <p:cNvPr id="120" name="Team name,                      Guide name,…"/>
          <p:cNvSpPr txBox="1"/>
          <p:nvPr>
            <p:ph type="subTitle" sz="half" idx="1"/>
          </p:nvPr>
        </p:nvSpPr>
        <p:spPr>
          <a:xfrm>
            <a:off x="1659145" y="7295979"/>
            <a:ext cx="20946855" cy="5625663"/>
          </a:xfrm>
          <a:prstGeom prst="rect">
            <a:avLst/>
          </a:prstGeom>
        </p:spPr>
        <p:txBody>
          <a:bodyPr/>
          <a:lstStyle/>
          <a:p>
            <a:pPr algn="l">
              <a:defRPr sz="5200"/>
            </a:pPr>
            <a:r>
              <a:t>Team name,                      Guide name,</a:t>
            </a:r>
          </a:p>
          <a:p>
            <a:pPr algn="l">
              <a:defRPr sz="5200"/>
            </a:pPr>
            <a:r>
              <a:t>Somit jyotiyana.                 Dr. S.Palanivel Sir</a:t>
            </a:r>
          </a:p>
          <a:p>
            <a:pPr algn="l">
              <a:defRPr sz="5200"/>
            </a:pPr>
            <a:r>
              <a:t>Manish Kumar </a:t>
            </a:r>
          </a:p>
          <a:p>
            <a:pPr algn="l">
              <a:defRPr sz="5200"/>
            </a:pPr>
            <a:r>
              <a:t>Shailesh Kumar</a:t>
            </a:r>
          </a:p>
          <a:p>
            <a:pPr algn="l">
              <a:defRPr sz="5200"/>
            </a:pPr>
            <a:r>
              <a:t>Durga sasidhar puvvala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High-Performance Concrete (HPC) Using Industrial Waste"/>
          <p:cNvSpPr txBox="1"/>
          <p:nvPr>
            <p:ph type="ctrTitle"/>
          </p:nvPr>
        </p:nvSpPr>
        <p:spPr>
          <a:xfrm>
            <a:off x="1777999" y="283140"/>
            <a:ext cx="20828001" cy="3555622"/>
          </a:xfrm>
          <a:prstGeom prst="rect">
            <a:avLst/>
          </a:prstGeom>
        </p:spPr>
        <p:txBody>
          <a:bodyPr/>
          <a:lstStyle>
            <a:lvl1pPr defTabSz="634745">
              <a:defRPr sz="9800"/>
            </a:lvl1pPr>
          </a:lstStyle>
          <a:p>
            <a:pPr/>
            <a:r>
              <a:t>High-Performance Concrete (HPC) Using Industrial Waste</a:t>
            </a:r>
          </a:p>
        </p:txBody>
      </p:sp>
      <p:sp>
        <p:nvSpPr>
          <p:cNvPr id="123" name="High-performance concrete (HPC) is an advanced type of concrete that exhibits superior mechanical and durability properties compared to conventional concrete. The inclusion of industrial waste materials in HPC not only enhances its performance but also p"/>
          <p:cNvSpPr txBox="1"/>
          <p:nvPr>
            <p:ph type="subTitle" idx="1"/>
          </p:nvPr>
        </p:nvSpPr>
        <p:spPr>
          <a:xfrm>
            <a:off x="1647206" y="4659722"/>
            <a:ext cx="20958794" cy="8680458"/>
          </a:xfrm>
          <a:prstGeom prst="rect">
            <a:avLst/>
          </a:prstGeom>
        </p:spPr>
        <p:txBody>
          <a:bodyPr/>
          <a:lstStyle>
            <a:lvl1pPr algn="l">
              <a:spcBef>
                <a:spcPts val="5100"/>
              </a:spcBef>
              <a:defRPr sz="6000"/>
            </a:lvl1pPr>
          </a:lstStyle>
          <a:p>
            <a:pPr/>
            <a:r>
              <a:t>High-performance concrete (HPC) is an advanced type of concrete that exhibits superior mechanical and durability properties compared to conventional concrete. The inclusion of industrial waste materials in HPC not only enhances its performance but also promotes sustainability by reducing waste and conserving natural resources.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NEED OF STUDY"/>
          <p:cNvSpPr txBox="1"/>
          <p:nvPr>
            <p:ph type="ctrTitle"/>
          </p:nvPr>
        </p:nvSpPr>
        <p:spPr>
          <a:xfrm>
            <a:off x="1777999" y="178506"/>
            <a:ext cx="20828001" cy="2587753"/>
          </a:xfrm>
          <a:prstGeom prst="rect">
            <a:avLst/>
          </a:prstGeom>
        </p:spPr>
        <p:txBody>
          <a:bodyPr/>
          <a:lstStyle/>
          <a:p>
            <a:pPr/>
            <a:r>
              <a:t>NEED OF STUDY</a:t>
            </a:r>
          </a:p>
        </p:txBody>
      </p:sp>
      <p:sp>
        <p:nvSpPr>
          <p:cNvPr id="126" name="Studying HPC with industrial waste helps in sustainable development, cost savings, and eco-friendly construction, making it essential for modern infrastructure.…"/>
          <p:cNvSpPr txBox="1"/>
          <p:nvPr>
            <p:ph type="subTitle" idx="1"/>
          </p:nvPr>
        </p:nvSpPr>
        <p:spPr>
          <a:xfrm>
            <a:off x="1581810" y="2776303"/>
            <a:ext cx="21024190" cy="10485401"/>
          </a:xfrm>
          <a:prstGeom prst="rect">
            <a:avLst/>
          </a:prstGeom>
        </p:spPr>
        <p:txBody>
          <a:bodyPr/>
          <a:lstStyle/>
          <a:p>
            <a:pPr algn="l" defTabSz="485775">
              <a:spcBef>
                <a:spcPts val="3800"/>
              </a:spcBef>
              <a:defRPr sz="4200"/>
            </a:pPr>
            <a:r>
              <a:t>Studying HPC with industrial waste helps in sustainable development, cost savings, and eco-friendly construction, making it essential for modern infrastructure.</a:t>
            </a:r>
          </a:p>
          <a:p>
            <a:pPr algn="l" defTabSz="485775">
              <a:spcBef>
                <a:spcPts val="3800"/>
              </a:spcBef>
              <a:defRPr sz="4200"/>
            </a:pPr>
            <a:r>
              <a:t>1. Sustainable Waste Management</a:t>
            </a:r>
          </a:p>
          <a:p>
            <a:pPr algn="l" defTabSz="485775">
              <a:spcBef>
                <a:spcPts val="3800"/>
              </a:spcBef>
              <a:defRPr sz="4200"/>
            </a:pPr>
            <a:r>
              <a:t>2. Environmental Benefits</a:t>
            </a:r>
          </a:p>
          <a:p>
            <a:pPr algn="l" defTabSz="485775">
              <a:spcBef>
                <a:spcPts val="3800"/>
              </a:spcBef>
              <a:defRPr sz="4200"/>
            </a:pPr>
            <a:r>
              <a:t>3. Enhanced Durability &amp; Strength</a:t>
            </a:r>
          </a:p>
          <a:p>
            <a:pPr algn="l" defTabSz="485775">
              <a:spcBef>
                <a:spcPts val="3800"/>
              </a:spcBef>
              <a:defRPr sz="4200"/>
            </a:pPr>
            <a:r>
              <a:t>4. Cost-Effectiveness</a:t>
            </a:r>
          </a:p>
          <a:p>
            <a:pPr algn="l" defTabSz="485775">
              <a:spcBef>
                <a:spcPts val="3800"/>
              </a:spcBef>
              <a:defRPr sz="4200"/>
            </a:pPr>
            <a:r>
              <a:t>5.Infrastructure Demand</a:t>
            </a:r>
          </a:p>
          <a:p>
            <a:pPr algn="l" defTabSz="485775">
              <a:spcBef>
                <a:spcPts val="3800"/>
              </a:spcBef>
              <a:defRPr sz="4200"/>
            </a:pPr>
            <a:r>
              <a:t>6. Energy Efficiency</a:t>
            </a:r>
          </a:p>
          <a:p>
            <a:pPr algn="l" defTabSz="485775">
              <a:spcBef>
                <a:spcPts val="3800"/>
              </a:spcBef>
              <a:defRPr sz="4200"/>
            </a:pPr>
            <a:r>
              <a:t>7. Green Building Contribution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OBJECTIVES"/>
          <p:cNvSpPr txBox="1"/>
          <p:nvPr>
            <p:ph type="ctrTitle"/>
          </p:nvPr>
        </p:nvSpPr>
        <p:spPr>
          <a:xfrm>
            <a:off x="1320223" y="283140"/>
            <a:ext cx="21285777" cy="1619886"/>
          </a:xfrm>
          <a:prstGeom prst="rect">
            <a:avLst/>
          </a:prstGeom>
        </p:spPr>
        <p:txBody>
          <a:bodyPr/>
          <a:lstStyle>
            <a:lvl1pPr defTabSz="615315">
              <a:defRPr sz="9500"/>
            </a:lvl1pPr>
          </a:lstStyle>
          <a:p>
            <a:pPr/>
            <a:r>
              <a:t>OBJECTIVES</a:t>
            </a:r>
          </a:p>
        </p:txBody>
      </p:sp>
      <p:sp>
        <p:nvSpPr>
          <p:cNvPr id="129" name="1. To Utilize Industrial Waste – Promote sustainable use of waste materials like fly ash, GGBS, and silica fume in concrete.…"/>
          <p:cNvSpPr txBox="1"/>
          <p:nvPr>
            <p:ph type="subTitle" idx="1"/>
          </p:nvPr>
        </p:nvSpPr>
        <p:spPr>
          <a:xfrm>
            <a:off x="705498" y="2096179"/>
            <a:ext cx="22973004" cy="11152446"/>
          </a:xfrm>
          <a:prstGeom prst="rect">
            <a:avLst/>
          </a:prstGeom>
        </p:spPr>
        <p:txBody>
          <a:bodyPr/>
          <a:lstStyle/>
          <a:p>
            <a:pPr algn="l" defTabSz="356235">
              <a:spcBef>
                <a:spcPts val="2800"/>
              </a:spcBef>
              <a:defRPr sz="3905"/>
            </a:pPr>
            <a:r>
              <a:t>1. To Utilize Industrial Waste – Promote sustainable use of waste materials like fly ash, GGBS, and silica fume in concrete.</a:t>
            </a:r>
          </a:p>
          <a:p>
            <a:pPr algn="l" defTabSz="356235">
              <a:spcBef>
                <a:spcPts val="2800"/>
              </a:spcBef>
              <a:defRPr sz="3905"/>
            </a:pPr>
            <a:r>
              <a:t>2. To Improve Concrete Performance – Enhance strength, durability, and resistance to environmental factors.</a:t>
            </a:r>
          </a:p>
          <a:p>
            <a:pPr algn="l" defTabSz="356235">
              <a:spcBef>
                <a:spcPts val="2800"/>
              </a:spcBef>
              <a:defRPr sz="3905"/>
            </a:pPr>
            <a:r>
              <a:t>3. To Reduce Cement Consumption – Minimize reliance on cement, lowering CO₂ emissions and production costs.</a:t>
            </a:r>
          </a:p>
          <a:p>
            <a:pPr algn="l" defTabSz="356235">
              <a:spcBef>
                <a:spcPts val="2800"/>
              </a:spcBef>
              <a:defRPr sz="3905"/>
            </a:pPr>
            <a:r>
              <a:t>4. To Promote Sustainable Construction – Develop eco-friendly and energy-efficient building materials.</a:t>
            </a:r>
          </a:p>
          <a:p>
            <a:pPr algn="l" defTabSz="356235">
              <a:spcBef>
                <a:spcPts val="2800"/>
              </a:spcBef>
              <a:defRPr sz="3905"/>
            </a:pPr>
            <a:r>
              <a:t>5.To Enhance Cost-Effectiveness – Reduce overall construction costs while maintaining high quality.</a:t>
            </a:r>
          </a:p>
          <a:p>
            <a:pPr algn="l" defTabSz="356235">
              <a:spcBef>
                <a:spcPts val="2800"/>
              </a:spcBef>
              <a:defRPr sz="3905"/>
            </a:pPr>
            <a:r>
              <a:t>6. To Increase Infrastructure Lifespan – Improve service life and reduce maintenance needs.</a:t>
            </a:r>
          </a:p>
          <a:p>
            <a:pPr algn="l" defTabSz="356235">
              <a:spcBef>
                <a:spcPts val="2800"/>
              </a:spcBef>
              <a:defRPr sz="3905"/>
            </a:pPr>
            <a:r>
              <a:t>7. To Support Green Building Standards – Contribute to LEED-certified and sustainable construction practices.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roject schedule"/>
          <p:cNvSpPr txBox="1"/>
          <p:nvPr>
            <p:ph type="ctrTitle"/>
          </p:nvPr>
        </p:nvSpPr>
        <p:spPr>
          <a:xfrm>
            <a:off x="1777999" y="387775"/>
            <a:ext cx="20828001" cy="3568701"/>
          </a:xfrm>
          <a:prstGeom prst="rect">
            <a:avLst/>
          </a:prstGeom>
        </p:spPr>
        <p:txBody>
          <a:bodyPr/>
          <a:lstStyle/>
          <a:p>
            <a:pPr/>
            <a:r>
              <a:t>Project schedule </a:t>
            </a:r>
          </a:p>
        </p:txBody>
      </p:sp>
      <p:grpSp>
        <p:nvGrpSpPr>
          <p:cNvPr id="134" name="Image Gallery"/>
          <p:cNvGrpSpPr/>
          <p:nvPr/>
        </p:nvGrpSpPr>
        <p:grpSpPr>
          <a:xfrm>
            <a:off x="999781" y="4704715"/>
            <a:ext cx="21612760" cy="4595413"/>
            <a:chOff x="0" y="0"/>
            <a:chExt cx="21612758" cy="4595411"/>
          </a:xfrm>
        </p:grpSpPr>
        <p:pic>
          <p:nvPicPr>
            <p:cNvPr id="132" name="IMG_3370.jpeg" descr="IMG_3370.jpeg"/>
            <p:cNvPicPr>
              <a:picLocks noChangeAspect="1"/>
            </p:cNvPicPr>
            <p:nvPr/>
          </p:nvPicPr>
          <p:blipFill>
            <a:blip r:embed="rId2">
              <a:extLst/>
            </a:blip>
            <a:srcRect l="1218" t="0" r="1218" b="0"/>
            <a:stretch>
              <a:fillRect/>
            </a:stretch>
          </p:blipFill>
          <p:spPr>
            <a:xfrm>
              <a:off x="0" y="0"/>
              <a:ext cx="21612759" cy="3813064"/>
            </a:xfrm>
            <a:prstGeom prst="rect">
              <a:avLst/>
            </a:prstGeom>
            <a:ln w="12700" cap="flat">
              <a:noFill/>
              <a:miter lim="400000"/>
            </a:ln>
            <a:effectLst/>
          </p:spPr>
        </p:pic>
        <p:sp>
          <p:nvSpPr>
            <p:cNvPr id="133" name="Project schedule"/>
            <p:cNvSpPr/>
            <p:nvPr/>
          </p:nvSpPr>
          <p:spPr>
            <a:xfrm>
              <a:off x="0" y="3889263"/>
              <a:ext cx="21612759" cy="706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Project schedule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ANK YOU"/>
          <p:cNvSpPr txBox="1"/>
          <p:nvPr>
            <p:ph type="ctrTitle"/>
          </p:nvPr>
        </p:nvSpPr>
        <p:spPr>
          <a:xfrm>
            <a:off x="1163273" y="740916"/>
            <a:ext cx="21442727" cy="6668495"/>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jpeg"/></Relationships>

</file>

<file path=ppt/theme/_rels/theme2.xml.rels><?xml version="1.0" encoding="UTF-8"?>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xmlns:r="http://schemas.openxmlformats.org/officeDocument/2006/relationships" name="Chalkboard">
  <a:themeElements>
    <a:clrScheme name="Chalkboard">
      <a:dk1>
        <a:srgbClr val="BF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