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59" r:id="rId6"/>
    <p:sldId id="260" r:id="rId7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JQZoAjz4sx+oYwP6NU+mCdOmS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2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B30774-BF51-4886-836A-DDF10D83A502}" v="3" dt="2025-03-21T03:06:33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9" Type="http://schemas.openxmlformats.org/officeDocument/2006/relationships/tableStyles" Target="tableStyles.xml"/><Relationship Id="rId4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ali Jena" userId="1180e11d3830128e" providerId="LiveId" clId="{39B30774-BF51-4886-836A-DDF10D83A502}"/>
    <pc:docChg chg="custSel addSld delSld modSld sldOrd">
      <pc:chgData name="Sonali Jena" userId="1180e11d3830128e" providerId="LiveId" clId="{39B30774-BF51-4886-836A-DDF10D83A502}" dt="2025-03-21T03:08:21.218" v="103" actId="1076"/>
      <pc:docMkLst>
        <pc:docMk/>
      </pc:docMkLst>
      <pc:sldChg chg="del">
        <pc:chgData name="Sonali Jena" userId="1180e11d3830128e" providerId="LiveId" clId="{39B30774-BF51-4886-836A-DDF10D83A502}" dt="2025-03-21T03:08:10.897" v="101" actId="47"/>
        <pc:sldMkLst>
          <pc:docMk/>
          <pc:sldMk cId="0" sldId="261"/>
        </pc:sldMkLst>
      </pc:sldChg>
      <pc:sldChg chg="addSp delSp modSp add mod ord">
        <pc:chgData name="Sonali Jena" userId="1180e11d3830128e" providerId="LiveId" clId="{39B30774-BF51-4886-836A-DDF10D83A502}" dt="2025-03-21T03:08:21.218" v="103" actId="1076"/>
        <pc:sldMkLst>
          <pc:docMk/>
          <pc:sldMk cId="3242987745" sldId="262"/>
        </pc:sldMkLst>
        <pc:spChg chg="del">
          <ac:chgData name="Sonali Jena" userId="1180e11d3830128e" providerId="LiveId" clId="{39B30774-BF51-4886-836A-DDF10D83A502}" dt="2025-03-21T02:40:22.087" v="26" actId="478"/>
          <ac:spMkLst>
            <pc:docMk/>
            <pc:sldMk cId="3242987745" sldId="262"/>
            <ac:spMk id="2" creationId="{1BDFDD92-2E95-1E61-66BA-BBE435E9F694}"/>
          </ac:spMkLst>
        </pc:spChg>
        <pc:spChg chg="add del mod">
          <ac:chgData name="Sonali Jena" userId="1180e11d3830128e" providerId="LiveId" clId="{39B30774-BF51-4886-836A-DDF10D83A502}" dt="2025-03-21T03:07:43.752" v="85" actId="478"/>
          <ac:spMkLst>
            <pc:docMk/>
            <pc:sldMk cId="3242987745" sldId="262"/>
            <ac:spMk id="6" creationId="{083A1750-EB94-4457-1F69-1D724352F44B}"/>
          </ac:spMkLst>
        </pc:spChg>
        <pc:spChg chg="del">
          <ac:chgData name="Sonali Jena" userId="1180e11d3830128e" providerId="LiveId" clId="{39B30774-BF51-4886-836A-DDF10D83A502}" dt="2025-03-21T02:40:27.230" v="27" actId="478"/>
          <ac:spMkLst>
            <pc:docMk/>
            <pc:sldMk cId="3242987745" sldId="262"/>
            <ac:spMk id="130" creationId="{46E6D1B0-AA2D-A882-42FF-C54AEE21809D}"/>
          </ac:spMkLst>
        </pc:spChg>
        <pc:spChg chg="mod">
          <ac:chgData name="Sonali Jena" userId="1180e11d3830128e" providerId="LiveId" clId="{39B30774-BF51-4886-836A-DDF10D83A502}" dt="2025-03-21T03:08:01.010" v="100" actId="20577"/>
          <ac:spMkLst>
            <pc:docMk/>
            <pc:sldMk cId="3242987745" sldId="262"/>
            <ac:spMk id="131" creationId="{8838AB51-4E8C-7718-7D71-25B3B78BC45A}"/>
          </ac:spMkLst>
        </pc:spChg>
        <pc:spChg chg="del mod">
          <ac:chgData name="Sonali Jena" userId="1180e11d3830128e" providerId="LiveId" clId="{39B30774-BF51-4886-836A-DDF10D83A502}" dt="2025-03-21T02:40:30.316" v="28" actId="478"/>
          <ac:spMkLst>
            <pc:docMk/>
            <pc:sldMk cId="3242987745" sldId="262"/>
            <ac:spMk id="132" creationId="{21F08678-AF0D-B84E-4BA0-C0D296AB60E3}"/>
          </ac:spMkLst>
        </pc:spChg>
        <pc:spChg chg="mod">
          <ac:chgData name="Sonali Jena" userId="1180e11d3830128e" providerId="LiveId" clId="{39B30774-BF51-4886-836A-DDF10D83A502}" dt="2025-03-21T02:41:23.217" v="50" actId="1076"/>
          <ac:spMkLst>
            <pc:docMk/>
            <pc:sldMk cId="3242987745" sldId="262"/>
            <ac:spMk id="133" creationId="{7A844088-54C0-F6C3-5AD8-356B30145004}"/>
          </ac:spMkLst>
        </pc:spChg>
        <pc:picChg chg="add del mod">
          <ac:chgData name="Sonali Jena" userId="1180e11d3830128e" providerId="LiveId" clId="{39B30774-BF51-4886-836A-DDF10D83A502}" dt="2025-03-21T03:07:14.548" v="62" actId="478"/>
          <ac:picMkLst>
            <pc:docMk/>
            <pc:sldMk cId="3242987745" sldId="262"/>
            <ac:picMk id="5" creationId="{46CCBE1D-420C-F233-B407-CB86477B8796}"/>
          </ac:picMkLst>
        </pc:picChg>
        <pc:picChg chg="add mod">
          <ac:chgData name="Sonali Jena" userId="1180e11d3830128e" providerId="LiveId" clId="{39B30774-BF51-4886-836A-DDF10D83A502}" dt="2025-03-21T03:08:21.218" v="103" actId="1076"/>
          <ac:picMkLst>
            <pc:docMk/>
            <pc:sldMk cId="3242987745" sldId="262"/>
            <ac:picMk id="8" creationId="{080F11D7-0064-454E-41F7-172FF7C3E38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CAEB8160-5BBF-B1B2-C2BC-CB8E7B0A6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>
            <a:extLst>
              <a:ext uri="{FF2B5EF4-FFF2-40B4-BE49-F238E27FC236}">
                <a16:creationId xmlns:a16="http://schemas.microsoft.com/office/drawing/2014/main" id="{074CE3C3-EAD8-89C2-0882-93BCF901C2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>
            <a:extLst>
              <a:ext uri="{FF2B5EF4-FFF2-40B4-BE49-F238E27FC236}">
                <a16:creationId xmlns:a16="http://schemas.microsoft.com/office/drawing/2014/main" id="{07A7B492-9BFD-DEEA-81EB-BB4828B659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546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5FE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1;p3">
            <a:extLst>
              <a:ext uri="{FF2B5EF4-FFF2-40B4-BE49-F238E27FC236}">
                <a16:creationId xmlns:a16="http://schemas.microsoft.com/office/drawing/2014/main" id="{26BADB1F-D6CB-406E-8315-23D9758E3083}"/>
              </a:ext>
            </a:extLst>
          </p:cNvPr>
          <p:cNvSpPr/>
          <p:nvPr/>
        </p:nvSpPr>
        <p:spPr>
          <a:xfrm>
            <a:off x="11767368" y="1098409"/>
            <a:ext cx="3937689" cy="3715221"/>
          </a:xfrm>
          <a:custGeom>
            <a:avLst/>
            <a:gdLst/>
            <a:ahLst/>
            <a:cxnLst/>
            <a:rect l="l" t="t" r="r" b="b"/>
            <a:pathLst>
              <a:path w="6172200" h="4114800" extrusionOk="0">
                <a:moveTo>
                  <a:pt x="0" y="0"/>
                </a:moveTo>
                <a:lnTo>
                  <a:pt x="6172200" y="0"/>
                </a:lnTo>
                <a:lnTo>
                  <a:pt x="6172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7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IN" dirty="0"/>
          </a:p>
        </p:txBody>
      </p:sp>
      <p:sp>
        <p:nvSpPr>
          <p:cNvPr id="84" name="Google Shape;84;p1"/>
          <p:cNvSpPr/>
          <p:nvPr/>
        </p:nvSpPr>
        <p:spPr>
          <a:xfrm>
            <a:off x="-1" y="2182639"/>
            <a:ext cx="3937689" cy="8104361"/>
          </a:xfrm>
          <a:custGeom>
            <a:avLst/>
            <a:gdLst/>
            <a:ahLst/>
            <a:cxnLst/>
            <a:rect l="l" t="t" r="r" b="b"/>
            <a:pathLst>
              <a:path w="7875378" h="8104361" extrusionOk="0">
                <a:moveTo>
                  <a:pt x="0" y="0"/>
                </a:moveTo>
                <a:lnTo>
                  <a:pt x="7875378" y="0"/>
                </a:lnTo>
                <a:lnTo>
                  <a:pt x="7875378" y="8104361"/>
                </a:lnTo>
                <a:lnTo>
                  <a:pt x="0" y="81043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56000"/>
            </a:blip>
            <a:stretch>
              <a:fillRect l="-10000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768475" y="580118"/>
            <a:ext cx="14751049" cy="11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51">
                <a:solidFill>
                  <a:srgbClr val="02233D"/>
                </a:solidFill>
                <a:latin typeface="Arial"/>
                <a:ea typeface="Arial"/>
                <a:cs typeface="Arial"/>
                <a:sym typeface="Arial"/>
              </a:rPr>
              <a:t>CODENEXUS HACKATHON 2025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1092038" y="5121079"/>
            <a:ext cx="10411704" cy="87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79" dirty="0">
                <a:solidFill>
                  <a:srgbClr val="02233D"/>
                </a:solidFill>
                <a:latin typeface="Arial"/>
                <a:ea typeface="Arial"/>
                <a:cs typeface="Arial"/>
                <a:sym typeface="Arial"/>
              </a:rPr>
              <a:t>TEAM NAME </a:t>
            </a:r>
            <a:r>
              <a:rPr lang="en-US" sz="4079" dirty="0">
                <a:solidFill>
                  <a:schemeClr val="accent4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-  </a:t>
            </a:r>
            <a:r>
              <a:rPr lang="en-US" sz="3600" dirty="0">
                <a:solidFill>
                  <a:srgbClr val="9122A4"/>
                </a:solidFill>
                <a:latin typeface="Arial"/>
                <a:ea typeface="Arial"/>
                <a:cs typeface="Arial"/>
                <a:sym typeface="Arial"/>
              </a:rPr>
              <a:t>AI BASHERS</a:t>
            </a:r>
            <a:endParaRPr sz="3600" dirty="0">
              <a:solidFill>
                <a:srgbClr val="9122A4"/>
              </a:solidFill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092038" y="6804414"/>
            <a:ext cx="17549922" cy="87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79" dirty="0">
                <a:solidFill>
                  <a:srgbClr val="02233D"/>
                </a:solidFill>
                <a:latin typeface="Arial"/>
                <a:ea typeface="Arial"/>
                <a:cs typeface="Arial"/>
                <a:sym typeface="Arial"/>
              </a:rPr>
              <a:t>COLLEGE NAME - </a:t>
            </a:r>
            <a:r>
              <a:rPr lang="en-US" sz="3200" dirty="0">
                <a:solidFill>
                  <a:srgbClr val="9122A4"/>
                </a:solidFill>
                <a:latin typeface="Arial"/>
                <a:ea typeface="Arial"/>
                <a:cs typeface="Arial"/>
                <a:sym typeface="Arial"/>
              </a:rPr>
              <a:t>Centurion University Of Management And Technology</a:t>
            </a:r>
            <a:endParaRPr sz="3200" dirty="0">
              <a:solidFill>
                <a:srgbClr val="9122A4"/>
              </a:solidFill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092037" y="4278835"/>
            <a:ext cx="1754992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02233D"/>
                </a:solidFill>
                <a:latin typeface="Arial"/>
                <a:ea typeface="Arial"/>
                <a:cs typeface="Arial"/>
                <a:sym typeface="Arial"/>
              </a:rPr>
              <a:t>PROBLEM STATEMENT TITLE – </a:t>
            </a:r>
            <a:r>
              <a:rPr lang="en-US" sz="3200" dirty="0">
                <a:solidFill>
                  <a:srgbClr val="9122A4"/>
                </a:solidFill>
                <a:latin typeface="Arial"/>
                <a:ea typeface="Arial"/>
                <a:cs typeface="Arial"/>
                <a:sym typeface="Arial"/>
              </a:rPr>
              <a:t>FINOTALK </a:t>
            </a:r>
            <a:r>
              <a:rPr lang="en-US" sz="3600" dirty="0">
                <a:solidFill>
                  <a:srgbClr val="9122A4"/>
                </a:solidFill>
              </a:rPr>
              <a:t>- </a:t>
            </a:r>
            <a:r>
              <a:rPr lang="en-US" sz="3600" dirty="0">
                <a:solidFill>
                  <a:srgbClr val="9122A4"/>
                </a:solidFill>
                <a:latin typeface="Arial"/>
                <a:ea typeface="Arial"/>
                <a:cs typeface="Arial"/>
                <a:sym typeface="Arial"/>
              </a:rPr>
              <a:t>Financial Literacy Chatbot</a:t>
            </a:r>
            <a:endParaRPr lang="en-US" sz="3600" dirty="0">
              <a:solidFill>
                <a:srgbClr val="9122A4"/>
              </a:solidFill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092038" y="5962355"/>
            <a:ext cx="12196259" cy="87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79" dirty="0">
                <a:solidFill>
                  <a:srgbClr val="02233D"/>
                </a:solidFill>
                <a:latin typeface="Arial"/>
                <a:ea typeface="Arial"/>
                <a:cs typeface="Arial"/>
                <a:sym typeface="Arial"/>
              </a:rPr>
              <a:t>TEAM LEADER NAME </a:t>
            </a:r>
            <a:r>
              <a:rPr lang="en-US" sz="3600" dirty="0">
                <a:solidFill>
                  <a:srgbClr val="9122A4"/>
                </a:solidFill>
                <a:latin typeface="Arial"/>
                <a:ea typeface="Arial"/>
                <a:cs typeface="Arial"/>
                <a:sym typeface="Arial"/>
              </a:rPr>
              <a:t>-  Manish Ram</a:t>
            </a:r>
            <a:endParaRPr sz="3600" dirty="0">
              <a:solidFill>
                <a:srgbClr val="9122A4"/>
              </a:solidFill>
            </a:endParaRPr>
          </a:p>
        </p:txBody>
      </p:sp>
      <p:sp>
        <p:nvSpPr>
          <p:cNvPr id="4" name="Google Shape;85;p1">
            <a:extLst>
              <a:ext uri="{FF2B5EF4-FFF2-40B4-BE49-F238E27FC236}">
                <a16:creationId xmlns:a16="http://schemas.microsoft.com/office/drawing/2014/main" id="{69C9BE13-CDE1-1CF5-C1A0-8C07DDBA3256}"/>
              </a:ext>
            </a:extLst>
          </p:cNvPr>
          <p:cNvSpPr/>
          <p:nvPr/>
        </p:nvSpPr>
        <p:spPr>
          <a:xfrm>
            <a:off x="614098" y="416309"/>
            <a:ext cx="1432445" cy="1636077"/>
          </a:xfrm>
          <a:custGeom>
            <a:avLst/>
            <a:gdLst/>
            <a:ahLst/>
            <a:cxnLst/>
            <a:rect l="l" t="t" r="r" b="b"/>
            <a:pathLst>
              <a:path w="1432445" h="1636077" extrusionOk="0">
                <a:moveTo>
                  <a:pt x="0" y="0"/>
                </a:moveTo>
                <a:lnTo>
                  <a:pt x="1432445" y="0"/>
                </a:lnTo>
                <a:lnTo>
                  <a:pt x="1432445" y="1636078"/>
                </a:lnTo>
                <a:lnTo>
                  <a:pt x="0" y="16360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" name="Google Shape;86;p1">
            <a:extLst>
              <a:ext uri="{FF2B5EF4-FFF2-40B4-BE49-F238E27FC236}">
                <a16:creationId xmlns:a16="http://schemas.microsoft.com/office/drawing/2014/main" id="{6E152506-8F19-AE18-3730-050075E51813}"/>
              </a:ext>
            </a:extLst>
          </p:cNvPr>
          <p:cNvSpPr/>
          <p:nvPr/>
        </p:nvSpPr>
        <p:spPr>
          <a:xfrm>
            <a:off x="16094939" y="503764"/>
            <a:ext cx="1578962" cy="1238417"/>
          </a:xfrm>
          <a:custGeom>
            <a:avLst/>
            <a:gdLst/>
            <a:ahLst/>
            <a:cxnLst/>
            <a:rect l="l" t="t" r="r" b="b"/>
            <a:pathLst>
              <a:path w="1578962" h="1238417" extrusionOk="0">
                <a:moveTo>
                  <a:pt x="0" y="0"/>
                </a:moveTo>
                <a:lnTo>
                  <a:pt x="1578962" y="0"/>
                </a:lnTo>
                <a:lnTo>
                  <a:pt x="1578962" y="1238417"/>
                </a:lnTo>
                <a:lnTo>
                  <a:pt x="0" y="12384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l="-23906" t="-63618" r="-39498" b="-44727"/>
            </a:stretch>
          </a:blipFill>
          <a:ln>
            <a:noFill/>
          </a:ln>
        </p:spPr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EA167F-112F-67CB-EEAC-7B8BF2731638}"/>
              </a:ext>
            </a:extLst>
          </p:cNvPr>
          <p:cNvSpPr/>
          <p:nvPr/>
        </p:nvSpPr>
        <p:spPr>
          <a:xfrm>
            <a:off x="5869635" y="2061418"/>
            <a:ext cx="6548728" cy="1907459"/>
          </a:xfrm>
          <a:prstGeom prst="rect">
            <a:avLst/>
          </a:prstGeom>
          <a:gradFill flip="none" rotWithShape="1">
            <a:gsLst>
              <a:gs pos="24000">
                <a:srgbClr val="BDCFE6">
                  <a:alpha val="45000"/>
                </a:srgb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787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200" b="1" dirty="0">
                <a:blipFill dpi="0"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FinoTalk</a:t>
            </a:r>
            <a:endParaRPr lang="en-IN" b="1" dirty="0">
              <a:blipFill dpi="0"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777B6"/>
            </a:gs>
            <a:gs pos="100000">
              <a:srgbClr val="050B39"/>
            </a:gs>
          </a:gsLst>
          <a:lin ang="0" scaled="0"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01C669-5A5F-4D0A-311C-50992C4A6DA5}"/>
              </a:ext>
            </a:extLst>
          </p:cNvPr>
          <p:cNvSpPr/>
          <p:nvPr/>
        </p:nvSpPr>
        <p:spPr>
          <a:xfrm>
            <a:off x="2477415" y="5515897"/>
            <a:ext cx="12986271" cy="327611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F12638-7889-32D1-FC03-F04AFE93C999}"/>
              </a:ext>
            </a:extLst>
          </p:cNvPr>
          <p:cNvSpPr/>
          <p:nvPr/>
        </p:nvSpPr>
        <p:spPr>
          <a:xfrm>
            <a:off x="2824314" y="2708193"/>
            <a:ext cx="2455609" cy="528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Google Shape;99;p2"/>
          <p:cNvSpPr/>
          <p:nvPr/>
        </p:nvSpPr>
        <p:spPr>
          <a:xfrm>
            <a:off x="14589114" y="-1"/>
            <a:ext cx="3678050" cy="4743213"/>
          </a:xfrm>
          <a:custGeom>
            <a:avLst/>
            <a:gdLst/>
            <a:ahLst/>
            <a:cxnLst/>
            <a:rect l="l" t="t" r="r" b="b"/>
            <a:pathLst>
              <a:path w="6856917" h="6507838" extrusionOk="0">
                <a:moveTo>
                  <a:pt x="0" y="0"/>
                </a:moveTo>
                <a:lnTo>
                  <a:pt x="6856917" y="0"/>
                </a:lnTo>
                <a:lnTo>
                  <a:pt x="6856917" y="6507837"/>
                </a:lnTo>
                <a:lnTo>
                  <a:pt x="0" y="65078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t="-37202" r="-77220"/>
            </a:stretch>
          </a:blipFill>
          <a:ln>
            <a:noFill/>
          </a:ln>
        </p:spPr>
      </p:sp>
      <p:sp>
        <p:nvSpPr>
          <p:cNvPr id="100" name="Google Shape;100;p2"/>
          <p:cNvSpPr/>
          <p:nvPr/>
        </p:nvSpPr>
        <p:spPr>
          <a:xfrm>
            <a:off x="14341010" y="5276264"/>
            <a:ext cx="3946990" cy="5010736"/>
          </a:xfrm>
          <a:custGeom>
            <a:avLst/>
            <a:gdLst/>
            <a:ahLst/>
            <a:cxnLst/>
            <a:rect l="l" t="t" r="r" b="b"/>
            <a:pathLst>
              <a:path w="9639356" h="8229600" extrusionOk="0">
                <a:moveTo>
                  <a:pt x="0" y="0"/>
                </a:moveTo>
                <a:lnTo>
                  <a:pt x="9639356" y="0"/>
                </a:lnTo>
                <a:lnTo>
                  <a:pt x="963935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r="-144218" b="-64238"/>
            </a:stretch>
          </a:blipFill>
          <a:ln>
            <a:noFill/>
          </a:ln>
        </p:spPr>
      </p:sp>
      <p:sp>
        <p:nvSpPr>
          <p:cNvPr id="101" name="Google Shape;101;p2"/>
          <p:cNvSpPr/>
          <p:nvPr/>
        </p:nvSpPr>
        <p:spPr>
          <a:xfrm>
            <a:off x="0" y="4023949"/>
            <a:ext cx="3753408" cy="6263051"/>
          </a:xfrm>
          <a:custGeom>
            <a:avLst/>
            <a:gdLst/>
            <a:ahLst/>
            <a:cxnLst/>
            <a:rect l="l" t="t" r="r" b="b"/>
            <a:pathLst>
              <a:path w="7875378" h="8104361" extrusionOk="0">
                <a:moveTo>
                  <a:pt x="0" y="0"/>
                </a:moveTo>
                <a:lnTo>
                  <a:pt x="7875378" y="0"/>
                </a:lnTo>
                <a:lnTo>
                  <a:pt x="7875378" y="8104361"/>
                </a:lnTo>
                <a:lnTo>
                  <a:pt x="0" y="81043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107593" b="-29399"/>
            </a:stretch>
          </a:blipFill>
          <a:ln>
            <a:noFill/>
          </a:ln>
        </p:spPr>
      </p:sp>
      <p:grpSp>
        <p:nvGrpSpPr>
          <p:cNvPr id="102" name="Google Shape;102;p2"/>
          <p:cNvGrpSpPr/>
          <p:nvPr/>
        </p:nvGrpSpPr>
        <p:grpSpPr>
          <a:xfrm>
            <a:off x="0" y="1309063"/>
            <a:ext cx="22661217" cy="985240"/>
            <a:chOff x="0" y="-72286"/>
            <a:chExt cx="12087432" cy="1313653"/>
          </a:xfrm>
        </p:grpSpPr>
        <p:sp>
          <p:nvSpPr>
            <p:cNvPr id="103" name="Google Shape;103;p2"/>
            <p:cNvSpPr/>
            <p:nvPr/>
          </p:nvSpPr>
          <p:spPr>
            <a:xfrm>
              <a:off x="0" y="0"/>
              <a:ext cx="9753600" cy="1241367"/>
            </a:xfrm>
            <a:custGeom>
              <a:avLst/>
              <a:gdLst/>
              <a:ahLst/>
              <a:cxnLst/>
              <a:rect l="l" t="t" r="r" b="b"/>
              <a:pathLst>
                <a:path w="9753600" h="1241367" extrusionOk="0">
                  <a:moveTo>
                    <a:pt x="0" y="0"/>
                  </a:moveTo>
                  <a:lnTo>
                    <a:pt x="9753600" y="0"/>
                  </a:lnTo>
                  <a:lnTo>
                    <a:pt x="9753600" y="1241367"/>
                  </a:lnTo>
                  <a:lnTo>
                    <a:pt x="0" y="124136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04" name="Google Shape;104;p2"/>
            <p:cNvSpPr txBox="1"/>
            <p:nvPr/>
          </p:nvSpPr>
          <p:spPr>
            <a:xfrm>
              <a:off x="131407" y="-72286"/>
              <a:ext cx="11956025" cy="1263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999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PROBLEM &amp; SOLUTION</a:t>
              </a:r>
              <a:endParaRPr lang="en-US" sz="4400" dirty="0"/>
            </a:p>
          </p:txBody>
        </p:sp>
      </p:grpSp>
      <p:sp>
        <p:nvSpPr>
          <p:cNvPr id="105" name="Google Shape;105;p2"/>
          <p:cNvSpPr txBox="1"/>
          <p:nvPr/>
        </p:nvSpPr>
        <p:spPr>
          <a:xfrm>
            <a:off x="1066800" y="3083474"/>
            <a:ext cx="16154400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2503378" y="2665272"/>
            <a:ext cx="12986271" cy="2369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11389" marR="0" lvl="1" algn="l" rtl="0">
              <a:lnSpc>
                <a:spcPct val="14006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9"/>
            </a:pPr>
            <a:r>
              <a:rPr lang="en-US" sz="3800" b="0" i="0" u="none" strike="noStrike" cap="none" dirty="0">
                <a:solidFill>
                  <a:srgbClr val="9122A4"/>
                </a:solidFill>
                <a:latin typeface="Arial"/>
                <a:ea typeface="Arial"/>
                <a:cs typeface="Arial"/>
                <a:sym typeface="Arial"/>
              </a:rPr>
              <a:t>Problem:</a:t>
            </a:r>
          </a:p>
          <a:p>
            <a:pPr marL="754289" marR="0" lvl="1" indent="-342900" algn="l" rtl="0">
              <a:lnSpc>
                <a:spcPct val="14006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9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76% of Indian adults lack basic financial literacy.</a:t>
            </a:r>
          </a:p>
          <a:p>
            <a:pPr marL="754289" marR="0" lvl="1" indent="-342900" algn="l" rtl="0">
              <a:lnSpc>
                <a:spcPct val="14006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9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Difficulty in understanding complex financial concepts and investment strategies. </a:t>
            </a:r>
          </a:p>
          <a:p>
            <a:pPr marL="754289" marR="0" lvl="1" indent="-342900" algn="l" rtl="0">
              <a:lnSpc>
                <a:spcPct val="14006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9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Misinformation and lack   of easy-to-access financial advisory services.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6F981-AA32-D006-F96A-D086403FFAA3}"/>
              </a:ext>
            </a:extLst>
          </p:cNvPr>
          <p:cNvSpPr txBox="1"/>
          <p:nvPr/>
        </p:nvSpPr>
        <p:spPr>
          <a:xfrm>
            <a:off x="2639961" y="4963437"/>
            <a:ext cx="12823725" cy="3409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3800" dirty="0">
              <a:solidFill>
                <a:schemeClr val="bg1"/>
              </a:solidFill>
            </a:endParaRPr>
          </a:p>
          <a:p>
            <a:r>
              <a:rPr lang="en-IN" sz="3800" dirty="0">
                <a:solidFill>
                  <a:srgbClr val="9122A4"/>
                </a:solidFill>
              </a:rPr>
              <a:t>Solution:</a:t>
            </a:r>
          </a:p>
          <a:p>
            <a:pPr marL="342900" lvl="2" indent="-342900">
              <a:lnSpc>
                <a:spcPct val="150000"/>
              </a:lnSpc>
              <a:buClr>
                <a:schemeClr val="bg1">
                  <a:lumMod val="95000"/>
                </a:schemeClr>
              </a:buClr>
              <a:buSzPct val="159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AI-powered chatbot providing accurate, real-time answers to financial queries. </a:t>
            </a:r>
          </a:p>
          <a:p>
            <a:pPr marL="342900" lvl="2" indent="-342900">
              <a:lnSpc>
                <a:spcPct val="150000"/>
              </a:lnSpc>
              <a:buClr>
                <a:schemeClr val="bg1">
                  <a:lumMod val="95000"/>
                </a:schemeClr>
              </a:buClr>
              <a:buSzPct val="159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Simplifies economic terms, tax laws, and investment options in an easy-to-understand format. </a:t>
            </a:r>
          </a:p>
          <a:p>
            <a:pPr marL="342900" lvl="2" indent="-342900">
              <a:lnSpc>
                <a:spcPct val="150000"/>
              </a:lnSpc>
              <a:buClr>
                <a:schemeClr val="bg1">
                  <a:lumMod val="95000"/>
                </a:schemeClr>
              </a:buClr>
              <a:buSzPct val="159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Offers AI-driven personalized investment insights based on user financial behaviour.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5FE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/>
          <p:nvPr/>
        </p:nvSpPr>
        <p:spPr>
          <a:xfrm>
            <a:off x="-1420385" y="5638124"/>
            <a:ext cx="6172200" cy="4114800"/>
          </a:xfrm>
          <a:custGeom>
            <a:avLst/>
            <a:gdLst/>
            <a:ahLst/>
            <a:cxnLst/>
            <a:rect l="l" t="t" r="r" b="b"/>
            <a:pathLst>
              <a:path w="6172200" h="4114800" extrusionOk="0">
                <a:moveTo>
                  <a:pt x="0" y="0"/>
                </a:moveTo>
                <a:lnTo>
                  <a:pt x="6172200" y="0"/>
                </a:lnTo>
                <a:lnTo>
                  <a:pt x="6172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7000"/>
            </a:blip>
            <a:stretch>
              <a:fillRect/>
            </a:stretch>
          </a:blipFill>
          <a:ln>
            <a:noFill/>
          </a:ln>
        </p:spPr>
      </p:sp>
      <p:grpSp>
        <p:nvGrpSpPr>
          <p:cNvPr id="112" name="Google Shape;112;p3"/>
          <p:cNvGrpSpPr/>
          <p:nvPr/>
        </p:nvGrpSpPr>
        <p:grpSpPr>
          <a:xfrm>
            <a:off x="0" y="725673"/>
            <a:ext cx="23812500" cy="982249"/>
            <a:chOff x="0" y="-68298"/>
            <a:chExt cx="17422572" cy="1309665"/>
          </a:xfrm>
        </p:grpSpPr>
        <p:sp>
          <p:nvSpPr>
            <p:cNvPr id="113" name="Google Shape;113;p3"/>
            <p:cNvSpPr/>
            <p:nvPr/>
          </p:nvSpPr>
          <p:spPr>
            <a:xfrm>
              <a:off x="0" y="0"/>
              <a:ext cx="13389162" cy="1241367"/>
            </a:xfrm>
            <a:custGeom>
              <a:avLst/>
              <a:gdLst/>
              <a:ahLst/>
              <a:cxnLst/>
              <a:rect l="l" t="t" r="r" b="b"/>
              <a:pathLst>
                <a:path w="9753600" h="1241367" extrusionOk="0">
                  <a:moveTo>
                    <a:pt x="0" y="0"/>
                  </a:moveTo>
                  <a:lnTo>
                    <a:pt x="9753600" y="0"/>
                  </a:lnTo>
                  <a:lnTo>
                    <a:pt x="9753600" y="1241367"/>
                  </a:lnTo>
                  <a:lnTo>
                    <a:pt x="0" y="124136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14" name="Google Shape;114;p3"/>
            <p:cNvSpPr txBox="1"/>
            <p:nvPr/>
          </p:nvSpPr>
          <p:spPr>
            <a:xfrm>
              <a:off x="183570" y="-68298"/>
              <a:ext cx="17239002" cy="12639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dirty="0">
                  <a:solidFill>
                    <a:srgbClr val="02233D"/>
                  </a:solidFill>
                  <a:latin typeface="Arial"/>
                  <a:ea typeface="Arial"/>
                  <a:cs typeface="Arial"/>
                  <a:sym typeface="Arial"/>
                </a:rPr>
                <a:t>TECHNOLOGY  IMPLEMENTATION </a:t>
              </a:r>
              <a:endParaRPr lang="en-US" sz="4400" dirty="0"/>
            </a:p>
          </p:txBody>
        </p:sp>
      </p:grpSp>
      <p:pic>
        <p:nvPicPr>
          <p:cNvPr id="3076" name="Picture 4" descr="Technology Icon Png">
            <a:extLst>
              <a:ext uri="{FF2B5EF4-FFF2-40B4-BE49-F238E27FC236}">
                <a16:creationId xmlns:a16="http://schemas.microsoft.com/office/drawing/2014/main" id="{5D135477-C712-0F1C-8BAB-42D2D0241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5810" y="2756041"/>
            <a:ext cx="4172190" cy="3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11;p3">
            <a:extLst>
              <a:ext uri="{FF2B5EF4-FFF2-40B4-BE49-F238E27FC236}">
                <a16:creationId xmlns:a16="http://schemas.microsoft.com/office/drawing/2014/main" id="{4303D506-3590-94F1-F979-49D0C4E6EFDE}"/>
              </a:ext>
            </a:extLst>
          </p:cNvPr>
          <p:cNvSpPr/>
          <p:nvPr/>
        </p:nvSpPr>
        <p:spPr>
          <a:xfrm>
            <a:off x="13087403" y="7087147"/>
            <a:ext cx="4962832" cy="3199853"/>
          </a:xfrm>
          <a:custGeom>
            <a:avLst/>
            <a:gdLst/>
            <a:ahLst/>
            <a:cxnLst/>
            <a:rect l="l" t="t" r="r" b="b"/>
            <a:pathLst>
              <a:path w="6172200" h="4114800" extrusionOk="0">
                <a:moveTo>
                  <a:pt x="0" y="0"/>
                </a:moveTo>
                <a:lnTo>
                  <a:pt x="6172200" y="0"/>
                </a:lnTo>
                <a:lnTo>
                  <a:pt x="6172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7000"/>
            </a:blip>
            <a:stretch>
              <a:fillRect/>
            </a:stretch>
          </a:blipFill>
          <a:ln>
            <a:noFill/>
          </a:ln>
        </p:spPr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069E28E5-27FB-8EDD-A45D-529B0F599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2196" y="1590785"/>
            <a:ext cx="11593312" cy="2661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2800" b="1" dirty="0">
                <a:solidFill>
                  <a:srgbClr val="9122A4"/>
                </a:solidFill>
              </a:rPr>
              <a:t>Tech Stack :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9122A4"/>
                </a:solidFill>
              </a:rPr>
              <a:t>Python Modules: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Unicode MS"/>
              </a:rPr>
              <a:t>OS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rPr>
              <a:t>, </a:t>
            </a:r>
            <a:r>
              <a:rPr lang="en-US" altLang="en-US" sz="2000" dirty="0">
                <a:solidFill>
                  <a:schemeClr val="bg2"/>
                </a:solidFill>
                <a:latin typeface="Arial Unicode MS"/>
              </a:rPr>
              <a:t>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Unicode MS"/>
              </a:rPr>
              <a:t>kinter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Unicode MS"/>
              </a:rPr>
              <a:t>message box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Unicode MS"/>
              </a:rPr>
              <a:t>PIL (ImageTk)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rPr>
              <a:t>, </a:t>
            </a:r>
            <a:r>
              <a:rPr lang="en-US" altLang="en-US" sz="2000" dirty="0">
                <a:solidFill>
                  <a:schemeClr val="bg2"/>
                </a:solidFill>
                <a:latin typeface="Arial Unicode MS"/>
              </a:rPr>
              <a:t>mysql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Unicode MS"/>
              </a:rPr>
              <a:t>.</a:t>
            </a:r>
            <a:r>
              <a:rPr lang="en-US" altLang="en-US" sz="2000" dirty="0">
                <a:solidFill>
                  <a:schemeClr val="bg2"/>
                </a:solidFill>
                <a:latin typeface="Arial Unicode MS"/>
              </a:rPr>
              <a:t>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Unicode MS"/>
              </a:rPr>
              <a:t>onnector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Unicode MS"/>
              </a:rPr>
              <a:t>google.generativeai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Unicode MS"/>
              </a:rPr>
              <a:t>auto-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Arial Unicode MS"/>
              </a:rPr>
              <a:t>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Unicode MS"/>
              </a:rPr>
              <a:t>-to-exe </a:t>
            </a:r>
            <a:endParaRPr lang="en-US" altLang="en-US" sz="2800" dirty="0">
              <a:solidFill>
                <a:schemeClr val="bg2"/>
              </a:solidFill>
              <a:latin typeface="Arial Unicode MS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9122A4"/>
                </a:solidFill>
              </a:rPr>
              <a:t>MySQL: </a:t>
            </a: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Database integration for user data storage .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rgbClr val="9122A4"/>
                </a:solidFill>
              </a:rPr>
              <a:t>API Key: </a:t>
            </a:r>
            <a:r>
              <a:rPr lang="en-US" altLang="en-US" sz="2000" b="1" dirty="0">
                <a:solidFill>
                  <a:srgbClr val="9122A4"/>
                </a:solidFill>
              </a:rPr>
              <a:t>Gemini API </a:t>
            </a:r>
            <a:r>
              <a:rPr lang="en-US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(</a:t>
            </a:r>
            <a:r>
              <a:rPr lang="en-US" altLang="en-US" sz="2000" dirty="0">
                <a:solidFill>
                  <a:schemeClr val="bg2"/>
                </a:solidFill>
                <a:latin typeface="Arial Unicode MS"/>
              </a:rPr>
              <a:t>gemini-1.5-flash) 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5F4E5F58-8DED-C3EF-8F9E-D5661493D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2196" y="4337710"/>
            <a:ext cx="10110460" cy="2532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800" b="1" dirty="0">
                <a:solidFill>
                  <a:srgbClr val="9122A4"/>
                </a:solidFill>
              </a:rPr>
              <a:t>Methodology :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rgbClr val="9122A4"/>
                </a:solidFill>
                <a:effectLst/>
                <a:latin typeface="Arial" panose="020B0604020202020204" pitchFamily="34" charset="0"/>
              </a:rPr>
              <a:t>Tkinter-based UI: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User-friendly graphical interface for interaction 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rgbClr val="9122A4"/>
                </a:solidFill>
                <a:effectLst/>
                <a:latin typeface="Arial" panose="020B0604020202020204" pitchFamily="34" charset="0"/>
              </a:rPr>
              <a:t>Database Connectivity: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Storing and retrieving user data via MySQL 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rgbClr val="9122A4"/>
                </a:solidFill>
                <a:effectLst/>
                <a:latin typeface="Arial" panose="020B0604020202020204" pitchFamily="34" charset="0"/>
              </a:rPr>
              <a:t>AI Integration: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Google Gemini API for intelligent responses 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rgbClr val="9122A4"/>
                </a:solidFill>
                <a:effectLst/>
                <a:latin typeface="Arial" panose="020B0604020202020204" pitchFamily="34" charset="0"/>
              </a:rPr>
              <a:t>Standalone Executable: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Convert the project into an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Unicode MS"/>
              </a:rPr>
              <a:t>.exe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rPr>
              <a:t> file using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Unicode MS"/>
              </a:rPr>
              <a:t>auto-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Arial Unicode MS"/>
              </a:rPr>
              <a:t>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Unicode MS"/>
              </a:rPr>
              <a:t>-to-exe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Unicode MS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65EA8E5E-9798-FCBF-F724-840CE0945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2196" y="6719929"/>
            <a:ext cx="11243614" cy="3215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9122A4"/>
                </a:solidFill>
                <a:effectLst/>
                <a:latin typeface="Arial" panose="020B0604020202020204" pitchFamily="34" charset="0"/>
              </a:rPr>
              <a:t>What makes it unique?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rgbClr val="9122A4"/>
                </a:solidFill>
                <a:effectLst/>
                <a:latin typeface="Arial" panose="020B0604020202020204" pitchFamily="34" charset="0"/>
              </a:rPr>
              <a:t>AI-powered Financial Insights: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Provides real-time, AI-driven financial guidance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rgbClr val="9122A4"/>
                </a:solidFill>
                <a:effectLst/>
                <a:latin typeface="Arial" panose="020B0604020202020204" pitchFamily="34" charset="0"/>
              </a:rPr>
              <a:t>Interactive UI: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Engaging user experience with Tkinter-based design</a:t>
            </a:r>
            <a:endParaRPr lang="en-US" altLang="en-US" sz="20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rgbClr val="9122A4"/>
                </a:solidFill>
                <a:effectLst/>
                <a:latin typeface="Arial" panose="020B0604020202020204" pitchFamily="34" charset="0"/>
              </a:rPr>
              <a:t>Secure Database Storage: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MySQL ensures reliable data management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rgbClr val="9122A4"/>
                </a:solidFill>
                <a:effectLst/>
                <a:latin typeface="Arial" panose="020B0604020202020204" pitchFamily="34" charset="0"/>
              </a:rPr>
              <a:t>Text Input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Supports multiple input formats for better user interaction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rgbClr val="9122A4"/>
                </a:solidFill>
                <a:effectLst/>
                <a:latin typeface="Arial" panose="020B0604020202020204" pitchFamily="34" charset="0"/>
              </a:rPr>
              <a:t>Easy Deployment: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Convert the app to an executable file for distribution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777B6"/>
            </a:gs>
            <a:gs pos="100000">
              <a:srgbClr val="050B39"/>
            </a:gs>
          </a:gsLst>
          <a:lin ang="0" scaled="0"/>
        </a:gradFill>
        <a:effectLst/>
      </p:bgPr>
    </p:bg>
    <p:spTree>
      <p:nvGrpSpPr>
        <p:cNvPr id="1" name="Shape 129">
          <a:extLst>
            <a:ext uri="{FF2B5EF4-FFF2-40B4-BE49-F238E27FC236}">
              <a16:creationId xmlns:a16="http://schemas.microsoft.com/office/drawing/2014/main" id="{3A955C11-94FB-86A3-95C9-CA3D1D30D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>
            <a:extLst>
              <a:ext uri="{FF2B5EF4-FFF2-40B4-BE49-F238E27FC236}">
                <a16:creationId xmlns:a16="http://schemas.microsoft.com/office/drawing/2014/main" id="{7A844088-54C0-F6C3-5AD8-356B30145004}"/>
              </a:ext>
            </a:extLst>
          </p:cNvPr>
          <p:cNvSpPr/>
          <p:nvPr/>
        </p:nvSpPr>
        <p:spPr>
          <a:xfrm rot="-5400000" flipH="1">
            <a:off x="8889725" y="932623"/>
            <a:ext cx="10994921" cy="7801629"/>
          </a:xfrm>
          <a:custGeom>
            <a:avLst/>
            <a:gdLst/>
            <a:ahLst/>
            <a:cxnLst/>
            <a:rect l="l" t="t" r="r" b="b"/>
            <a:pathLst>
              <a:path w="7801629" h="7801629" extrusionOk="0">
                <a:moveTo>
                  <a:pt x="7801630" y="0"/>
                </a:moveTo>
                <a:lnTo>
                  <a:pt x="0" y="0"/>
                </a:lnTo>
                <a:lnTo>
                  <a:pt x="0" y="7801630"/>
                </a:lnTo>
                <a:lnTo>
                  <a:pt x="7801630" y="7801630"/>
                </a:lnTo>
                <a:lnTo>
                  <a:pt x="7801630" y="0"/>
                </a:lnTo>
                <a:close/>
              </a:path>
            </a:pathLst>
          </a:custGeom>
          <a:blipFill rotWithShape="1">
            <a:blip r:embed="rId3">
              <a:alphaModFix amt="26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22;p4">
            <a:extLst>
              <a:ext uri="{FF2B5EF4-FFF2-40B4-BE49-F238E27FC236}">
                <a16:creationId xmlns:a16="http://schemas.microsoft.com/office/drawing/2014/main" id="{47496BA6-988D-BB42-2ECE-8FCB1FA58D58}"/>
              </a:ext>
            </a:extLst>
          </p:cNvPr>
          <p:cNvSpPr/>
          <p:nvPr/>
        </p:nvSpPr>
        <p:spPr>
          <a:xfrm>
            <a:off x="-1" y="1248952"/>
            <a:ext cx="18288001" cy="931025"/>
          </a:xfrm>
          <a:custGeom>
            <a:avLst/>
            <a:gdLst/>
            <a:ahLst/>
            <a:cxnLst/>
            <a:rect l="l" t="t" r="r" b="b"/>
            <a:pathLst>
              <a:path w="9753600" h="1241367" extrusionOk="0">
                <a:moveTo>
                  <a:pt x="0" y="0"/>
                </a:moveTo>
                <a:lnTo>
                  <a:pt x="9753600" y="0"/>
                </a:lnTo>
                <a:lnTo>
                  <a:pt x="9753600" y="1241367"/>
                </a:lnTo>
                <a:lnTo>
                  <a:pt x="0" y="12413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1" name="Google Shape;131;p5">
            <a:extLst>
              <a:ext uri="{FF2B5EF4-FFF2-40B4-BE49-F238E27FC236}">
                <a16:creationId xmlns:a16="http://schemas.microsoft.com/office/drawing/2014/main" id="{8838AB51-4E8C-7718-7D71-25B3B78BC45A}"/>
              </a:ext>
            </a:extLst>
          </p:cNvPr>
          <p:cNvSpPr txBox="1"/>
          <p:nvPr/>
        </p:nvSpPr>
        <p:spPr>
          <a:xfrm>
            <a:off x="-354266" y="1216315"/>
            <a:ext cx="9498266" cy="9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73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FLOWCHART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0F11D7-0064-454E-41F7-172FF7C3E3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8828" y="2916925"/>
            <a:ext cx="6740165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8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/>
          <p:nvPr/>
        </p:nvSpPr>
        <p:spPr>
          <a:xfrm flipH="1">
            <a:off x="0" y="36455"/>
            <a:ext cx="10253957" cy="10260252"/>
          </a:xfrm>
          <a:custGeom>
            <a:avLst/>
            <a:gdLst/>
            <a:ahLst/>
            <a:cxnLst/>
            <a:rect l="l" t="t" r="r" b="b"/>
            <a:pathLst>
              <a:path w="11071703" h="11071703" extrusionOk="0">
                <a:moveTo>
                  <a:pt x="11071703" y="0"/>
                </a:moveTo>
                <a:lnTo>
                  <a:pt x="0" y="0"/>
                </a:lnTo>
                <a:lnTo>
                  <a:pt x="0" y="11071704"/>
                </a:lnTo>
                <a:lnTo>
                  <a:pt x="11071703" y="11071704"/>
                </a:lnTo>
                <a:lnTo>
                  <a:pt x="11071703" y="0"/>
                </a:lnTo>
                <a:close/>
              </a:path>
            </a:pathLst>
          </a:custGeom>
          <a:blipFill dpi="0" rotWithShape="1">
            <a:blip r:embed="rId3">
              <a:alphaModFix amt="80000"/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" name="Google Shape;121;p4"/>
          <p:cNvGrpSpPr/>
          <p:nvPr/>
        </p:nvGrpSpPr>
        <p:grpSpPr>
          <a:xfrm>
            <a:off x="45500" y="1428750"/>
            <a:ext cx="18287535" cy="946653"/>
            <a:chOff x="0" y="0"/>
            <a:chExt cx="9753600" cy="1262205"/>
          </a:xfrm>
        </p:grpSpPr>
        <p:sp>
          <p:nvSpPr>
            <p:cNvPr id="122" name="Google Shape;122;p4"/>
            <p:cNvSpPr/>
            <p:nvPr/>
          </p:nvSpPr>
          <p:spPr>
            <a:xfrm>
              <a:off x="0" y="0"/>
              <a:ext cx="9753600" cy="1241367"/>
            </a:xfrm>
            <a:custGeom>
              <a:avLst/>
              <a:gdLst/>
              <a:ahLst/>
              <a:cxnLst/>
              <a:rect l="l" t="t" r="r" b="b"/>
              <a:pathLst>
                <a:path w="9753600" h="1241367" extrusionOk="0">
                  <a:moveTo>
                    <a:pt x="0" y="0"/>
                  </a:moveTo>
                  <a:lnTo>
                    <a:pt x="9753600" y="0"/>
                  </a:lnTo>
                  <a:lnTo>
                    <a:pt x="9753600" y="1241367"/>
                  </a:lnTo>
                  <a:lnTo>
                    <a:pt x="0" y="124136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23" name="Google Shape;123;p4"/>
            <p:cNvSpPr txBox="1"/>
            <p:nvPr/>
          </p:nvSpPr>
          <p:spPr>
            <a:xfrm>
              <a:off x="144093" y="29046"/>
              <a:ext cx="9255933" cy="123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293" dirty="0">
                  <a:solidFill>
                    <a:srgbClr val="02233D"/>
                  </a:solidFill>
                  <a:latin typeface="Arial"/>
                  <a:ea typeface="Arial"/>
                  <a:cs typeface="Arial"/>
                  <a:sym typeface="Arial"/>
                </a:rPr>
                <a:t> IMPACT &amp; BENEFITS</a:t>
              </a:r>
              <a:endParaRPr lang="en-US" dirty="0"/>
            </a:p>
          </p:txBody>
        </p:sp>
      </p:grpSp>
      <p:sp>
        <p:nvSpPr>
          <p:cNvPr id="124" name="Google Shape;124;p4"/>
          <p:cNvSpPr txBox="1"/>
          <p:nvPr/>
        </p:nvSpPr>
        <p:spPr>
          <a:xfrm>
            <a:off x="2353333" y="4199731"/>
            <a:ext cx="15197687" cy="180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96789" marR="0" lvl="1" indent="-457200" algn="l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Clr>
                <a:srgbClr val="00204B"/>
              </a:buClr>
              <a:buSzPts val="4072"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>
                <a:solidFill>
                  <a:srgbClr val="9122A4"/>
                </a:solidFill>
                <a:latin typeface="Arial"/>
                <a:ea typeface="Arial"/>
                <a:cs typeface="Arial"/>
                <a:sym typeface="Arial"/>
              </a:rPr>
              <a:t>Improves financial decision-making for individuals and small business owners.</a:t>
            </a:r>
          </a:p>
          <a:p>
            <a:pPr marL="896789" marR="0" lvl="1" indent="-457200" algn="l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Clr>
                <a:srgbClr val="00204B"/>
              </a:buClr>
              <a:buSzPts val="4072"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>
                <a:solidFill>
                  <a:srgbClr val="9122A4"/>
                </a:solidFill>
                <a:latin typeface="Arial"/>
                <a:ea typeface="Arial"/>
                <a:cs typeface="Arial"/>
                <a:sym typeface="Arial"/>
              </a:rPr>
              <a:t>Empowers millions with essential financial knowledge, reducing misinformation.</a:t>
            </a:r>
          </a:p>
          <a:p>
            <a:pPr marL="896789" marR="0" lvl="1" indent="-457200" algn="l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Clr>
                <a:srgbClr val="00204B"/>
              </a:buClr>
              <a:buSzPts val="4072"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>
                <a:solidFill>
                  <a:srgbClr val="9122A4"/>
                </a:solidFill>
                <a:latin typeface="Arial"/>
                <a:ea typeface="Arial"/>
                <a:cs typeface="Arial"/>
                <a:sym typeface="Arial"/>
              </a:rPr>
              <a:t>Bridges the knowledge gap, enabling financial independence across all demographics.</a:t>
            </a:r>
          </a:p>
        </p:txBody>
      </p:sp>
      <p:sp>
        <p:nvSpPr>
          <p:cNvPr id="125" name="Google Shape;125;p4"/>
          <p:cNvSpPr/>
          <p:nvPr/>
        </p:nvSpPr>
        <p:spPr>
          <a:xfrm>
            <a:off x="15295154" y="0"/>
            <a:ext cx="2992846" cy="2857500"/>
          </a:xfrm>
          <a:custGeom>
            <a:avLst/>
            <a:gdLst/>
            <a:ahLst/>
            <a:cxnLst/>
            <a:rect l="l" t="t" r="r" b="b"/>
            <a:pathLst>
              <a:path w="4553602" h="4114800" extrusionOk="0">
                <a:moveTo>
                  <a:pt x="0" y="0"/>
                </a:moveTo>
                <a:lnTo>
                  <a:pt x="4553602" y="0"/>
                </a:lnTo>
                <a:lnTo>
                  <a:pt x="45536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43998" r="-52146"/>
            </a:stretch>
          </a:blipFill>
          <a:ln>
            <a:noFill/>
          </a:ln>
        </p:spPr>
      </p:sp>
      <p:sp>
        <p:nvSpPr>
          <p:cNvPr id="3" name="Google Shape;120;p4">
            <a:extLst>
              <a:ext uri="{FF2B5EF4-FFF2-40B4-BE49-F238E27FC236}">
                <a16:creationId xmlns:a16="http://schemas.microsoft.com/office/drawing/2014/main" id="{939BB7E7-F41C-660C-942A-259EAE71BDE2}"/>
              </a:ext>
            </a:extLst>
          </p:cNvPr>
          <p:cNvSpPr/>
          <p:nvPr/>
        </p:nvSpPr>
        <p:spPr>
          <a:xfrm>
            <a:off x="11930207" y="3067664"/>
            <a:ext cx="6357793" cy="7219335"/>
          </a:xfrm>
          <a:custGeom>
            <a:avLst/>
            <a:gdLst/>
            <a:ahLst/>
            <a:cxnLst/>
            <a:rect l="l" t="t" r="r" b="b"/>
            <a:pathLst>
              <a:path w="11071703" h="11071703" extrusionOk="0">
                <a:moveTo>
                  <a:pt x="11071703" y="0"/>
                </a:moveTo>
                <a:lnTo>
                  <a:pt x="0" y="0"/>
                </a:lnTo>
                <a:lnTo>
                  <a:pt x="0" y="11071704"/>
                </a:lnTo>
                <a:lnTo>
                  <a:pt x="11071703" y="11071704"/>
                </a:lnTo>
                <a:lnTo>
                  <a:pt x="11071703" y="0"/>
                </a:lnTo>
                <a:close/>
              </a:path>
            </a:pathLst>
          </a:custGeom>
          <a:blipFill dpi="0" rotWithShape="1">
            <a:blip r:embed="rId3">
              <a:alphaModFix amt="83000"/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9B139-8D23-49F0-8170-90B8A3697155}"/>
              </a:ext>
            </a:extLst>
          </p:cNvPr>
          <p:cNvSpPr txBox="1"/>
          <p:nvPr/>
        </p:nvSpPr>
        <p:spPr>
          <a:xfrm>
            <a:off x="2353333" y="3425560"/>
            <a:ext cx="45230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Impact on Users:</a:t>
            </a:r>
          </a:p>
          <a:p>
            <a:endParaRPr lang="en-IN" sz="3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EF317-BC18-03C2-566B-4048324F1D37}"/>
              </a:ext>
            </a:extLst>
          </p:cNvPr>
          <p:cNvSpPr txBox="1"/>
          <p:nvPr/>
        </p:nvSpPr>
        <p:spPr>
          <a:xfrm>
            <a:off x="2353333" y="6164495"/>
            <a:ext cx="37127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Benefits:</a:t>
            </a:r>
          </a:p>
          <a:p>
            <a:endParaRPr lang="en-IN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676B25-E127-F7B3-6AFB-9EAC8CE38E6E}"/>
              </a:ext>
            </a:extLst>
          </p:cNvPr>
          <p:cNvSpPr txBox="1"/>
          <p:nvPr/>
        </p:nvSpPr>
        <p:spPr>
          <a:xfrm>
            <a:off x="2693315" y="6956132"/>
            <a:ext cx="1290136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SzPct val="159000"/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9122A4"/>
                </a:solidFill>
              </a:rPr>
              <a:t>Social: Encourages financial inclusion and literacy for all socio-economic groups.</a:t>
            </a:r>
          </a:p>
          <a:p>
            <a:pPr marL="457200" indent="-457200">
              <a:buSzPct val="159000"/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9122A4"/>
                </a:solidFill>
              </a:rPr>
              <a:t>Scalability: Future expansion into taxation, stock market predictions, and automated investment advisory.</a:t>
            </a:r>
          </a:p>
          <a:p>
            <a:pPr marL="457200" indent="-457200">
              <a:buSzPct val="159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9122A4"/>
                </a:solidFill>
              </a:rPr>
              <a:t>Economic: Promotes smart financial habits, reduces debt traps, and boosts savings.</a:t>
            </a:r>
            <a:endParaRPr lang="en-IN" sz="2800" dirty="0">
              <a:solidFill>
                <a:srgbClr val="9122A4"/>
              </a:solidFill>
            </a:endParaRPr>
          </a:p>
          <a:p>
            <a:pPr marL="457200" indent="-457200">
              <a:buSzPct val="159000"/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9122A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777B6"/>
            </a:gs>
            <a:gs pos="100000">
              <a:srgbClr val="050B39"/>
            </a:gs>
          </a:gsLst>
          <a:lin ang="0" scaled="0"/>
        </a:gra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 rot="-5400000" flipH="1">
            <a:off x="8889725" y="888725"/>
            <a:ext cx="10994921" cy="7801629"/>
          </a:xfrm>
          <a:custGeom>
            <a:avLst/>
            <a:gdLst/>
            <a:ahLst/>
            <a:cxnLst/>
            <a:rect l="l" t="t" r="r" b="b"/>
            <a:pathLst>
              <a:path w="7801629" h="7801629" extrusionOk="0">
                <a:moveTo>
                  <a:pt x="7801630" y="0"/>
                </a:moveTo>
                <a:lnTo>
                  <a:pt x="0" y="0"/>
                </a:lnTo>
                <a:lnTo>
                  <a:pt x="0" y="7801630"/>
                </a:lnTo>
                <a:lnTo>
                  <a:pt x="7801630" y="7801630"/>
                </a:lnTo>
                <a:lnTo>
                  <a:pt x="7801630" y="0"/>
                </a:lnTo>
                <a:close/>
              </a:path>
            </a:pathLst>
          </a:custGeom>
          <a:blipFill rotWithShape="1">
            <a:blip r:embed="rId3">
              <a:alphaModFix amt="26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/>
          <p:nvPr/>
        </p:nvSpPr>
        <p:spPr>
          <a:xfrm rot="5400000" flipH="1">
            <a:off x="597175" y="-597177"/>
            <a:ext cx="6607277" cy="7801629"/>
          </a:xfrm>
          <a:custGeom>
            <a:avLst/>
            <a:gdLst/>
            <a:ahLst/>
            <a:cxnLst/>
            <a:rect l="l" t="t" r="r" b="b"/>
            <a:pathLst>
              <a:path w="7801629" h="7801629" extrusionOk="0">
                <a:moveTo>
                  <a:pt x="7801630" y="0"/>
                </a:moveTo>
                <a:lnTo>
                  <a:pt x="0" y="0"/>
                </a:lnTo>
                <a:lnTo>
                  <a:pt x="0" y="7801630"/>
                </a:lnTo>
                <a:lnTo>
                  <a:pt x="7801630" y="7801630"/>
                </a:lnTo>
                <a:lnTo>
                  <a:pt x="7801630" y="0"/>
                </a:lnTo>
                <a:close/>
              </a:path>
            </a:pathLst>
          </a:custGeom>
          <a:blipFill rotWithShape="1">
            <a:blip r:embed="rId3">
              <a:alphaModFix amt="26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2BEB70-E6B3-5E5F-30DC-E64A2BB03B06}"/>
              </a:ext>
            </a:extLst>
          </p:cNvPr>
          <p:cNvSpPr/>
          <p:nvPr/>
        </p:nvSpPr>
        <p:spPr>
          <a:xfrm>
            <a:off x="739302" y="2678127"/>
            <a:ext cx="16034680" cy="701062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Google Shape;122;p4">
            <a:extLst>
              <a:ext uri="{FF2B5EF4-FFF2-40B4-BE49-F238E27FC236}">
                <a16:creationId xmlns:a16="http://schemas.microsoft.com/office/drawing/2014/main" id="{EBB0FAFB-5B06-AD22-FB23-3C4EC6521FDF}"/>
              </a:ext>
            </a:extLst>
          </p:cNvPr>
          <p:cNvSpPr/>
          <p:nvPr/>
        </p:nvSpPr>
        <p:spPr>
          <a:xfrm>
            <a:off x="-1" y="1248952"/>
            <a:ext cx="18288001" cy="931025"/>
          </a:xfrm>
          <a:custGeom>
            <a:avLst/>
            <a:gdLst/>
            <a:ahLst/>
            <a:cxnLst/>
            <a:rect l="l" t="t" r="r" b="b"/>
            <a:pathLst>
              <a:path w="9753600" h="1241367" extrusionOk="0">
                <a:moveTo>
                  <a:pt x="0" y="0"/>
                </a:moveTo>
                <a:lnTo>
                  <a:pt x="9753600" y="0"/>
                </a:lnTo>
                <a:lnTo>
                  <a:pt x="9753600" y="1241367"/>
                </a:lnTo>
                <a:lnTo>
                  <a:pt x="0" y="12413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1" name="Google Shape;131;p5"/>
          <p:cNvSpPr txBox="1"/>
          <p:nvPr/>
        </p:nvSpPr>
        <p:spPr>
          <a:xfrm>
            <a:off x="-354266" y="1216315"/>
            <a:ext cx="9498266" cy="9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73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FEASIBILITY &amp; CHALLENGES</a:t>
            </a:r>
            <a:endParaRPr lang="en-US" dirty="0"/>
          </a:p>
        </p:txBody>
      </p:sp>
      <p:sp>
        <p:nvSpPr>
          <p:cNvPr id="132" name="Google Shape;132;p5"/>
          <p:cNvSpPr txBox="1"/>
          <p:nvPr/>
        </p:nvSpPr>
        <p:spPr>
          <a:xfrm>
            <a:off x="1305382" y="3303637"/>
            <a:ext cx="15677236" cy="5601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20000" marR="0" lvl="1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90"/>
            </a:pPr>
            <a:r>
              <a:rPr lang="en-US" sz="3200" b="1" i="0" u="none" strike="noStrike" cap="none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Feasibility:</a:t>
            </a:r>
          </a:p>
          <a:p>
            <a:pPr marL="840000" marR="0" lvl="1" indent="-4200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9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AI-driven financial advisory is cost-effective and scalable.</a:t>
            </a:r>
          </a:p>
          <a:p>
            <a:pPr marL="840000" marR="0" lvl="1" indent="-4200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90"/>
              <a:buFont typeface="Arial"/>
              <a:buChar char="•"/>
            </a:pPr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Cloud-based infrastructure ensures smooth deployment and updates.</a:t>
            </a:r>
            <a:endParaRPr lang="en-US" sz="28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840000" marR="0" lvl="1" indent="-4200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90"/>
              <a:buFont typeface="Arial"/>
              <a:buChar char="•"/>
            </a:pPr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API integrations with real-time financial data providers enhance accuracy.</a:t>
            </a:r>
          </a:p>
          <a:p>
            <a:pPr marL="420000" marR="0" lvl="1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90"/>
            </a:pPr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Challenges &amp; Solution:</a:t>
            </a:r>
            <a:endParaRPr lang="en-US" sz="3200" b="1" dirty="0">
              <a:solidFill>
                <a:schemeClr val="bg2">
                  <a:lumMod val="20000"/>
                  <a:lumOff val="8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840000" marR="0" lvl="1" indent="-4200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90"/>
              <a:buFont typeface="Arial"/>
              <a:buChar char="•"/>
            </a:pPr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User Trust: Implement verified financial data from SEBI, RBI, and government sources.</a:t>
            </a:r>
          </a:p>
          <a:p>
            <a:pPr marL="840000" marR="0" lvl="1" indent="-4200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90"/>
              <a:buFont typeface="Arial"/>
              <a:buChar char="•"/>
            </a:pPr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Regulatory Compliance: Adhere to financial regulations and privacy policies.</a:t>
            </a:r>
          </a:p>
          <a:p>
            <a:pPr marL="840000" marR="0" lvl="1" indent="-4200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90"/>
              <a:buFont typeface="Arial"/>
              <a:buChar char="•"/>
            </a:pPr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Language Barrier: Leverage AI translation tools for seamless multilingual support.</a:t>
            </a:r>
            <a:endParaRPr lang="en-US" sz="28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840000" marR="0" lvl="1" indent="-4200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90"/>
              <a:buFont typeface="Arial"/>
              <a:buChar char="•"/>
            </a:pPr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User Engagement: Gamification and interactive learning modules for better adoption</a:t>
            </a: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800" dirty="0">
              <a:solidFill>
                <a:schemeClr val="accent4">
                  <a:lumMod val="40000"/>
                  <a:lumOff val="6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428</Words>
  <Application>Microsoft Office PowerPoint</Application>
  <PresentationFormat>Custom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Wingdings</vt:lpstr>
      <vt:lpstr>Arial Unicode MS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Mann</dc:creator>
  <cp:lastModifiedBy>Sonali Jena</cp:lastModifiedBy>
  <cp:revision>8</cp:revision>
  <dcterms:created xsi:type="dcterms:W3CDTF">2006-08-16T00:00:00Z</dcterms:created>
  <dcterms:modified xsi:type="dcterms:W3CDTF">2025-03-21T03:08:31Z</dcterms:modified>
</cp:coreProperties>
</file>