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67" r:id="rId4"/>
    <p:sldId id="257" r:id="rId5"/>
    <p:sldId id="258" r:id="rId6"/>
    <p:sldId id="261" r:id="rId7"/>
    <p:sldId id="275" r:id="rId8"/>
    <p:sldId id="269" r:id="rId9"/>
    <p:sldId id="270" r:id="rId10"/>
    <p:sldId id="262" r:id="rId11"/>
    <p:sldId id="264" r:id="rId12"/>
    <p:sldId id="265" r:id="rId13"/>
    <p:sldId id="266" r:id="rId14"/>
    <p:sldId id="273" r:id="rId15"/>
    <p:sldId id="260" r:id="rId16"/>
    <p:sldId id="274"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640" autoAdjust="0"/>
  </p:normalViewPr>
  <p:slideViewPr>
    <p:cSldViewPr snapToGrid="0">
      <p:cViewPr varScale="1">
        <p:scale>
          <a:sx n="75" d="100"/>
          <a:sy n="75" d="100"/>
        </p:scale>
        <p:origin x="9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Sample Footer</a:t>
            </a:r>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BA1B0FB-D917-4C8C-928F-313BD683BF39}"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fld>
            <a:endParaRPr lang="en-US"/>
          </a:p>
        </p:txBody>
      </p:sp>
      <p:sp>
        <p:nvSpPr>
          <p:cNvPr id="5" name="Footer Placeholder 4"/>
          <p:cNvSpPr>
            <a:spLocks noGrp="1"/>
          </p:cNvSpPr>
          <p:nvPr>
            <p:ph type="ftr" sz="quarter" idx="11"/>
          </p:nvPr>
        </p:nvSpPr>
        <p:spPr/>
        <p:txBody>
          <a:bodyPr/>
          <a:lstStyle/>
          <a:p>
            <a:r>
              <a:rPr lang="en-US"/>
              <a:t>Sample Footer</a:t>
            </a:r>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fld>
            <a:endParaRPr lang="en-US"/>
          </a:p>
        </p:txBody>
      </p:sp>
      <p:sp>
        <p:nvSpPr>
          <p:cNvPr id="5" name="Footer Placeholder 4"/>
          <p:cNvSpPr>
            <a:spLocks noGrp="1"/>
          </p:cNvSpPr>
          <p:nvPr>
            <p:ph type="ftr" sz="quarter" idx="11"/>
          </p:nvPr>
        </p:nvSpPr>
        <p:spPr/>
        <p:txBody>
          <a:bodyPr/>
          <a:lstStyle/>
          <a:p>
            <a:r>
              <a:rPr lang="en-US"/>
              <a:t>Sample Footer</a:t>
            </a:r>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fld>
            <a:endParaRPr lang="en-US"/>
          </a:p>
        </p:txBody>
      </p:sp>
      <p:sp>
        <p:nvSpPr>
          <p:cNvPr id="5" name="Footer Placeholder 4"/>
          <p:cNvSpPr>
            <a:spLocks noGrp="1"/>
          </p:cNvSpPr>
          <p:nvPr>
            <p:ph type="ftr" sz="quarter" idx="11"/>
          </p:nvPr>
        </p:nvSpPr>
        <p:spPr/>
        <p:txBody>
          <a:bodyPr/>
          <a:lstStyle/>
          <a:p>
            <a:r>
              <a:rPr lang="en-US"/>
              <a:t>Sample Footer</a:t>
            </a:r>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E809929-0719-4517-94D6-FDF7F99E70F6}" type="datetime2">
              <a:rPr lang="en-US" smtClean="0"/>
            </a:fld>
            <a:endParaRPr lang="en-US"/>
          </a:p>
        </p:txBody>
      </p:sp>
      <p:sp>
        <p:nvSpPr>
          <p:cNvPr id="5" name="Footer Placeholder 4"/>
          <p:cNvSpPr>
            <a:spLocks noGrp="1"/>
          </p:cNvSpPr>
          <p:nvPr>
            <p:ph type="ftr" sz="quarter" idx="11"/>
          </p:nvPr>
        </p:nvSpPr>
        <p:spPr/>
        <p:txBody>
          <a:bodyPr/>
          <a:lstStyle/>
          <a:p>
            <a:r>
              <a:rPr lang="en-US"/>
              <a:t>Sample Footer</a:t>
            </a:r>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fld>
            <a:endParaRPr lang="en-US"/>
          </a:p>
        </p:txBody>
      </p:sp>
      <p:sp>
        <p:nvSpPr>
          <p:cNvPr id="6" name="Footer Placeholder 5"/>
          <p:cNvSpPr>
            <a:spLocks noGrp="1"/>
          </p:cNvSpPr>
          <p:nvPr>
            <p:ph type="ftr" sz="quarter" idx="11"/>
          </p:nvPr>
        </p:nvSpPr>
        <p:spPr/>
        <p:txBody>
          <a:bodyPr/>
          <a:lstStyle/>
          <a:p>
            <a:r>
              <a:rPr lang="en-US"/>
              <a:t>Sample Footer</a:t>
            </a:r>
            <a:endParaRPr lang="en-US"/>
          </a:p>
        </p:txBody>
      </p:sp>
      <p:sp>
        <p:nvSpPr>
          <p:cNvPr id="7" name="Slide Number Placeholder 6"/>
          <p:cNvSpPr>
            <a:spLocks noGrp="1"/>
          </p:cNvSpPr>
          <p:nvPr>
            <p:ph type="sldNum" sz="quarter" idx="12"/>
          </p:nvPr>
        </p:nvSpPr>
        <p:spPr/>
        <p:txBody>
          <a:bodyPr/>
          <a:lstStyle/>
          <a:p>
            <a:fld id="{DBA1B0FB-D917-4C8C-928F-313BD683BF39}"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fld>
            <a:endParaRPr lang="en-US"/>
          </a:p>
        </p:txBody>
      </p:sp>
      <p:sp>
        <p:nvSpPr>
          <p:cNvPr id="8" name="Footer Placeholder 7"/>
          <p:cNvSpPr>
            <a:spLocks noGrp="1"/>
          </p:cNvSpPr>
          <p:nvPr>
            <p:ph type="ftr" sz="quarter" idx="11"/>
          </p:nvPr>
        </p:nvSpPr>
        <p:spPr/>
        <p:txBody>
          <a:bodyPr/>
          <a:lstStyle/>
          <a:p>
            <a:r>
              <a:rPr lang="en-US"/>
              <a:t>Sample Footer</a:t>
            </a:r>
            <a:endParaRPr lang="en-US"/>
          </a:p>
        </p:txBody>
      </p:sp>
      <p:sp>
        <p:nvSpPr>
          <p:cNvPr id="9" name="Slide Number Placeholder 8"/>
          <p:cNvSpPr>
            <a:spLocks noGrp="1"/>
          </p:cNvSpPr>
          <p:nvPr>
            <p:ph type="sldNum" sz="quarter" idx="12"/>
          </p:nvPr>
        </p:nvSpPr>
        <p:spPr/>
        <p:txBody>
          <a:bodyPr/>
          <a:lstStyle/>
          <a:p>
            <a:fld id="{DBA1B0FB-D917-4C8C-928F-313BD683BF39}"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fld>
            <a:endParaRPr lang="en-US"/>
          </a:p>
        </p:txBody>
      </p:sp>
      <p:sp>
        <p:nvSpPr>
          <p:cNvPr id="4" name="Footer Placeholder 3"/>
          <p:cNvSpPr>
            <a:spLocks noGrp="1"/>
          </p:cNvSpPr>
          <p:nvPr>
            <p:ph type="ftr" sz="quarter" idx="11"/>
          </p:nvPr>
        </p:nvSpPr>
        <p:spPr/>
        <p:txBody>
          <a:bodyPr/>
          <a:lstStyle/>
          <a:p>
            <a:r>
              <a:rPr lang="en-US"/>
              <a:t>Sample Footer</a:t>
            </a:r>
            <a:endParaRPr lang="en-US"/>
          </a:p>
        </p:txBody>
      </p:sp>
      <p:sp>
        <p:nvSpPr>
          <p:cNvPr id="5" name="Slide Number Placeholder 4"/>
          <p:cNvSpPr>
            <a:spLocks noGrp="1"/>
          </p:cNvSpPr>
          <p:nvPr>
            <p:ph type="sldNum" sz="quarter" idx="12"/>
          </p:nvPr>
        </p:nvSpPr>
        <p:spPr/>
        <p:txBody>
          <a:bodyPr/>
          <a:lstStyle/>
          <a:p>
            <a:fld id="{DBA1B0FB-D917-4C8C-928F-313BD683BF39}"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fld>
            <a:endParaRPr lang="en-US"/>
          </a:p>
        </p:txBody>
      </p:sp>
      <p:sp>
        <p:nvSpPr>
          <p:cNvPr id="3" name="Footer Placeholder 2"/>
          <p:cNvSpPr>
            <a:spLocks noGrp="1"/>
          </p:cNvSpPr>
          <p:nvPr>
            <p:ph type="ftr" sz="quarter" idx="11"/>
          </p:nvPr>
        </p:nvSpPr>
        <p:spPr/>
        <p:txBody>
          <a:bodyPr/>
          <a:lstStyle/>
          <a:p>
            <a:r>
              <a:rPr lang="en-US"/>
              <a:t>Sample Footer</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51462FC-960E-4740-921F-B36862979F21}" type="datetime2">
              <a:rPr lang="en-US" smtClean="0"/>
            </a:fld>
            <a:endParaRPr lang="en-US"/>
          </a:p>
        </p:txBody>
      </p:sp>
      <p:sp>
        <p:nvSpPr>
          <p:cNvPr id="6" name="Footer Placeholder 5"/>
          <p:cNvSpPr>
            <a:spLocks noGrp="1"/>
          </p:cNvSpPr>
          <p:nvPr>
            <p:ph type="ftr" sz="quarter" idx="11"/>
          </p:nvPr>
        </p:nvSpPr>
        <p:spPr/>
        <p:txBody>
          <a:bodyPr/>
          <a:lstStyle/>
          <a:p>
            <a:r>
              <a:rPr lang="en-US"/>
              <a:t>Sample Footer</a:t>
            </a:r>
            <a:endParaRPr lang="en-US"/>
          </a:p>
        </p:txBody>
      </p:sp>
      <p:sp>
        <p:nvSpPr>
          <p:cNvPr id="7" name="Slide Number Placeholder 6"/>
          <p:cNvSpPr>
            <a:spLocks noGrp="1"/>
          </p:cNvSpPr>
          <p:nvPr>
            <p:ph type="sldNum" sz="quarter" idx="12"/>
          </p:nvPr>
        </p:nvSpPr>
        <p:spPr/>
        <p:txBody>
          <a:bodyPr/>
          <a:lstStyle/>
          <a:p>
            <a:fld id="{DBA1B0FB-D917-4C8C-928F-313BD683BF39}"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50BC9E2-CB44-4C05-9BB5-496C18A241E0}" type="datetime2">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Sample Footer</a:t>
            </a:r>
            <a:endParaRPr lang="en-US"/>
          </a:p>
        </p:txBody>
      </p:sp>
      <p:sp>
        <p:nvSpPr>
          <p:cNvPr id="7" name="Slide Number Placeholder 6"/>
          <p:cNvSpPr>
            <a:spLocks noGrp="1"/>
          </p:cNvSpPr>
          <p:nvPr>
            <p:ph type="sldNum" sz="quarter" idx="12"/>
          </p:nvPr>
        </p:nvSpPr>
        <p:spPr/>
        <p:txBody>
          <a:bodyPr/>
          <a:lstStyle/>
          <a:p>
            <a:fld id="{DBA1B0FB-D917-4C8C-928F-313BD683BF39}"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6CB39B-5F4C-4A7E-9BE3-AAFD45576D16}" type="datetime2">
              <a:rPr lang="en-US" smtClean="0"/>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Sample Footer</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BA1B0FB-D917-4C8C-928F-313BD683BF39}"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19759"/>
            <a:ext cx="9603275" cy="1049235"/>
          </a:xfrm>
        </p:spPr>
        <p:txBody>
          <a:bodyPr/>
          <a:lstStyle/>
          <a:p>
            <a:pPr algn="ctr"/>
            <a:r>
              <a:rPr lang="en-US" dirty="0"/>
              <a:t>             </a:t>
            </a:r>
            <a:br>
              <a:rPr lang="en-US" dirty="0"/>
            </a:br>
            <a:r>
              <a:rPr lang="en-US" dirty="0"/>
              <a:t>    </a:t>
            </a:r>
            <a:r>
              <a:rPr lang="en-US" sz="3000" b="1" dirty="0">
                <a:solidFill>
                  <a:srgbClr val="FF0000"/>
                </a:solidFill>
                <a:latin typeface="Times New Roman" panose="02020603050405020304" pitchFamily="18" charset="0"/>
                <a:cs typeface="Times New Roman" panose="02020603050405020304" pitchFamily="18" charset="0"/>
              </a:rPr>
              <a:t>HEART DISEASE PREDICTION</a:t>
            </a:r>
            <a:endParaRPr lang="en-IN" sz="3000" b="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1">
            <a:extLst>
              <a:ext uri="{28A0092B-C50C-407E-A947-70E740481C1C}">
                <a14:useLocalDpi xmlns:a14="http://schemas.microsoft.com/office/drawing/2010/main" val="0"/>
              </a:ext>
            </a:extLst>
          </a:blip>
          <a:srcRect r="19361" b="28518"/>
          <a:stretch>
            <a:fillRect/>
          </a:stretch>
        </p:blipFill>
        <p:spPr bwMode="auto">
          <a:xfrm>
            <a:off x="0" y="2005965"/>
            <a:ext cx="5730240" cy="4047516"/>
          </a:xfrm>
          <a:prstGeom prst="rect">
            <a:avLst/>
          </a:prstGeom>
          <a:noFill/>
          <a:ln>
            <a:noFill/>
          </a:ln>
        </p:spPr>
      </p:pic>
      <p:sp>
        <p:nvSpPr>
          <p:cNvPr id="3" name="TextBox 2"/>
          <p:cNvSpPr txBox="1"/>
          <p:nvPr/>
        </p:nvSpPr>
        <p:spPr>
          <a:xfrm>
            <a:off x="7914640" y="2753360"/>
            <a:ext cx="3759200" cy="1445260"/>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BY:</a:t>
            </a: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r>
              <a:rPr lang="en-IN" altLang="en-US" sz="2200" dirty="0">
                <a:latin typeface="Times New Roman" panose="02020603050405020304" pitchFamily="18" charset="0"/>
                <a:cs typeface="Times New Roman" panose="02020603050405020304" pitchFamily="18" charset="0"/>
              </a:rPr>
              <a:t>Munna </a:t>
            </a:r>
            <a:r>
              <a:rPr lang="en-US" sz="2200" dirty="0">
                <a:latin typeface="Times New Roman" panose="02020603050405020304" pitchFamily="18" charset="0"/>
                <a:cs typeface="Times New Roman" panose="02020603050405020304" pitchFamily="18" charset="0"/>
              </a:rPr>
              <a:t>Manish Balaj</a:t>
            </a:r>
            <a:r>
              <a:rPr lang="en-IN" altLang="en-US" sz="2200" dirty="0">
                <a:latin typeface="Times New Roman" panose="02020603050405020304" pitchFamily="18" charset="0"/>
                <a:cs typeface="Times New Roman" panose="02020603050405020304" pitchFamily="18" charset="0"/>
              </a:rPr>
              <a:t>i</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SaiKrishna </a:t>
            </a:r>
            <a:r>
              <a:rPr lang="en-IN" altLang="en-US" sz="2200" dirty="0">
                <a:latin typeface="Times New Roman" panose="02020603050405020304" pitchFamily="18" charset="0"/>
                <a:cs typeface="Times New Roman" panose="02020603050405020304" pitchFamily="18" charset="0"/>
              </a:rPr>
              <a:t>Thiwakar </a:t>
            </a:r>
            <a:r>
              <a:rPr lang="en-US" sz="2200" dirty="0">
                <a:latin typeface="Times New Roman" panose="02020603050405020304" pitchFamily="18" charset="0"/>
                <a:cs typeface="Times New Roman" panose="02020603050405020304" pitchFamily="18" charset="0"/>
              </a:rPr>
              <a:t>R.K</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Mohammed Ayaan.A</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__results___12_0"/>
          <p:cNvPicPr/>
          <p:nvPr/>
        </p:nvPicPr>
        <p:blipFill>
          <a:blip r:embed="rId1"/>
          <a:stretch>
            <a:fillRect/>
          </a:stretch>
        </p:blipFill>
        <p:spPr>
          <a:xfrm>
            <a:off x="2926185" y="0"/>
            <a:ext cx="5274310" cy="60989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2800" b="1" dirty="0">
                <a:solidFill>
                  <a:srgbClr val="FF0000"/>
                </a:solidFill>
                <a:latin typeface="Times New Roman" panose="02020603050405020304" pitchFamily="18" charset="0"/>
                <a:cs typeface="Times New Roman" panose="02020603050405020304" pitchFamily="18" charset="0"/>
              </a:rPr>
            </a:br>
            <a:r>
              <a:rPr lang="en-IN" sz="2600" b="1" dirty="0">
                <a:solidFill>
                  <a:srgbClr val="FF0000"/>
                </a:solidFill>
                <a:latin typeface="Times New Roman" panose="02020603050405020304" pitchFamily="18" charset="0"/>
                <a:cs typeface="Times New Roman" panose="02020603050405020304" pitchFamily="18" charset="0"/>
              </a:rPr>
              <a:t>CORRELATION MATRIX</a:t>
            </a:r>
            <a:endParaRPr lang="en-IN" sz="2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610" y="2313940"/>
            <a:ext cx="9603105" cy="3152140"/>
          </a:xfrm>
        </p:spPr>
        <p:txBody>
          <a:bodyPr/>
          <a:lstStyle/>
          <a:p>
            <a:pPr algn="just"/>
            <a:r>
              <a:rPr lang="en-US" sz="2200" dirty="0">
                <a:solidFill>
                  <a:srgbClr val="202124"/>
                </a:solidFill>
                <a:effectLst/>
                <a:latin typeface="Times New Roman" panose="02020603050405020304" pitchFamily="18" charset="0"/>
                <a:ea typeface="SimSun" panose="02010600030101010101" pitchFamily="2" charset="-122"/>
              </a:rPr>
              <a:t>On a </a:t>
            </a:r>
            <a:r>
              <a:rPr lang="en-IN" sz="2200" dirty="0">
                <a:solidFill>
                  <a:srgbClr val="202124"/>
                </a:solidFill>
                <a:effectLst/>
                <a:latin typeface="Times New Roman" panose="02020603050405020304" pitchFamily="18" charset="0"/>
                <a:ea typeface="SimSun" panose="02010600030101010101" pitchFamily="2" charset="-122"/>
              </a:rPr>
              <a:t>data-set</a:t>
            </a:r>
            <a:r>
              <a:rPr lang="en-US" sz="2200" dirty="0">
                <a:solidFill>
                  <a:srgbClr val="202124"/>
                </a:solidFill>
                <a:effectLst/>
                <a:latin typeface="Times New Roman" panose="02020603050405020304" pitchFamily="18" charset="0"/>
                <a:ea typeface="SimSun" panose="02010600030101010101" pitchFamily="2" charset="-122"/>
              </a:rPr>
              <a:t> with many attributes, the set of </a:t>
            </a:r>
            <a:r>
              <a:rPr lang="en-IN" sz="2200" dirty="0">
                <a:solidFill>
                  <a:srgbClr val="202124"/>
                </a:solidFill>
                <a:effectLst/>
                <a:latin typeface="Times New Roman" panose="02020603050405020304" pitchFamily="18" charset="0"/>
                <a:ea typeface="SimSun" panose="02010600030101010101" pitchFamily="2" charset="-122"/>
              </a:rPr>
              <a:t>correlation </a:t>
            </a:r>
            <a:r>
              <a:rPr lang="en-US" sz="2200" dirty="0">
                <a:solidFill>
                  <a:srgbClr val="202124"/>
                </a:solidFill>
                <a:effectLst/>
                <a:latin typeface="Times New Roman" panose="02020603050405020304" pitchFamily="18" charset="0"/>
                <a:ea typeface="SimSun" panose="02010600030101010101" pitchFamily="2" charset="-122"/>
              </a:rPr>
              <a:t>values between pairs of its attributes form a </a:t>
            </a:r>
            <a:r>
              <a:rPr lang="en-IN" sz="2200" dirty="0">
                <a:solidFill>
                  <a:srgbClr val="202124"/>
                </a:solidFill>
                <a:effectLst/>
                <a:latin typeface="Times New Roman" panose="02020603050405020304" pitchFamily="18" charset="0"/>
                <a:ea typeface="SimSun" panose="02010600030101010101" pitchFamily="2" charset="-122"/>
              </a:rPr>
              <a:t>matrix </a:t>
            </a:r>
            <a:r>
              <a:rPr lang="en-US" sz="2200" dirty="0">
                <a:solidFill>
                  <a:srgbClr val="202124"/>
                </a:solidFill>
                <a:effectLst/>
                <a:latin typeface="Times New Roman" panose="02020603050405020304" pitchFamily="18" charset="0"/>
                <a:ea typeface="SimSun" panose="02010600030101010101" pitchFamily="2" charset="-122"/>
              </a:rPr>
              <a:t>which is called a </a:t>
            </a:r>
            <a:r>
              <a:rPr lang="en-IN" sz="2200" dirty="0">
                <a:solidFill>
                  <a:srgbClr val="202124"/>
                </a:solidFill>
                <a:effectLst/>
                <a:latin typeface="Times New Roman" panose="02020603050405020304" pitchFamily="18" charset="0"/>
                <a:ea typeface="SimSun" panose="02010600030101010101" pitchFamily="2" charset="-122"/>
              </a:rPr>
              <a:t>correlation matrix</a:t>
            </a:r>
            <a:r>
              <a:rPr lang="en-US" sz="2200" dirty="0">
                <a:solidFill>
                  <a:srgbClr val="202124"/>
                </a:solidFill>
                <a:effectLst/>
                <a:latin typeface="Times New Roman" panose="02020603050405020304" pitchFamily="18" charset="0"/>
                <a:ea typeface="SimSun" panose="02010600030101010101" pitchFamily="2" charset="-122"/>
              </a:rPr>
              <a:t>.</a:t>
            </a:r>
            <a:endParaRPr lang="en-US" sz="2200" dirty="0">
              <a:solidFill>
                <a:srgbClr val="202124"/>
              </a:solidFill>
              <a:effectLst/>
              <a:latin typeface="Times New Roman" panose="02020603050405020304" pitchFamily="18" charset="0"/>
              <a:ea typeface="SimSun" panose="02010600030101010101" pitchFamily="2" charset="-122"/>
            </a:endParaRPr>
          </a:p>
          <a:p>
            <a:pPr marL="0" indent="0" algn="just">
              <a:buNone/>
            </a:pPr>
            <a:endParaRPr lang="en-US" sz="2200" dirty="0">
              <a:solidFill>
                <a:srgbClr val="202124"/>
              </a:solidFill>
              <a:effectLst/>
              <a:latin typeface="Times New Roman" panose="02020603050405020304" pitchFamily="18" charset="0"/>
              <a:ea typeface="SimSun" panose="02010600030101010101" pitchFamily="2" charset="-122"/>
            </a:endParaRPr>
          </a:p>
          <a:p>
            <a:pPr algn="just"/>
            <a:r>
              <a:rPr lang="en-US" sz="2200" dirty="0">
                <a:solidFill>
                  <a:srgbClr val="202124"/>
                </a:solidFill>
                <a:effectLst/>
                <a:latin typeface="Times New Roman" panose="02020603050405020304" pitchFamily="18" charset="0"/>
                <a:ea typeface="SimSun" panose="02010600030101010101" pitchFamily="2" charset="-122"/>
              </a:rPr>
              <a:t>Th</a:t>
            </a:r>
            <a:r>
              <a:rPr lang="en-IN" sz="2200" dirty="0">
                <a:solidFill>
                  <a:srgbClr val="202124"/>
                </a:solidFill>
                <a:effectLst/>
                <a:latin typeface="Times New Roman" panose="02020603050405020304" pitchFamily="18" charset="0"/>
                <a:ea typeface="SimSun" panose="02010600030101010101" pitchFamily="2" charset="-122"/>
              </a:rPr>
              <a:t>e correlation matrix</a:t>
            </a:r>
            <a:r>
              <a:rPr lang="en-US" sz="2200" dirty="0">
                <a:solidFill>
                  <a:srgbClr val="202124"/>
                </a:solidFill>
                <a:effectLst/>
                <a:latin typeface="Times New Roman" panose="02020603050405020304" pitchFamily="18" charset="0"/>
                <a:ea typeface="SimSun" panose="02010600030101010101" pitchFamily="2" charset="-122"/>
              </a:rPr>
              <a:t> is a symmetrical </a:t>
            </a:r>
            <a:r>
              <a:rPr lang="en-IN" sz="2200" dirty="0">
                <a:solidFill>
                  <a:srgbClr val="202124"/>
                </a:solidFill>
                <a:effectLst/>
                <a:latin typeface="Times New Roman" panose="02020603050405020304" pitchFamily="18" charset="0"/>
                <a:ea typeface="SimSun" panose="02010600030101010101" pitchFamily="2" charset="-122"/>
              </a:rPr>
              <a:t>matrix</a:t>
            </a:r>
            <a:r>
              <a:rPr lang="en-US" sz="2200" dirty="0">
                <a:solidFill>
                  <a:srgbClr val="202124"/>
                </a:solidFill>
                <a:effectLst/>
                <a:latin typeface="Times New Roman" panose="02020603050405020304" pitchFamily="18" charset="0"/>
                <a:ea typeface="SimSun" panose="02010600030101010101" pitchFamily="2" charset="-122"/>
              </a:rPr>
              <a:t> with all diagonal elements equal to +1</a:t>
            </a:r>
            <a:r>
              <a:rPr lang="en-IN" sz="2200" dirty="0">
                <a:solidFill>
                  <a:srgbClr val="202124"/>
                </a:solidFill>
                <a:effectLst/>
                <a:latin typeface="Times New Roman" panose="02020603050405020304" pitchFamily="18" charset="0"/>
                <a:ea typeface="SimSun" panose="02010600030101010101" pitchFamily="2" charset="-122"/>
              </a:rPr>
              <a:t>.</a:t>
            </a:r>
            <a:endParaRPr lang="en-IN" sz="2200" dirty="0">
              <a:effectLst/>
              <a:latin typeface="Times New Roman" panose="02020603050405020304" pitchFamily="18" charset="0"/>
              <a:ea typeface="SimSun" panose="02010600030101010101" pitchFamily="2" charset="-122"/>
            </a:endParaRPr>
          </a:p>
          <a:p>
            <a:pPr marL="0" indent="0" algn="just">
              <a:buNone/>
            </a:pPr>
            <a:endParaRPr lang="en-IN"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__results___13_1"/>
          <p:cNvPicPr/>
          <p:nvPr/>
        </p:nvPicPr>
        <p:blipFill>
          <a:blip r:embed="rId1"/>
          <a:stretch>
            <a:fillRect/>
          </a:stretch>
        </p:blipFill>
        <p:spPr>
          <a:xfrm>
            <a:off x="2939507" y="0"/>
            <a:ext cx="5265420" cy="60723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br>
              <a:rPr lang="en-US" dirty="0"/>
            </a:br>
            <a:r>
              <a:rPr lang="en-IN" sz="2600" b="1" dirty="0">
                <a:solidFill>
                  <a:srgbClr val="FF0000"/>
                </a:solidFill>
                <a:latin typeface="Times New Roman" panose="02020603050405020304" pitchFamily="18" charset="0"/>
                <a:cs typeface="Times New Roman" panose="02020603050405020304" pitchFamily="18" charset="0"/>
              </a:rPr>
              <a:t>ADVANTAGES</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451610" y="2202815"/>
            <a:ext cx="9603105" cy="3263265"/>
          </a:xfrm>
        </p:spPr>
        <p:txBody>
          <a:bodyPr>
            <a:noAutofit/>
          </a:bodyPr>
          <a:lstStyle/>
          <a:p>
            <a:pPr lvl="0" algn="just"/>
            <a:r>
              <a:rPr lang="en-IN" sz="2200" dirty="0">
                <a:latin typeface="Times New Roman" panose="02020603050405020304" pitchFamily="18" charset="0"/>
                <a:cs typeface="Times New Roman" panose="02020603050405020304" pitchFamily="18" charset="0"/>
              </a:rPr>
              <a:t>The technology here used is machine learning(MI) concept along with  the Ardunio and Heart/Pulse Rate Sensor.</a:t>
            </a:r>
            <a:endParaRPr lang="en-IN" sz="2200" dirty="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proposed system can save time and effort,improving the </a:t>
            </a:r>
            <a:r>
              <a:rPr lang="en-IN" sz="2200" dirty="0">
                <a:latin typeface="Times New Roman" panose="02020603050405020304" pitchFamily="18" charset="0"/>
                <a:cs typeface="Times New Roman" panose="02020603050405020304" pitchFamily="18" charset="0"/>
              </a:rPr>
              <a:t>health care</a:t>
            </a:r>
            <a:r>
              <a:rPr lang="en-US" sz="2200" dirty="0">
                <a:latin typeface="Times New Roman" panose="02020603050405020304" pitchFamily="18" charset="0"/>
                <a:cs typeface="Times New Roman" panose="02020603050405020304" pitchFamily="18" charset="0"/>
              </a:rPr>
              <a:t> of patients.</a:t>
            </a:r>
            <a:endParaRPr lang="en-IN" sz="2200" dirty="0">
              <a:latin typeface="Times New Roman" panose="02020603050405020304" pitchFamily="18" charset="0"/>
              <a:cs typeface="Times New Roman" panose="02020603050405020304" pitchFamily="18" charset="0"/>
            </a:endParaRPr>
          </a:p>
          <a:p>
            <a:pPr marL="0" lvl="0" indent="0" algn="just">
              <a:buNone/>
            </a:pPr>
            <a:r>
              <a:rPr lang="en-I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lvl="0" algn="just"/>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               </a:t>
            </a:r>
            <a:br>
              <a:rPr lang="en-US" b="1" dirty="0">
                <a:solidFill>
                  <a:srgbClr val="FF0000"/>
                </a:solidFill>
              </a:rPr>
            </a:br>
            <a:r>
              <a:rPr lang="en-US" b="1" dirty="0">
                <a:solidFill>
                  <a:srgbClr val="FF0000"/>
                </a:solidFill>
              </a:rPr>
              <a:t>                  </a:t>
            </a:r>
            <a:r>
              <a:rPr lang="en-US" sz="2600" b="1" dirty="0">
                <a:solidFill>
                  <a:srgbClr val="FF0000"/>
                </a:solidFill>
                <a:latin typeface="Times New Roman" panose="02020603050405020304" pitchFamily="18" charset="0"/>
                <a:cs typeface="Times New Roman" panose="02020603050405020304" pitchFamily="18" charset="0"/>
              </a:rPr>
              <a:t>real – case  scenario</a:t>
            </a:r>
            <a:endParaRPr lang="en-IN" sz="2600"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descr="7."/>
          <p:cNvPicPr>
            <a:picLocks noGrp="1"/>
          </p:cNvPicPr>
          <p:nvPr>
            <p:ph idx="1"/>
          </p:nvPr>
        </p:nvPicPr>
        <p:blipFill>
          <a:blip r:embed="rId1"/>
          <a:stretch>
            <a:fillRect/>
          </a:stretch>
        </p:blipFill>
        <p:spPr>
          <a:xfrm>
            <a:off x="1624613" y="1961965"/>
            <a:ext cx="8842159" cy="38795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819" y="804519"/>
            <a:ext cx="9603275" cy="1049235"/>
          </a:xfrm>
        </p:spPr>
        <p:txBody>
          <a:bodyPr/>
          <a:lstStyle/>
          <a:p>
            <a:br>
              <a:rPr lang="en-US" dirty="0"/>
            </a:br>
            <a:r>
              <a:rPr lang="en-US" sz="2600" b="1" dirty="0">
                <a:solidFill>
                  <a:srgbClr val="FF0000"/>
                </a:solidFill>
                <a:latin typeface="Times New Roman" panose="02020603050405020304" pitchFamily="18" charset="0"/>
                <a:cs typeface="Times New Roman" panose="02020603050405020304" pitchFamily="18" charset="0"/>
              </a:rPr>
              <a:t>C</a:t>
            </a:r>
            <a:r>
              <a:rPr lang="en-IN" sz="2600" b="1" dirty="0">
                <a:solidFill>
                  <a:srgbClr val="FF0000"/>
                </a:solidFill>
                <a:latin typeface="Times New Roman" panose="02020603050405020304" pitchFamily="18" charset="0"/>
                <a:cs typeface="Times New Roman" panose="02020603050405020304" pitchFamily="18" charset="0"/>
              </a:rPr>
              <a:t>ONCLUSION</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610" y="1999615"/>
            <a:ext cx="9603105" cy="3466465"/>
          </a:xfrm>
        </p:spPr>
        <p:txBody>
          <a:bodyPr>
            <a:noAutofit/>
          </a:bodyPr>
          <a:lstStyle/>
          <a:p>
            <a:pPr algn="just"/>
            <a:r>
              <a:rPr lang="en-US" sz="2200" dirty="0">
                <a:latin typeface="Times New Roman" panose="02020603050405020304" pitchFamily="18" charset="0"/>
                <a:cs typeface="Times New Roman" panose="02020603050405020304" pitchFamily="18" charset="0"/>
              </a:rPr>
              <a:t>In this project, we aim to monitor the health parameters of the patients efficiently and use the monitored data combined with their medical history to predict whether the patient may suffer from </a:t>
            </a:r>
            <a:r>
              <a:rPr lang="en-IN" sz="2200" dirty="0">
                <a:latin typeface="Times New Roman" panose="02020603050405020304" pitchFamily="18" charset="0"/>
                <a:cs typeface="Times New Roman" panose="02020603050405020304" pitchFamily="18" charset="0"/>
              </a:rPr>
              <a:t>H</a:t>
            </a:r>
            <a:r>
              <a:rPr lang="en-US" sz="2200" dirty="0">
                <a:latin typeface="Times New Roman" panose="02020603050405020304" pitchFamily="18" charset="0"/>
                <a:cs typeface="Times New Roman" panose="02020603050405020304" pitchFamily="18" charset="0"/>
              </a:rPr>
              <a:t>D ( Heart Disease) or not. </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This project mainly aims to predict the heart disease and not for detection.</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thank you"/>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80570" cy="6125845"/>
          </a:xfrm>
          <a:prstGeom prst="rect">
            <a:avLst/>
          </a:prstGeom>
          <a:noFill/>
          <a:ln>
            <a:noFill/>
          </a:ln>
        </p:spPr>
      </p:pic>
      <p:sp>
        <p:nvSpPr>
          <p:cNvPr id="3" name="TextBox 2"/>
          <p:cNvSpPr txBox="1"/>
          <p:nvPr/>
        </p:nvSpPr>
        <p:spPr>
          <a:xfrm>
            <a:off x="7448365" y="1029810"/>
            <a:ext cx="4572000" cy="368300"/>
          </a:xfrm>
          <a:prstGeom prst="rect">
            <a:avLst/>
          </a:prstGeom>
          <a:noFill/>
        </p:spPr>
        <p:txBody>
          <a:bodyPr wrap="squar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1610" y="756920"/>
            <a:ext cx="9603105" cy="1112520"/>
          </a:xfrm>
        </p:spPr>
        <p:txBody>
          <a:bodyPr>
            <a:normAutofit/>
          </a:bodyPr>
          <a:lstStyle/>
          <a:p>
            <a:pPr algn="l"/>
            <a:br>
              <a:rPr lang="en-US" dirty="0"/>
            </a:br>
            <a:r>
              <a:rPr lang="en-IN" sz="2600" b="1" dirty="0">
                <a:solidFill>
                  <a:srgbClr val="FF0000"/>
                </a:solidFill>
                <a:latin typeface="Times New Roman" panose="02020603050405020304" pitchFamily="18" charset="0"/>
                <a:cs typeface="Times New Roman" panose="02020603050405020304" pitchFamily="18" charset="0"/>
              </a:rPr>
              <a:t>INDEX </a:t>
            </a:r>
            <a:endParaRPr lang="en-IN" sz="2600" b="1"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451579" y="2015732"/>
            <a:ext cx="9603275" cy="3917708"/>
          </a:xfrm>
        </p:spPr>
        <p:txBody>
          <a:bodyPr>
            <a:noAutofit/>
          </a:bodyPr>
          <a:lstStyle/>
          <a:p>
            <a:pPr algn="just"/>
            <a:r>
              <a:rPr lang="en-US"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PROPOSED SYSTEM</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SYSTEM DESIGN</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EXPERIMENTAL SETUP</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MODEL IMPLEMENTATION</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610" y="804545"/>
            <a:ext cx="9603105" cy="1080770"/>
          </a:xfrm>
        </p:spPr>
        <p:txBody>
          <a:bodyPr/>
          <a:lstStyle/>
          <a:p>
            <a:r>
              <a:rPr lang="en-US" sz="2800" b="1" dirty="0">
                <a:solidFill>
                  <a:srgbClr val="FF0000"/>
                </a:solidFill>
                <a:latin typeface="Times New Roman" panose="02020603050405020304" pitchFamily="18" charset="0"/>
                <a:cs typeface="Times New Roman" panose="02020603050405020304" pitchFamily="18" charset="0"/>
              </a:rPr>
              <a:t>  </a:t>
            </a:r>
            <a:br>
              <a:rPr lang="en-US" sz="2800" b="1" dirty="0">
                <a:solidFill>
                  <a:srgbClr val="FF0000"/>
                </a:solidFill>
                <a:latin typeface="Times New Roman" panose="02020603050405020304" pitchFamily="18" charset="0"/>
                <a:cs typeface="Times New Roman" panose="02020603050405020304" pitchFamily="18" charset="0"/>
              </a:rPr>
            </a:br>
            <a:r>
              <a:rPr lang="en-US" sz="2600" b="1" dirty="0">
                <a:solidFill>
                  <a:srgbClr val="FF0000"/>
                </a:solidFill>
                <a:latin typeface="Times New Roman" panose="02020603050405020304" pitchFamily="18" charset="0"/>
                <a:cs typeface="Times New Roman" panose="02020603050405020304" pitchFamily="18" charset="0"/>
              </a:rPr>
              <a:t>PROBLEM  STATEMENT</a:t>
            </a:r>
            <a:endParaRPr lang="en-IN" sz="2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610" y="2282190"/>
            <a:ext cx="9603105" cy="3183890"/>
          </a:xfrm>
        </p:spPr>
        <p:txBody>
          <a:bodyPr>
            <a:normAutofit/>
          </a:bodyPr>
          <a:lstStyle/>
          <a:p>
            <a:pPr algn="just"/>
            <a:r>
              <a:rPr lang="en-US" sz="2200" dirty="0">
                <a:effectLst/>
                <a:latin typeface="Times New Roman" panose="02020603050405020304" pitchFamily="18" charset="0"/>
                <a:ea typeface="SimSun" panose="02010600030101010101" pitchFamily="2" charset="-122"/>
              </a:rPr>
              <a:t>Many patients require continuous monitoring of various parameters, which can be expensive and cumbersome. </a:t>
            </a:r>
            <a:endParaRPr lang="en-US" sz="2200" dirty="0">
              <a:effectLst/>
              <a:latin typeface="Times New Roman" panose="02020603050405020304" pitchFamily="18" charset="0"/>
              <a:ea typeface="SimSun" panose="02010600030101010101" pitchFamily="2" charset="-122"/>
            </a:endParaRPr>
          </a:p>
          <a:p>
            <a:pPr marL="0" indent="0" algn="just">
              <a:buNone/>
            </a:pPr>
            <a:endParaRPr lang="en-US" sz="2200" dirty="0">
              <a:effectLst/>
              <a:latin typeface="Times New Roman" panose="02020603050405020304" pitchFamily="18" charset="0"/>
              <a:ea typeface="SimSun" panose="02010600030101010101" pitchFamily="2" charset="-122"/>
            </a:endParaRPr>
          </a:p>
          <a:p>
            <a:pPr algn="just"/>
            <a:r>
              <a:rPr lang="en-US" sz="2200" dirty="0">
                <a:effectLst/>
                <a:latin typeface="Times New Roman" panose="02020603050405020304" pitchFamily="18" charset="0"/>
                <a:ea typeface="SimSun" panose="02010600030101010101" pitchFamily="2" charset="-122"/>
              </a:rPr>
              <a:t>Often the medical history of the patient is not readily available or compiled .</a:t>
            </a:r>
            <a:endParaRPr lang="en-US" sz="2200" dirty="0">
              <a:effectLst/>
              <a:latin typeface="Times New Roman" panose="02020603050405020304" pitchFamily="18" charset="0"/>
              <a:ea typeface="SimSun" panose="02010600030101010101" pitchFamily="2" charset="-122"/>
            </a:endParaRPr>
          </a:p>
          <a:p>
            <a:pPr algn="just"/>
            <a:endParaRPr lang="en-US" sz="2200" dirty="0">
              <a:latin typeface="Times New Roman" panose="02020603050405020304" pitchFamily="18" charset="0"/>
              <a:ea typeface="SimSun" panose="02010600030101010101" pitchFamily="2" charset="-122"/>
            </a:endParaRPr>
          </a:p>
          <a:p>
            <a:pPr algn="just"/>
            <a:r>
              <a:rPr lang="en-US" sz="2200" dirty="0">
                <a:effectLst/>
                <a:latin typeface="Times New Roman" panose="02020603050405020304" pitchFamily="18" charset="0"/>
                <a:ea typeface="SimSun" panose="02010600030101010101" pitchFamily="2" charset="-122"/>
              </a:rPr>
              <a:t> Many lives can be saved if</a:t>
            </a:r>
            <a:r>
              <a:rPr lang="en-IN" sz="2200" dirty="0">
                <a:effectLst/>
                <a:latin typeface="Calibri" panose="020F0502020204030204" pitchFamily="34" charset="0"/>
                <a:ea typeface="SimSun" panose="02010600030101010101" pitchFamily="2" charset="-122"/>
                <a:cs typeface="Times New Roman" panose="02020603050405020304" pitchFamily="18" charset="0"/>
              </a:rPr>
              <a:t> Heart Disease</a:t>
            </a:r>
            <a:r>
              <a:rPr lang="en-US" sz="2200" dirty="0">
                <a:effectLst/>
                <a:latin typeface="Times New Roman" panose="02020603050405020304" pitchFamily="18" charset="0"/>
                <a:ea typeface="SimSun" panose="02010600030101010101" pitchFamily="2" charset="-122"/>
              </a:rPr>
              <a:t> is predicted using its early symptoms. </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IN" sz="2600" b="1" dirty="0">
                <a:solidFill>
                  <a:srgbClr val="FF0000"/>
                </a:solidFill>
                <a:latin typeface="Times New Roman" panose="02020603050405020304" pitchFamily="18" charset="0"/>
                <a:cs typeface="Times New Roman" panose="02020603050405020304" pitchFamily="18" charset="0"/>
              </a:rPr>
              <a:t>PROPOSED SYSTEM</a:t>
            </a:r>
            <a:endParaRPr lang="en-IN" sz="2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610" y="2362200"/>
            <a:ext cx="9603105" cy="3432810"/>
          </a:xfrm>
        </p:spPr>
        <p:txBody>
          <a:bodyPr/>
          <a:lstStyle/>
          <a:p>
            <a:pPr algn="just">
              <a:lnSpc>
                <a:spcPct val="107000"/>
              </a:lnSpc>
            </a:pPr>
            <a:r>
              <a:rPr lang="en-US" sz="2200" dirty="0">
                <a:effectLst/>
                <a:latin typeface="Times New Roman" panose="02020603050405020304" pitchFamily="18" charset="0"/>
                <a:ea typeface="SimSun" panose="02010600030101010101" pitchFamily="2" charset="-122"/>
              </a:rPr>
              <a:t>We have proposed a system which will attempt to solve the above-mentioned problems. Sensors can be used to capture the vitals of the patients. </a:t>
            </a:r>
            <a:endParaRPr lang="en-US" sz="2200" dirty="0">
              <a:effectLst/>
              <a:latin typeface="Times New Roman" panose="02020603050405020304" pitchFamily="18" charset="0"/>
              <a:ea typeface="SimSun" panose="02010600030101010101" pitchFamily="2" charset="-122"/>
            </a:endParaRPr>
          </a:p>
          <a:p>
            <a:pPr marL="0" indent="0" algn="just">
              <a:lnSpc>
                <a:spcPct val="107000"/>
              </a:lnSpc>
              <a:buNone/>
            </a:pPr>
            <a:endParaRPr lang="en-US" sz="2200" dirty="0">
              <a:effectLst/>
              <a:latin typeface="Times New Roman" panose="02020603050405020304" pitchFamily="18" charset="0"/>
              <a:ea typeface="SimSun" panose="02010600030101010101" pitchFamily="2" charset="-122"/>
            </a:endParaRPr>
          </a:p>
          <a:p>
            <a:pPr algn="just">
              <a:lnSpc>
                <a:spcPct val="107000"/>
              </a:lnSpc>
            </a:pPr>
            <a:r>
              <a:rPr lang="en-US" sz="2200" dirty="0">
                <a:effectLst/>
                <a:latin typeface="Times New Roman" panose="02020603050405020304" pitchFamily="18" charset="0"/>
                <a:ea typeface="SimSun" panose="02010600030101010101" pitchFamily="2" charset="-122"/>
              </a:rPr>
              <a:t>We expect that, using these vitals </a:t>
            </a:r>
            <a:r>
              <a:rPr lang="en-IN" sz="2200" dirty="0">
                <a:effectLst/>
                <a:latin typeface="Times New Roman" panose="02020603050405020304" pitchFamily="18" charset="0"/>
                <a:ea typeface="SimSun" panose="02010600030101010101" pitchFamily="2" charset="-122"/>
              </a:rPr>
              <a:t>and </a:t>
            </a:r>
            <a:r>
              <a:rPr lang="en-US" sz="2200" dirty="0">
                <a:effectLst/>
                <a:latin typeface="Times New Roman" panose="02020603050405020304" pitchFamily="18" charset="0"/>
                <a:ea typeface="SimSun" panose="02010600030101010101" pitchFamily="2" charset="-122"/>
              </a:rPr>
              <a:t>the medical history,</a:t>
            </a:r>
            <a:r>
              <a:rPr lang="en-IN" sz="2200" dirty="0">
                <a:effectLst/>
                <a:latin typeface="Times New Roman" panose="02020603050405020304" pitchFamily="18" charset="0"/>
                <a:ea typeface="SimSun" panose="02010600030101010101" pitchFamily="2" charset="-122"/>
              </a:rPr>
              <a:t> the Logistic Regression along with K-Nearest Neighbors algorithm</a:t>
            </a:r>
            <a:r>
              <a:rPr lang="en-US" sz="2200" dirty="0">
                <a:effectLst/>
                <a:latin typeface="Times New Roman" panose="02020603050405020304" pitchFamily="18" charset="0"/>
                <a:ea typeface="SimSun" panose="02010600030101010101" pitchFamily="2" charset="-122"/>
              </a:rPr>
              <a:t> will efficiently predict Heart Disease. </a:t>
            </a:r>
            <a:endParaRPr lang="en-US" sz="2200" dirty="0">
              <a:effectLst/>
              <a:latin typeface="Times New Roman" panose="02020603050405020304" pitchFamily="18" charset="0"/>
              <a:ea typeface="SimSun" panose="02010600030101010101" pitchFamily="2" charset="-122"/>
            </a:endParaRPr>
          </a:p>
          <a:p>
            <a:pPr marL="0" indent="0" algn="just">
              <a:lnSpc>
                <a:spcPct val="107000"/>
              </a:lnSpc>
              <a:buNone/>
            </a:pPr>
            <a:endParaRPr lang="en-IN" sz="2400" dirty="0">
              <a:effectLst/>
              <a:latin typeface="Times New Roman" panose="02020603050405020304" pitchFamily="18" charset="0"/>
              <a:ea typeface="SimSun" panose="02010600030101010101" pitchFamily="2" charset="-122"/>
            </a:endParaRPr>
          </a:p>
          <a:p>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IN" sz="2600" b="1" dirty="0">
                <a:solidFill>
                  <a:srgbClr val="FF0000"/>
                </a:solidFill>
                <a:latin typeface="Times New Roman" panose="02020603050405020304" pitchFamily="18" charset="0"/>
                <a:cs typeface="Times New Roman" panose="02020603050405020304" pitchFamily="18" charset="0"/>
              </a:rPr>
              <a:t>RESEARCH METHODOLOGY</a:t>
            </a:r>
            <a:endParaRPr lang="en-IN" sz="2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610" y="2235835"/>
            <a:ext cx="9603105" cy="3230245"/>
          </a:xfrm>
        </p:spPr>
        <p:txBody>
          <a:bodyPr/>
          <a:lstStyle/>
          <a:p>
            <a:r>
              <a:rPr lang="en-IN" sz="2200" b="1" dirty="0">
                <a:effectLst/>
                <a:latin typeface="Times New Roman" panose="02020603050405020304" pitchFamily="18" charset="0"/>
                <a:ea typeface="SimSun" panose="02010600030101010101" pitchFamily="2" charset="-122"/>
              </a:rPr>
              <a:t>LOGISTIC REGRESSION, K-NEAREST NEIGHBORS ALGORITHMS</a:t>
            </a:r>
            <a:endParaRPr lang="en-IN" sz="2200" b="1" dirty="0">
              <a:effectLst/>
              <a:latin typeface="Times New Roman" panose="02020603050405020304" pitchFamily="18" charset="0"/>
              <a:ea typeface="SimSun" panose="02010600030101010101" pitchFamily="2" charset="-122"/>
            </a:endParaRPr>
          </a:p>
          <a:p>
            <a:endParaRPr lang="en-IN" sz="2200" dirty="0">
              <a:effectLst/>
              <a:latin typeface="Times New Roman" panose="02020603050405020304" pitchFamily="18" charset="0"/>
              <a:ea typeface="SimSun" panose="02010600030101010101" pitchFamily="2" charset="-122"/>
            </a:endParaRPr>
          </a:p>
          <a:p>
            <a:r>
              <a:rPr lang="en-IN" sz="2200" b="1" spc="-5" dirty="0">
                <a:solidFill>
                  <a:srgbClr val="292929"/>
                </a:solidFill>
                <a:effectLst/>
                <a:latin typeface="Times New Roman" panose="02020603050405020304" pitchFamily="18" charset="0"/>
                <a:ea typeface="Georgia" panose="02040502050405020303" pitchFamily="18" charset="0"/>
              </a:rPr>
              <a:t>SOURCE OF DATA</a:t>
            </a:r>
            <a:endParaRPr lang="en-IN" sz="2200" b="1" spc="-5" dirty="0">
              <a:solidFill>
                <a:srgbClr val="292929"/>
              </a:solidFill>
              <a:effectLst/>
              <a:latin typeface="Times New Roman" panose="02020603050405020304" pitchFamily="18" charset="0"/>
              <a:ea typeface="Georgia" panose="02040502050405020303" pitchFamily="18" charset="0"/>
            </a:endParaRPr>
          </a:p>
          <a:p>
            <a:pPr marL="0" indent="0">
              <a:buNone/>
            </a:pPr>
            <a:endParaRPr lang="en-IN" sz="2200" dirty="0">
              <a:effectLst/>
              <a:latin typeface="Times New Roman" panose="02020603050405020304" pitchFamily="18" charset="0"/>
              <a:ea typeface="SimSun" panose="02010600030101010101" pitchFamily="2" charset="-122"/>
            </a:endParaRPr>
          </a:p>
          <a:p>
            <a:r>
              <a:rPr lang="en-IN" sz="2200" b="1" spc="-5" dirty="0">
                <a:solidFill>
                  <a:srgbClr val="292929"/>
                </a:solidFill>
                <a:effectLst/>
                <a:latin typeface="Times New Roman" panose="02020603050405020304" pitchFamily="18" charset="0"/>
                <a:ea typeface="Georgia" panose="02040502050405020303" pitchFamily="18" charset="0"/>
              </a:rPr>
              <a:t>DATA EXPLORATION</a:t>
            </a:r>
            <a:endParaRPr lang="en-IN" sz="2200" dirty="0">
              <a:effectLst/>
              <a:latin typeface="Times New Roman" panose="02020603050405020304" pitchFamily="18" charset="0"/>
              <a:ea typeface="SimSun" panose="02010600030101010101" pitchFamily="2" charset="-122"/>
            </a:endParaRPr>
          </a:p>
          <a:p>
            <a:endParaRPr lang="en-IN"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a:br>
            <a:r>
              <a:rPr lang="en-IN" sz="2900" dirty="0">
                <a:solidFill>
                  <a:srgbClr val="FF0000"/>
                </a:solidFill>
                <a:latin typeface="Times New Roman" panose="02020603050405020304" pitchFamily="18" charset="0"/>
                <a:cs typeface="Times New Roman" panose="02020603050405020304" pitchFamily="18" charset="0"/>
              </a:rPr>
              <a:t> ALGORITHM</a:t>
            </a:r>
            <a:br>
              <a:rPr lang="en-IN" b="1"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rPr>
              <a:t>                </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Logistic regression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is a </a:t>
            </a:r>
            <a:r>
              <a:rPr lang="en-IN" sz="2200" dirty="0">
                <a:latin typeface="Times New Roman" panose="02020603050405020304" pitchFamily="18" charset="0"/>
                <a:ea typeface="Calibri" panose="020F0502020204030204" pitchFamily="34" charset="0"/>
                <a:cs typeface="Times New Roman" panose="02020603050405020304" pitchFamily="18" charset="0"/>
              </a:rPr>
              <a:t>statistical model</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that in its basic form uses a </a:t>
            </a:r>
            <a:r>
              <a:rPr lang="en-IN" sz="2200" dirty="0">
                <a:latin typeface="Times New Roman" panose="02020603050405020304" pitchFamily="18" charset="0"/>
                <a:ea typeface="Calibri" panose="020F0502020204030204" pitchFamily="34" charset="0"/>
                <a:cs typeface="Times New Roman" panose="02020603050405020304" pitchFamily="18" charset="0"/>
              </a:rPr>
              <a:t>logistic function</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to model a </a:t>
            </a:r>
            <a:r>
              <a:rPr lang="en-IN" sz="2200" dirty="0">
                <a:latin typeface="Times New Roman" panose="02020603050405020304" pitchFamily="18" charset="0"/>
                <a:ea typeface="Calibri" panose="020F0502020204030204" pitchFamily="34" charset="0"/>
                <a:cs typeface="Times New Roman" panose="02020603050405020304" pitchFamily="18" charset="0"/>
              </a:rPr>
              <a:t>binary</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dirty="0">
                <a:latin typeface="Times New Roman" panose="02020603050405020304" pitchFamily="18" charset="0"/>
                <a:ea typeface="Calibri" panose="020F0502020204030204" pitchFamily="34" charset="0"/>
                <a:cs typeface="Times New Roman" panose="02020603050405020304" pitchFamily="18" charset="0"/>
              </a:rPr>
              <a:t>dependent variable</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although many more complex </a:t>
            </a:r>
            <a:r>
              <a:rPr lang="en-IN" sz="2200" dirty="0">
                <a:latin typeface="Times New Roman" panose="02020603050405020304" pitchFamily="18" charset="0"/>
                <a:ea typeface="Calibri" panose="020F0502020204030204" pitchFamily="34" charset="0"/>
                <a:cs typeface="Times New Roman" panose="02020603050405020304" pitchFamily="18" charset="0"/>
              </a:rPr>
              <a:t>extensions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exist.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The </a:t>
            </a:r>
            <a:r>
              <a:rPr lang="en-IN" sz="2200" b="1" dirty="0">
                <a:latin typeface="Times New Roman" panose="02020603050405020304" pitchFamily="18" charset="0"/>
                <a:cs typeface="Times New Roman" panose="02020603050405020304" pitchFamily="18" charset="0"/>
              </a:rPr>
              <a:t>K</a:t>
            </a:r>
            <a:r>
              <a:rPr lang="en-IN" sz="2200" b="1" dirty="0">
                <a:latin typeface="Times New Roman" panose="02020603050405020304" pitchFamily="18" charset="0"/>
                <a:cs typeface="Times New Roman" panose="02020603050405020304" pitchFamily="18" charset="0"/>
              </a:rPr>
              <a:t>-nearest neighbors</a:t>
            </a:r>
            <a:r>
              <a:rPr lang="en-IN" sz="2200" dirty="0">
                <a:latin typeface="Times New Roman" panose="02020603050405020304" pitchFamily="18" charset="0"/>
                <a:cs typeface="Times New Roman" panose="02020603050405020304" pitchFamily="18" charset="0"/>
              </a:rPr>
              <a:t> (kNN) algorithm is a machine learning algorithm that uses a set of training data to classify or predict new data points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03630" y="628016"/>
            <a:ext cx="9605645" cy="1074420"/>
          </a:xfrm>
        </p:spPr>
        <p:txBody>
          <a:bodyPr>
            <a:normAutofit fontScale="90000"/>
          </a:bodyPr>
          <a:lstStyle/>
          <a:p>
            <a:br>
              <a:rPr lang="en-US" dirty="0">
                <a:sym typeface="+mn-ea"/>
              </a:rPr>
            </a:br>
            <a:r>
              <a:rPr lang="en-US" dirty="0">
                <a:sym typeface="+mn-ea"/>
              </a:rPr>
              <a:t>	</a:t>
            </a:r>
            <a:r>
              <a:rPr lang="en-IN" altLang="en-US" dirty="0">
                <a:sym typeface="+mn-ea"/>
              </a:rPr>
              <a:t>			</a:t>
            </a:r>
            <a:r>
              <a:rPr lang="en-IN" sz="2900" b="1" dirty="0">
                <a:solidFill>
                  <a:srgbClr val="FF0000"/>
                </a:solidFill>
                <a:latin typeface="Times New Roman" panose="02020603050405020304" pitchFamily="18" charset="0"/>
                <a:cs typeface="Times New Roman" panose="02020603050405020304" pitchFamily="18" charset="0"/>
                <a:sym typeface="+mn-ea"/>
              </a:rPr>
              <a:t>SYSTEM  DESIGN</a:t>
            </a:r>
            <a:br>
              <a:rPr lang="en-IN" sz="2900" b="1" dirty="0">
                <a:solidFill>
                  <a:srgbClr val="FF0000"/>
                </a:solidFill>
                <a:latin typeface="Times New Roman" panose="02020603050405020304" pitchFamily="18" charset="0"/>
                <a:cs typeface="Times New Roman" panose="02020603050405020304" pitchFamily="18" charset="0"/>
              </a:rPr>
            </a:br>
            <a:br>
              <a:rPr lang="en-US" dirty="0"/>
            </a:br>
            <a:r>
              <a:rPr lang="en-US" dirty="0"/>
              <a:t>                     </a:t>
            </a:r>
            <a:br>
              <a:rPr lang="en-US" dirty="0">
                <a:sym typeface="+mn-ea"/>
              </a:rPr>
            </a:br>
            <a:r>
              <a:rPr lang="en-US" dirty="0">
                <a:sym typeface="+mn-ea"/>
              </a:rPr>
              <a:t>                         </a:t>
            </a:r>
            <a:br>
              <a:rPr lang="en-IN" b="1" dirty="0">
                <a:solidFill>
                  <a:srgbClr val="FF0000"/>
                </a:solidFill>
              </a:rPr>
            </a:br>
            <a:r>
              <a:rPr lang="en-US" dirty="0"/>
              <a:t>    </a:t>
            </a:r>
            <a:br>
              <a:rPr lang="en-US" dirty="0"/>
            </a:br>
            <a:br>
              <a:rPr lang="en-US" dirty="0"/>
            </a:br>
            <a:br>
              <a:rPr lang="en-US" dirty="0"/>
            </a:br>
            <a:br>
              <a:rPr lang="en-US" dirty="0"/>
            </a:br>
            <a:br>
              <a:rPr lang="en-US" dirty="0"/>
            </a:br>
            <a:r>
              <a:rPr lang="en-US" dirty="0"/>
              <a:t>                           </a:t>
            </a:r>
            <a:endParaRPr lang="en-IN" b="1" dirty="0">
              <a:solidFill>
                <a:srgbClr val="FF0000"/>
              </a:solidFill>
            </a:endParaRPr>
          </a:p>
        </p:txBody>
      </p:sp>
      <p:pic>
        <p:nvPicPr>
          <p:cNvPr id="2" name="Content Placeholder 1" descr="RaspberryPi_B3_plus_30109158-01"/>
          <p:cNvPicPr>
            <a:picLocks noGrp="1" noChangeAspect="1"/>
          </p:cNvPicPr>
          <p:nvPr>
            <p:ph sz="half" idx="1"/>
          </p:nvPr>
        </p:nvPicPr>
        <p:blipFill>
          <a:blip r:embed="rId1"/>
          <a:stretch>
            <a:fillRect/>
          </a:stretch>
        </p:blipFill>
        <p:spPr>
          <a:xfrm>
            <a:off x="403225" y="2095501"/>
            <a:ext cx="3105144" cy="2009140"/>
          </a:xfrm>
          <a:prstGeom prst="rect">
            <a:avLst/>
          </a:prstGeom>
        </p:spPr>
      </p:pic>
      <p:pic>
        <p:nvPicPr>
          <p:cNvPr id="3" name="Content Placeholder 2" descr="pulse sensor"/>
          <p:cNvPicPr>
            <a:picLocks noGrp="1" noChangeAspect="1"/>
          </p:cNvPicPr>
          <p:nvPr>
            <p:ph sz="half" idx="2"/>
          </p:nvPr>
        </p:nvPicPr>
        <p:blipFill>
          <a:blip r:embed="rId2"/>
          <a:stretch>
            <a:fillRect/>
          </a:stretch>
        </p:blipFill>
        <p:spPr>
          <a:xfrm>
            <a:off x="8537575" y="2176781"/>
            <a:ext cx="2804160" cy="2022944"/>
          </a:xfrm>
          <a:prstGeom prst="rect">
            <a:avLst/>
          </a:prstGeom>
        </p:spPr>
      </p:pic>
      <p:pic>
        <p:nvPicPr>
          <p:cNvPr id="1030" name="Picture 6"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1039" y="3845290"/>
            <a:ext cx="3017323" cy="20271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51610" y="913765"/>
            <a:ext cx="9603105" cy="939800"/>
          </a:xfrm>
        </p:spPr>
        <p:txBody>
          <a:bodyPr>
            <a:normAutofit fontScale="90000"/>
          </a:bodyPr>
          <a:lstStyle/>
          <a:p>
            <a:br>
              <a:rPr lang="en-US" dirty="0"/>
            </a:br>
            <a:r>
              <a:rPr lang="en-IN" sz="2900" b="1" dirty="0">
                <a:solidFill>
                  <a:srgbClr val="FF0000"/>
                </a:solidFill>
                <a:effectLst/>
                <a:latin typeface="Times New Roman" panose="02020603050405020304" pitchFamily="18" charset="0"/>
                <a:ea typeface="SimSun" panose="02010600030101010101" pitchFamily="2" charset="-122"/>
              </a:rPr>
              <a:t>EXPERIMENTAL SETUP</a:t>
            </a:r>
            <a:br>
              <a:rPr lang="en-IN" sz="2900" b="1" dirty="0">
                <a:solidFill>
                  <a:srgbClr val="FF0000"/>
                </a:solidFill>
                <a:effectLst/>
                <a:latin typeface="Times New Roman" panose="02020603050405020304" pitchFamily="18" charset="0"/>
                <a:ea typeface="SimSun" panose="02010600030101010101" pitchFamily="2" charset="-122"/>
              </a:rPr>
            </a:br>
            <a:endParaRPr lang="en-IN" sz="2900" b="1" dirty="0">
              <a:solidFill>
                <a:srgbClr val="FF0000"/>
              </a:solidFill>
            </a:endParaRPr>
          </a:p>
        </p:txBody>
      </p:sp>
      <p:sp>
        <p:nvSpPr>
          <p:cNvPr id="7" name="Content Placeholder 6"/>
          <p:cNvSpPr>
            <a:spLocks noGrp="1"/>
          </p:cNvSpPr>
          <p:nvPr>
            <p:ph idx="1"/>
          </p:nvPr>
        </p:nvSpPr>
        <p:spPr>
          <a:xfrm>
            <a:off x="1294130" y="1853565"/>
            <a:ext cx="9603105" cy="3785870"/>
          </a:xfrm>
        </p:spPr>
        <p:txBody>
          <a:bodyPr>
            <a:noAutofit/>
          </a:bodyPr>
          <a:lstStyle/>
          <a:p>
            <a:pPr marL="0" indent="0" algn="just">
              <a:lnSpc>
                <a:spcPct val="107000"/>
              </a:lnSpc>
              <a:buNone/>
            </a:pPr>
            <a:r>
              <a:rPr lang="en-US" sz="1800" dirty="0">
                <a:latin typeface="Times New Roman" panose="02020603050405020304" pitchFamily="18" charset="0"/>
                <a:ea typeface="SimSun" panose="02010600030101010101" pitchFamily="2" charset="-122"/>
                <a:cs typeface="Times New Roman" panose="02020603050405020304" pitchFamily="18" charset="0"/>
              </a:rPr>
              <a:t>The basic experimental setup consisted of</a:t>
            </a:r>
            <a:r>
              <a:rPr lang="en-IN" altLang="en-US" sz="1800" dirty="0">
                <a:latin typeface="Times New Roman" panose="02020603050405020304" pitchFamily="18" charset="0"/>
                <a:ea typeface="SimSun" panose="02010600030101010101" pitchFamily="2" charset="-122"/>
                <a:cs typeface="Times New Roman" panose="02020603050405020304" pitchFamily="18" charset="0"/>
              </a:rPr>
              <a:t> </a:t>
            </a:r>
            <a:r>
              <a:rPr lang="en-IN" sz="1800" dirty="0">
                <a:latin typeface="Times New Roman" panose="02020603050405020304" pitchFamily="18" charset="0"/>
                <a:ea typeface="SimSun" panose="02010600030101010101" pitchFamily="2" charset="-122"/>
                <a:cs typeface="Times New Roman" panose="02020603050405020304" pitchFamily="18" charset="0"/>
              </a:rPr>
              <a:t>Ardunio</a:t>
            </a:r>
            <a:r>
              <a:rPr lang="en-US" sz="1800" dirty="0">
                <a:latin typeface="Times New Roman" panose="02020603050405020304" pitchFamily="18" charset="0"/>
                <a:ea typeface="SimSun" panose="02010600030101010101" pitchFamily="2" charset="-122"/>
                <a:cs typeface="Times New Roman" panose="02020603050405020304" pitchFamily="18" charset="0"/>
              </a:rPr>
              <a:t>, </a:t>
            </a:r>
            <a:r>
              <a:rPr lang="en-IN" sz="1800" dirty="0">
                <a:latin typeface="Times New Roman" panose="02020603050405020304" pitchFamily="18" charset="0"/>
                <a:ea typeface="SimSun" panose="02010600030101010101" pitchFamily="2" charset="-122"/>
                <a:cs typeface="Times New Roman" panose="02020603050405020304" pitchFamily="18" charset="0"/>
              </a:rPr>
              <a:t>heart/pulse rate </a:t>
            </a:r>
            <a:r>
              <a:rPr lang="en-US" sz="1800" dirty="0">
                <a:latin typeface="Times New Roman" panose="02020603050405020304" pitchFamily="18" charset="0"/>
                <a:ea typeface="SimSun" panose="02010600030101010101" pitchFamily="2" charset="-122"/>
                <a:cs typeface="Times New Roman" panose="02020603050405020304" pitchFamily="18" charset="0"/>
              </a:rPr>
              <a:t>sensor, a laptop to display the output of the sensor</a:t>
            </a:r>
            <a:r>
              <a:rPr lang="en-IN" sz="1800" dirty="0">
                <a:latin typeface="Times New Roman" panose="02020603050405020304" pitchFamily="18" charset="0"/>
                <a:ea typeface="SimSun" panose="02010600030101010101" pitchFamily="2" charset="-122"/>
                <a:cs typeface="Times New Roman" panose="02020603050405020304" pitchFamily="18" charset="0"/>
              </a:rPr>
              <a:t>.The whole process is divided into 2 parts which are:</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lnSpc>
                <a:spcPct val="107000"/>
              </a:lnSpc>
              <a:buFont typeface="+mj-lt"/>
              <a:buAutoNum type="arabicPeriod"/>
              <a:tabLst>
                <a:tab pos="198120" algn="l"/>
              </a:tabLst>
            </a:pPr>
            <a:r>
              <a:rPr lang="en-IN" sz="1800" b="1" dirty="0">
                <a:latin typeface="Times New Roman" panose="02020603050405020304" pitchFamily="18" charset="0"/>
                <a:ea typeface="SimSun" panose="02010600030101010101" pitchFamily="2" charset="-122"/>
                <a:cs typeface="Times New Roman" panose="02020603050405020304" pitchFamily="18" charset="0"/>
              </a:rPr>
              <a:t>ARDUNIO.</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lnSpc>
                <a:spcPct val="107000"/>
              </a:lnSpc>
              <a:buFont typeface="+mj-lt"/>
              <a:buAutoNum type="arabicPeriod"/>
              <a:tabLst>
                <a:tab pos="198120" algn="l"/>
              </a:tabLst>
            </a:pPr>
            <a:r>
              <a:rPr lang="en-IN" sz="1800" b="1" dirty="0">
                <a:latin typeface="Times New Roman" panose="02020603050405020304" pitchFamily="18" charset="0"/>
                <a:ea typeface="SimSun" panose="02010600030101010101" pitchFamily="2" charset="-122"/>
                <a:cs typeface="Times New Roman" panose="02020603050405020304" pitchFamily="18" charset="0"/>
              </a:rPr>
              <a:t>HEART/PULSE RATE SENSOR PART.</a:t>
            </a:r>
            <a:endParaRPr lang="en-IN" sz="1800" b="1" dirty="0">
              <a:latin typeface="Times New Roman" panose="02020603050405020304" pitchFamily="18" charset="0"/>
              <a:ea typeface="SimSun" panose="02010600030101010101" pitchFamily="2" charset="-122"/>
              <a:cs typeface="Times New Roman" panose="02020603050405020304" pitchFamily="18" charset="0"/>
            </a:endParaRPr>
          </a:p>
          <a:p>
            <a:pPr marL="0" lvl="0" indent="0" algn="just">
              <a:lnSpc>
                <a:spcPct val="107000"/>
              </a:lnSpc>
              <a:buFont typeface="+mj-lt"/>
              <a:buNone/>
              <a:tabLst>
                <a:tab pos="198120" algn="l"/>
              </a:tabLst>
            </a:pPr>
            <a:r>
              <a:rPr lang="en-IN" sz="1800" b="1" dirty="0">
                <a:latin typeface="Times New Roman" panose="02020603050405020304" pitchFamily="18" charset="0"/>
                <a:ea typeface="SimSun" panose="02010600030101010101" pitchFamily="2" charset="-122"/>
                <a:cs typeface="Times New Roman" panose="02020603050405020304" pitchFamily="18" charset="0"/>
              </a:rPr>
              <a:t>ARDUNIO PART.</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lnSpc>
                <a:spcPct val="107000"/>
              </a:lnSpc>
              <a:buNone/>
            </a:pPr>
            <a:r>
              <a:rPr lang="en-IN" sz="1800" b="1" dirty="0">
                <a:latin typeface="Times New Roman" panose="02020603050405020304" pitchFamily="18" charset="0"/>
                <a:ea typeface="SimSun" panose="02010600030101010101" pitchFamily="2" charset="-122"/>
                <a:cs typeface="Times New Roman" panose="02020603050405020304" pitchFamily="18" charset="0"/>
              </a:rPr>
              <a:t> HEART/PULSE RATE SENSOR PART:</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800" dirty="0">
                <a:latin typeface="Times New Roman" panose="02020603050405020304" pitchFamily="18" charset="0"/>
                <a:ea typeface="SimSun" panose="02010600030101010101" pitchFamily="2" charset="-122"/>
                <a:cs typeface="Times New Roman" panose="02020603050405020304" pitchFamily="18" charset="0"/>
              </a:rPr>
              <a:t>The sensors were connected to the</a:t>
            </a:r>
            <a:r>
              <a:rPr lang="en-IN" altLang="en-US" sz="1800" dirty="0">
                <a:latin typeface="Times New Roman" panose="02020603050405020304" pitchFamily="18" charset="0"/>
                <a:ea typeface="SimSun" panose="02010600030101010101" pitchFamily="2" charset="-122"/>
                <a:cs typeface="Times New Roman" panose="02020603050405020304" pitchFamily="18" charset="0"/>
              </a:rPr>
              <a:t> </a:t>
            </a:r>
            <a:r>
              <a:rPr lang="en-IN" sz="1800" dirty="0">
                <a:latin typeface="Times New Roman" panose="02020603050405020304" pitchFamily="18" charset="0"/>
                <a:ea typeface="SimSun" panose="02010600030101010101" pitchFamily="2" charset="-122"/>
                <a:cs typeface="Times New Roman" panose="02020603050405020304" pitchFamily="18" charset="0"/>
              </a:rPr>
              <a:t>Arduino</a:t>
            </a:r>
            <a:r>
              <a:rPr lang="en-US" sz="1800" dirty="0">
                <a:latin typeface="Times New Roman" panose="02020603050405020304" pitchFamily="18" charset="0"/>
                <a:ea typeface="SimSun" panose="02010600030101010101" pitchFamily="2" charset="-122"/>
                <a:cs typeface="Times New Roman" panose="02020603050405020304" pitchFamily="18" charset="0"/>
              </a:rPr>
              <a:t> using a Node Head.</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br>
              <a:rPr lang="en-US" dirty="0"/>
            </a:br>
            <a:r>
              <a:rPr lang="en-IN" sz="2600" dirty="0"/>
              <a:t>             </a:t>
            </a:r>
            <a:r>
              <a:rPr lang="en-IN" sz="2600" b="1" dirty="0">
                <a:solidFill>
                  <a:srgbClr val="FF0000"/>
                </a:solidFill>
                <a:latin typeface="Times New Roman" panose="02020603050405020304" pitchFamily="18" charset="0"/>
                <a:cs typeface="Times New Roman" panose="02020603050405020304" pitchFamily="18" charset="0"/>
              </a:rPr>
              <a:t>MODEL IMPLEMENTATION</a:t>
            </a:r>
            <a:endParaRPr lang="en-IN" sz="2600" b="1" dirty="0">
              <a:solidFill>
                <a:srgbClr val="FF0000"/>
              </a:solidFill>
              <a:latin typeface="Times New Roman" panose="02020603050405020304" pitchFamily="18" charset="0"/>
              <a:cs typeface="Times New Roman" panose="02020603050405020304" pitchFamily="18" charset="0"/>
            </a:endParaRPr>
          </a:p>
        </p:txBody>
      </p:sp>
      <p:pic>
        <p:nvPicPr>
          <p:cNvPr id="3" name="Content Placeholder 2" descr="__results___11_0"/>
          <p:cNvPicPr>
            <a:picLocks noGrp="1" noChangeAspect="1"/>
          </p:cNvPicPr>
          <p:nvPr>
            <p:ph idx="1"/>
          </p:nvPr>
        </p:nvPicPr>
        <p:blipFill>
          <a:blip r:embed="rId1"/>
          <a:stretch>
            <a:fillRect/>
          </a:stretch>
        </p:blipFill>
        <p:spPr>
          <a:xfrm>
            <a:off x="2759710" y="2015490"/>
            <a:ext cx="6484620" cy="4094480"/>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2569</Words>
  <Application>WPS Presentation</Application>
  <PresentationFormat>Widescreen</PresentationFormat>
  <Paragraphs>84</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Times New Roman</vt:lpstr>
      <vt:lpstr>Calibri</vt:lpstr>
      <vt:lpstr>Georgia</vt:lpstr>
      <vt:lpstr>Gill Sans MT</vt:lpstr>
      <vt:lpstr>Microsoft YaHei</vt:lpstr>
      <vt:lpstr>Arial Unicode MS</vt:lpstr>
      <vt:lpstr>Gallery</vt:lpstr>
      <vt:lpstr>                  HEART DISEASE PREDICTION</vt:lpstr>
      <vt:lpstr> INDEX </vt:lpstr>
      <vt:lpstr>   PROBLEM  STATEMENT</vt:lpstr>
      <vt:lpstr> PROPOSED SYSTEM</vt:lpstr>
      <vt:lpstr> RESEARCH METHODOLOGY</vt:lpstr>
      <vt:lpstr>  ALGORITHM                 </vt:lpstr>
      <vt:lpstr> 				SYSTEM  DESIGN                                                                                      </vt:lpstr>
      <vt:lpstr> EXPERIMENTAL SETUP </vt:lpstr>
      <vt:lpstr>              MODEL IMPLEMENTATION</vt:lpstr>
      <vt:lpstr>PowerPoint 演示文稿</vt:lpstr>
      <vt:lpstr> CORRELATION MATRIX</vt:lpstr>
      <vt:lpstr>PowerPoint 演示文稿</vt:lpstr>
      <vt:lpstr> ADVANTAGES</vt:lpstr>
      <vt:lpstr>                                  real – case  scenario</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AYAAN</dc:creator>
  <cp:lastModifiedBy>manish balaji</cp:lastModifiedBy>
  <cp:revision>21</cp:revision>
  <dcterms:created xsi:type="dcterms:W3CDTF">2021-03-01T16:01:00Z</dcterms:created>
  <dcterms:modified xsi:type="dcterms:W3CDTF">2024-11-05T20:00:18Z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1033-12.2.0.18607</vt:lpwstr>
  </property>
  <property fmtid="{D5CDD505-2E9C-101B-9397-08002B2CF9AE}" pid="3" name="ICV">
    <vt:lpwstr>6731852B2D61484C8B77F973549823DA_12</vt:lpwstr>
  </property>
</Properties>
</file>