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93455" r:id="rId4"/>
    <p:sldMasterId id="2147493479" r:id="rId5"/>
    <p:sldMasterId id="2147493467" r:id="rId6"/>
  </p:sldMasterIdLst>
  <p:notesMasterIdLst>
    <p:notesMasterId r:id="rId24"/>
  </p:notesMasterIdLst>
  <p:handoutMasterIdLst>
    <p:handoutMasterId r:id="rId25"/>
  </p:handoutMasterIdLst>
  <p:sldIdLst>
    <p:sldId id="259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9" r:id="rId16"/>
    <p:sldId id="290" r:id="rId17"/>
    <p:sldId id="291" r:id="rId18"/>
    <p:sldId id="282" r:id="rId19"/>
    <p:sldId id="288" r:id="rId20"/>
    <p:sldId id="283" r:id="rId21"/>
    <p:sldId id="284" r:id="rId22"/>
    <p:sldId id="29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938"/>
    <a:srgbClr val="002868"/>
    <a:srgbClr val="100E42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2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2T14:35:49.2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2T14:36:01.8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2T14:36:26.6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1971 0,'-1954'0,"1937"0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62B2C-9710-4C39-A1E9-87BF8FD9C9F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177F-8F2C-41F5-8B57-8839A2C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A177F-8F2C-41F5-8B57-8839A2CAC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7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5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3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4277"/>
            <a:ext cx="4038600" cy="339407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4277"/>
            <a:ext cx="4038600" cy="339407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20015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4277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hyperlink" Target="https://fire-pit.mihin.org/po-ehr-2/baseDstu3/Patient?given=Millie&amp;family=Bryant&amp;_pretty=tru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fire-pit.mihin.org/qhin-acrs/baseDstu3/Patient/318" TargetMode="External"/><Relationship Id="rId4" Type="http://schemas.openxmlformats.org/officeDocument/2006/relationships/hyperlink" Target="https://www.getpostman.com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-pit.mihin.org/po-ehr-2/user-login" TargetMode="External"/><Relationship Id="rId2" Type="http://schemas.openxmlformats.org/officeDocument/2006/relationships/hyperlink" Target="https://fire-pit.mihin.org/po-ehr-1/user-logi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fire-pit.mihin.org/po-ehr-3/user-logi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9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-pit.mihin.org/FHIRCommandCe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hyperlink" Target="https://fire-pit.mihin.org/qhin-acrs/baseDstu3/Patient/31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681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Ring of FHIR Overview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84712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CT Medication Reconciliation Hackathon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8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Courtney Delgoffe and Matt Englehart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34742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4/5/19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D128A-A3D7-4D07-9452-9EB664B6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3955165"/>
            <a:ext cx="1068277" cy="3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39D9B13-A24F-4957-B12A-A53A934B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03" y="2739724"/>
            <a:ext cx="4983479" cy="8723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 – A More Advanced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E195B-0183-4D5A-A845-5EC43C75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FBF1E-1D66-4AE6-B051-3A222B0DE387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6D1650-4C80-4F10-B698-E4FCDF2E40C9}"/>
              </a:ext>
            </a:extLst>
          </p:cNvPr>
          <p:cNvSpPr txBox="1">
            <a:spLocks/>
          </p:cNvSpPr>
          <p:nvPr/>
        </p:nvSpPr>
        <p:spPr>
          <a:xfrm>
            <a:off x="457200" y="1384163"/>
            <a:ext cx="3223647" cy="3181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Font typeface="+mj-lt"/>
              <a:buAutoNum type="arabicPeriod"/>
            </a:pPr>
            <a:r>
              <a:rPr lang="en-US" sz="1400" dirty="0"/>
              <a:t>Return to FHIR Command Center and select PO-EHR-2 PIT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Click “</a:t>
            </a:r>
            <a:r>
              <a:rPr lang="en-US" sz="1400" b="1" dirty="0"/>
              <a:t>Patient</a:t>
            </a:r>
            <a:r>
              <a:rPr lang="en-US" sz="1400" dirty="0"/>
              <a:t>” in the left rail “Resources” menu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Click “</a:t>
            </a:r>
            <a:r>
              <a:rPr lang="en-US" sz="1400" b="1" dirty="0"/>
              <a:t>Given</a:t>
            </a:r>
            <a:r>
              <a:rPr lang="en-US" sz="1400" dirty="0"/>
              <a:t>” and enter “</a:t>
            </a:r>
            <a:r>
              <a:rPr lang="en-US" sz="1400" b="1" dirty="0"/>
              <a:t>Millie</a:t>
            </a:r>
            <a:r>
              <a:rPr lang="en-US" sz="1400" dirty="0"/>
              <a:t>” in the search field.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Click the </a:t>
            </a:r>
            <a:r>
              <a:rPr lang="en-US" sz="1400" b="1" dirty="0"/>
              <a:t>+</a:t>
            </a:r>
            <a:r>
              <a:rPr lang="en-US" sz="1400" dirty="0"/>
              <a:t> button and add “</a:t>
            </a:r>
            <a:r>
              <a:rPr lang="en-US" sz="1400" b="1" dirty="0"/>
              <a:t>Family</a:t>
            </a:r>
            <a:r>
              <a:rPr lang="en-US" sz="1400" dirty="0"/>
              <a:t>” to search criteria and enter “</a:t>
            </a:r>
            <a:r>
              <a:rPr lang="en-US" sz="1400" b="1" dirty="0"/>
              <a:t>Bryant</a:t>
            </a:r>
            <a:r>
              <a:rPr lang="en-US" sz="1400" dirty="0"/>
              <a:t>” in search field.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Click “Search” to return a Patient resources from the server.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Click “Read” next to a Patient in the “Result Body” section. 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View the GET URL to return Patient resources on the server –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https://fire-pit.mihin.org/po-ehr-2/baseDstu3/Patient?given=Millie&amp;family=Bryant&amp;_pretty=true</a:t>
            </a:r>
            <a:endParaRPr lang="en-US" sz="1400" dirty="0"/>
          </a:p>
          <a:p>
            <a:pPr marL="231775" indent="-231775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B843B-0F05-4965-A41E-48903A88FF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06" b="65956"/>
          <a:stretch/>
        </p:blipFill>
        <p:spPr>
          <a:xfrm>
            <a:off x="3965903" y="1384164"/>
            <a:ext cx="1843492" cy="13175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006E1FD-FA2D-4624-BB75-28984AE3C6CD}"/>
              </a:ext>
            </a:extLst>
          </p:cNvPr>
          <p:cNvSpPr/>
          <p:nvPr/>
        </p:nvSpPr>
        <p:spPr>
          <a:xfrm>
            <a:off x="3719268" y="1796324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CD9BB8-6D21-4500-A91F-52C5BED9F341}"/>
              </a:ext>
            </a:extLst>
          </p:cNvPr>
          <p:cNvSpPr/>
          <p:nvPr/>
        </p:nvSpPr>
        <p:spPr>
          <a:xfrm>
            <a:off x="4245813" y="3136122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3D2DAE-B642-48DF-A2C3-B8F234C57F4F}"/>
              </a:ext>
            </a:extLst>
          </p:cNvPr>
          <p:cNvSpPr/>
          <p:nvPr/>
        </p:nvSpPr>
        <p:spPr>
          <a:xfrm>
            <a:off x="6474280" y="3345539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33A958-9065-4A29-B3E1-AED9AF160ACA}"/>
              </a:ext>
            </a:extLst>
          </p:cNvPr>
          <p:cNvSpPr/>
          <p:nvPr/>
        </p:nvSpPr>
        <p:spPr>
          <a:xfrm>
            <a:off x="3719268" y="2739724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7BF560-A345-4468-8A60-2F194ADC09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088"/>
          <a:stretch/>
        </p:blipFill>
        <p:spPr>
          <a:xfrm>
            <a:off x="3965903" y="3650008"/>
            <a:ext cx="3108960" cy="13771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3218498-ED00-4661-B4D5-FF3C8CEDA275}"/>
              </a:ext>
            </a:extLst>
          </p:cNvPr>
          <p:cNvSpPr/>
          <p:nvPr/>
        </p:nvSpPr>
        <p:spPr>
          <a:xfrm>
            <a:off x="4448682" y="4131219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687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C492D-0870-42D4-A8D9-57B58292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04" y="1633344"/>
            <a:ext cx="5145228" cy="283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768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5 Continued – Advanced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E195B-0183-4D5A-A845-5EC43C75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FBF1E-1D66-4AE6-B051-3A222B0DE387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6D1650-4C80-4F10-B698-E4FCDF2E40C9}"/>
              </a:ext>
            </a:extLst>
          </p:cNvPr>
          <p:cNvSpPr txBox="1">
            <a:spLocks/>
          </p:cNvSpPr>
          <p:nvPr/>
        </p:nvSpPr>
        <p:spPr>
          <a:xfrm>
            <a:off x="457200" y="1384163"/>
            <a:ext cx="3223647" cy="318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Font typeface="+mj-lt"/>
              <a:buAutoNum type="arabicPeriod"/>
            </a:pPr>
            <a:r>
              <a:rPr lang="en-US" sz="1400" dirty="0"/>
              <a:t>In the Raw Message section there will be more information about the Patient</a:t>
            </a:r>
          </a:p>
          <a:p>
            <a:pPr marL="231775" indent="-231775">
              <a:buFont typeface="+mj-lt"/>
              <a:buAutoNum type="arabicPeriod"/>
            </a:pPr>
            <a:r>
              <a:rPr lang="en-US" sz="1400" dirty="0"/>
              <a:t>Look for “Patient ID” - this can be used to search for more information on the Patient </a:t>
            </a:r>
          </a:p>
          <a:p>
            <a:pPr marL="400050" lvl="1" indent="0">
              <a:buNone/>
            </a:pPr>
            <a:r>
              <a:rPr lang="en-US" sz="1400" dirty="0"/>
              <a:t>a. ID: “</a:t>
            </a:r>
            <a:r>
              <a:rPr lang="en-US" sz="1400" dirty="0" err="1"/>
              <a:t>MillieBryant</a:t>
            </a:r>
            <a:r>
              <a:rPr lang="en-US" sz="1400" dirty="0"/>
              <a:t>”</a:t>
            </a:r>
          </a:p>
          <a:p>
            <a:pPr marL="231775" indent="-231775">
              <a:buFont typeface="+mj-lt"/>
              <a:buAutoNum type="arabicPeriod"/>
            </a:pPr>
            <a:endParaRPr lang="en-US" sz="1400" dirty="0"/>
          </a:p>
          <a:p>
            <a:pPr marL="231775" indent="-231775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06E1FD-FA2D-4624-BB75-28984AE3C6CD}"/>
              </a:ext>
            </a:extLst>
          </p:cNvPr>
          <p:cNvSpPr/>
          <p:nvPr/>
        </p:nvSpPr>
        <p:spPr>
          <a:xfrm>
            <a:off x="3715455" y="1632745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CD9BB8-6D21-4500-A91F-52C5BED9F341}"/>
              </a:ext>
            </a:extLst>
          </p:cNvPr>
          <p:cNvSpPr/>
          <p:nvPr/>
        </p:nvSpPr>
        <p:spPr>
          <a:xfrm>
            <a:off x="3960382" y="2929246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39E750-8F1B-4378-98F9-0382D137C373}"/>
                  </a:ext>
                </a:extLst>
              </p14:cNvPr>
              <p14:cNvContentPartPr/>
              <p14:nvPr/>
            </p14:nvContentPartPr>
            <p14:xfrm>
              <a:off x="-337929" y="49184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39E750-8F1B-4378-98F9-0382D137C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1929" y="3842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5FA4E2-A56A-4AB6-B258-5FC03392D75E}"/>
                  </a:ext>
                </a:extLst>
              </p14:cNvPr>
              <p14:cNvContentPartPr/>
              <p14:nvPr/>
            </p14:nvContentPartPr>
            <p14:xfrm>
              <a:off x="-183129" y="20384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5FA4E2-A56A-4AB6-B258-5FC03392D7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1129" y="16784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070BE8-F644-4755-BDE4-56720C30E665}"/>
                  </a:ext>
                </a:extLst>
              </p14:cNvPr>
              <p14:cNvContentPartPr/>
              <p14:nvPr/>
            </p14:nvContentPartPr>
            <p14:xfrm>
              <a:off x="4276911" y="3073403"/>
              <a:ext cx="7099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070BE8-F644-4755-BDE4-56720C30E6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8911" y="3037403"/>
                <a:ext cx="7455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4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7B5F-C12D-4EE3-B977-3B1C2E0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 – Find MedicationStatement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5BA8-B621-4530-BC89-4385DB16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322" y="1496543"/>
            <a:ext cx="4038600" cy="3394075"/>
          </a:xfrm>
        </p:spPr>
        <p:txBody>
          <a:bodyPr>
            <a:normAutofit fontScale="70000" lnSpcReduction="20000"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b="1" dirty="0"/>
              <a:t>MedicationStatement</a:t>
            </a:r>
            <a:r>
              <a:rPr lang="en-US" dirty="0"/>
              <a:t>” in the left rail “Resources” menu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b="1" dirty="0"/>
              <a:t>Subject</a:t>
            </a:r>
            <a:r>
              <a:rPr lang="en-US" dirty="0"/>
              <a:t>” and enter Patient Name – “</a:t>
            </a:r>
            <a:r>
              <a:rPr lang="en-US" b="1" dirty="0" err="1"/>
              <a:t>MillieBryant</a:t>
            </a:r>
            <a:r>
              <a:rPr lang="en-US" dirty="0"/>
              <a:t>”</a:t>
            </a:r>
          </a:p>
          <a:p>
            <a:pPr marL="231775" indent="-231775">
              <a:buFont typeface="+mj-lt"/>
              <a:buAutoNum type="arabicPeriod"/>
            </a:pPr>
            <a:r>
              <a:rPr lang="en-US" dirty="0"/>
              <a:t>Click “Search” to return a Bundle of MedicationStatement resources from the server.</a:t>
            </a:r>
          </a:p>
          <a:p>
            <a:pPr marL="231775" indent="-231775">
              <a:buFont typeface="+mj-lt"/>
              <a:buAutoNum type="arabicPeriod"/>
            </a:pPr>
            <a:r>
              <a:rPr lang="en-US" dirty="0"/>
              <a:t>Click “Read” next to a MedicationStatement in the “Result Body” section. 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dirty="0"/>
              <a:t>View the generated HAPI FHIR java client code.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dirty="0"/>
              <a:t>View the GET URL to return all Patient resources on the server – </a:t>
            </a:r>
          </a:p>
          <a:p>
            <a:pPr marL="0" lvl="0" indent="0">
              <a:buNone/>
            </a:pPr>
            <a:r>
              <a:rPr lang="en-US" dirty="0"/>
              <a:t>https://fire-pit.mihin.org/po-ehr-2/baseDstu3/MedicationStatement?subject=MillieBryant&amp;_pretty=true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BAC86-A9B6-479D-BFFE-98849514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1665E-249F-4BB8-AE7E-DA4CD1EBDE8E}"/>
              </a:ext>
            </a:extLst>
          </p:cNvPr>
          <p:cNvSpPr txBox="1"/>
          <p:nvPr/>
        </p:nvSpPr>
        <p:spPr>
          <a:xfrm>
            <a:off x="4523484" y="4767507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3A41D-C0D6-4560-AEAA-7C0527DD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2" y="1295757"/>
            <a:ext cx="2066925" cy="10953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9FA38F6-7675-445E-AC3D-93835E98904B}"/>
              </a:ext>
            </a:extLst>
          </p:cNvPr>
          <p:cNvSpPr/>
          <p:nvPr/>
        </p:nvSpPr>
        <p:spPr>
          <a:xfrm>
            <a:off x="4448682" y="1704886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E30A4-AE72-4177-AA77-A23AEF21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2" y="2480628"/>
            <a:ext cx="4483852" cy="7621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6E531C-56C7-40F2-B93F-8BEE2DF88B3D}"/>
              </a:ext>
            </a:extLst>
          </p:cNvPr>
          <p:cNvSpPr/>
          <p:nvPr/>
        </p:nvSpPr>
        <p:spPr>
          <a:xfrm>
            <a:off x="4524882" y="2946946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15A168-0CB8-4A04-917C-98A120F5A0F3}"/>
              </a:ext>
            </a:extLst>
          </p:cNvPr>
          <p:cNvSpPr/>
          <p:nvPr/>
        </p:nvSpPr>
        <p:spPr>
          <a:xfrm>
            <a:off x="4433444" y="2499946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295D68-18F6-4A2D-940F-45738E318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99" y="3284969"/>
            <a:ext cx="3179847" cy="18242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7A7BA7C-4D59-4C3A-B8C0-EB94F3760CE2}"/>
              </a:ext>
            </a:extLst>
          </p:cNvPr>
          <p:cNvSpPr/>
          <p:nvPr/>
        </p:nvSpPr>
        <p:spPr>
          <a:xfrm>
            <a:off x="5025953" y="3684817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1342E-F589-4B5E-BBBF-457A90F66211}"/>
              </a:ext>
            </a:extLst>
          </p:cNvPr>
          <p:cNvSpPr/>
          <p:nvPr/>
        </p:nvSpPr>
        <p:spPr>
          <a:xfrm>
            <a:off x="5033573" y="4446817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17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with Postman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BBC12-EAED-4AA3-ABD1-42114713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11" y="2511004"/>
            <a:ext cx="4976944" cy="20239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7D4CF-8598-4345-9296-0C51C482A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8737" b="80014"/>
          <a:stretch/>
        </p:blipFill>
        <p:spPr>
          <a:xfrm>
            <a:off x="3762511" y="1453667"/>
            <a:ext cx="1790248" cy="898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31A964-3E3A-417A-BA4D-944C4525C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9" y="1425608"/>
            <a:ext cx="3223647" cy="3181498"/>
          </a:xfrm>
        </p:spPr>
        <p:txBody>
          <a:bodyPr>
            <a:normAutofit fontScale="85000" lnSpcReduction="20000"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Download Postman -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https://www.getpostman.com/downloads/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the down arrow on the orange “New” button and select “Request”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Create a request name like “Test Request”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“Save”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Select “Get” and copy the following URL into the “Enter request URL” input box -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https://fire-pit.mihin.org/qhin-acrs/baseDstu3/Patient/318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“Authorization” then select “Basic Auth” from the “Type” dropdown menu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Enter your user name and password on the right 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“Save”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Click “Send”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BB346-EAFE-435A-9622-2B7F8D299B38}"/>
              </a:ext>
            </a:extLst>
          </p:cNvPr>
          <p:cNvSpPr/>
          <p:nvPr/>
        </p:nvSpPr>
        <p:spPr>
          <a:xfrm>
            <a:off x="3582312" y="1687691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C89C56-3E3E-436B-905E-54180991DE68}"/>
              </a:ext>
            </a:extLst>
          </p:cNvPr>
          <p:cNvSpPr/>
          <p:nvPr/>
        </p:nvSpPr>
        <p:spPr>
          <a:xfrm>
            <a:off x="4534317" y="3117631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1FAE78-0D02-4485-B727-45B281D81F11}"/>
              </a:ext>
            </a:extLst>
          </p:cNvPr>
          <p:cNvSpPr/>
          <p:nvPr/>
        </p:nvSpPr>
        <p:spPr>
          <a:xfrm>
            <a:off x="3535346" y="2870996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D365B0-5E4E-4A49-B7AC-A958840DD6ED}"/>
              </a:ext>
            </a:extLst>
          </p:cNvPr>
          <p:cNvSpPr/>
          <p:nvPr/>
        </p:nvSpPr>
        <p:spPr>
          <a:xfrm>
            <a:off x="6004348" y="3734980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8A3B18-6D62-4393-8275-197293874E2E}"/>
              </a:ext>
            </a:extLst>
          </p:cNvPr>
          <p:cNvSpPr/>
          <p:nvPr/>
        </p:nvSpPr>
        <p:spPr>
          <a:xfrm>
            <a:off x="8562109" y="2681095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97B2F4-B2B9-48A3-A70E-4C26FA8176DC}"/>
              </a:ext>
            </a:extLst>
          </p:cNvPr>
          <p:cNvSpPr/>
          <p:nvPr/>
        </p:nvSpPr>
        <p:spPr>
          <a:xfrm>
            <a:off x="7590882" y="2710177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83EA2F-B4AB-4DC4-8B2D-11B618BA7D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B1DA82-74A2-4A03-A191-F1E1AD0DCEA9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124280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of FHIR URL’s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841"/>
            <a:ext cx="6164580" cy="330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EHR 1  (Golden Record)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https://fire-pit.mihin.org/po-ehr-1/user-login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EHR 2</a:t>
            </a:r>
          </a:p>
          <a:p>
            <a:pPr marL="0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https://fire-pit.mihin.org/po-ehr-2/user-login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EHR 3</a:t>
            </a:r>
          </a:p>
          <a:p>
            <a:pPr marL="0" indent="0"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https://fire-pit.mihin.org/po-ehr-3/user-login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38048-59DC-4201-BD90-576E32CAB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48BA4-C693-4F15-9A76-FD488498F963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366570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 Rec Personas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09F73-BBFF-4D02-80A8-8ACA2B02D2AF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7E3B84-705D-41AD-8290-A0DABEBE28F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5" r="19551"/>
          <a:stretch/>
        </p:blipFill>
        <p:spPr bwMode="auto">
          <a:xfrm>
            <a:off x="260508" y="1783676"/>
            <a:ext cx="1263491" cy="1447204"/>
          </a:xfrm>
          <a:prstGeom prst="ellipse">
            <a:avLst/>
          </a:prstGeom>
          <a:ln w="6350" cap="rnd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ED973D-4C5C-4BEF-A96C-5ECFF4B07BFD}"/>
              </a:ext>
            </a:extLst>
          </p:cNvPr>
          <p:cNvSpPr txBox="1"/>
          <p:nvPr/>
        </p:nvSpPr>
        <p:spPr>
          <a:xfrm>
            <a:off x="175260" y="137588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Millie Bryant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657974-7EE1-4A98-85C3-C0F03EDB6CF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t="17548" r="43750"/>
          <a:stretch/>
        </p:blipFill>
        <p:spPr bwMode="auto">
          <a:xfrm>
            <a:off x="3111817" y="1735455"/>
            <a:ext cx="1185863" cy="1294804"/>
          </a:xfrm>
          <a:prstGeom prst="ellipse">
            <a:avLst/>
          </a:prstGeom>
          <a:ln w="12700" cap="rnd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DB8599-65F0-451B-8A7D-C438440DAE53}"/>
              </a:ext>
            </a:extLst>
          </p:cNvPr>
          <p:cNvSpPr txBox="1"/>
          <p:nvPr/>
        </p:nvSpPr>
        <p:spPr>
          <a:xfrm>
            <a:off x="2882502" y="1343620"/>
            <a:ext cx="16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Tullison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95B62E-4483-4F40-B540-B4163173350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9" r="8778"/>
          <a:stretch/>
        </p:blipFill>
        <p:spPr bwMode="auto">
          <a:xfrm>
            <a:off x="6045518" y="1707832"/>
            <a:ext cx="1185863" cy="1382554"/>
          </a:xfrm>
          <a:prstGeom prst="ellipse">
            <a:avLst/>
          </a:prstGeom>
          <a:ln w="6350" cap="rnd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DD9AD5-8484-42CD-84B9-9EE991EEA96E}"/>
              </a:ext>
            </a:extLst>
          </p:cNvPr>
          <p:cNvSpPr txBox="1"/>
          <p:nvPr/>
        </p:nvSpPr>
        <p:spPr>
          <a:xfrm>
            <a:off x="5877876" y="1333380"/>
            <a:ext cx="199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Sarah Thompson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7D7166-B121-4386-9486-7942B09A4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" y="4623429"/>
            <a:ext cx="1068277" cy="3811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FB238D-68C0-41BC-BC6F-D77E96DB78FA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r="33013"/>
          <a:stretch/>
        </p:blipFill>
        <p:spPr bwMode="auto">
          <a:xfrm>
            <a:off x="1672350" y="3388528"/>
            <a:ext cx="1239994" cy="1480652"/>
          </a:xfrm>
          <a:prstGeom prst="ellipse">
            <a:avLst/>
          </a:prstGeom>
          <a:ln w="12700" cap="rnd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14E27-4B3E-424D-B933-C61825D022F7}"/>
              </a:ext>
            </a:extLst>
          </p:cNvPr>
          <p:cNvSpPr txBox="1"/>
          <p:nvPr/>
        </p:nvSpPr>
        <p:spPr>
          <a:xfrm>
            <a:off x="4442652" y="2983468"/>
            <a:ext cx="161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Gonzales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4CE17-A40D-4A97-844C-88985CC71A71}"/>
              </a:ext>
            </a:extLst>
          </p:cNvPr>
          <p:cNvSpPr txBox="1"/>
          <p:nvPr/>
        </p:nvSpPr>
        <p:spPr>
          <a:xfrm>
            <a:off x="1499471" y="2983468"/>
            <a:ext cx="16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Christy Munson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7A433C-2F74-4066-8244-6F106CEE6CD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4"/>
          <a:stretch/>
        </p:blipFill>
        <p:spPr bwMode="auto">
          <a:xfrm>
            <a:off x="4404260" y="3352800"/>
            <a:ext cx="1498209" cy="1225271"/>
          </a:xfrm>
          <a:prstGeom prst="ellipse">
            <a:avLst/>
          </a:prstGeom>
          <a:ln w="12700" cap="rnd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164780-7E6E-4835-B704-F64BD6DB3889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137" r="35164" b="45515"/>
          <a:stretch/>
        </p:blipFill>
        <p:spPr bwMode="auto">
          <a:xfrm>
            <a:off x="7415689" y="3392611"/>
            <a:ext cx="1239994" cy="1407596"/>
          </a:xfrm>
          <a:prstGeom prst="ellipse">
            <a:avLst/>
          </a:prstGeom>
          <a:ln w="6350" cap="rnd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FED1BC-DA3D-436D-A23A-1DFFA77F00EE}"/>
              </a:ext>
            </a:extLst>
          </p:cNvPr>
          <p:cNvSpPr txBox="1"/>
          <p:nvPr/>
        </p:nvSpPr>
        <p:spPr>
          <a:xfrm>
            <a:off x="7208520" y="2967513"/>
            <a:ext cx="182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Santiago Morales</a:t>
            </a:r>
          </a:p>
        </p:txBody>
      </p:sp>
    </p:spTree>
    <p:extLst>
      <p:ext uri="{BB962C8B-B14F-4D97-AF65-F5344CB8AC3E}">
        <p14:creationId xmlns:p14="http://schemas.microsoft.com/office/powerpoint/2010/main" val="101524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of the Personas represent a Medication Reconciliation scenario that needs to be performed. Participants should identify the issue with each Persona and propose a solution(s) for Medication Reconciliation leveraging the available FHIR resources. We encourage participants to leverage all the Personas included and identify which of the following scenario(s) they match with: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/>
              <a:t>Duplication of same medication </a:t>
            </a:r>
          </a:p>
          <a:p>
            <a:pPr lvl="2"/>
            <a:r>
              <a:rPr lang="en-US" dirty="0"/>
              <a:t>Duplication of generic and brand name medication </a:t>
            </a:r>
          </a:p>
          <a:p>
            <a:pPr lvl="2"/>
            <a:r>
              <a:rPr lang="en-US" dirty="0"/>
              <a:t>Missing medications </a:t>
            </a:r>
          </a:p>
          <a:p>
            <a:pPr lvl="2"/>
            <a:r>
              <a:rPr lang="en-US" dirty="0"/>
              <a:t>Negative Drug Interaction</a:t>
            </a:r>
          </a:p>
          <a:p>
            <a:pPr lvl="2"/>
            <a:r>
              <a:rPr lang="en-US" dirty="0"/>
              <a:t>Conflicting medication records </a:t>
            </a:r>
          </a:p>
          <a:p>
            <a:pPr lvl="2"/>
            <a:r>
              <a:rPr lang="en-US" dirty="0"/>
              <a:t>Complex medication management </a:t>
            </a: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33B62-8808-4FA0-958A-ACA3DCF5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C45FC-7CC5-4170-B955-C28AE02774B7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123592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DD5B-50E7-424F-AE98-6029641E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629D9-B59E-4092-8800-2EB440250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381437"/>
            <a:ext cx="4465320" cy="3394075"/>
          </a:xfrm>
        </p:spPr>
        <p:txBody>
          <a:bodyPr/>
          <a:lstStyle/>
          <a:p>
            <a:r>
              <a:rPr lang="en-US" dirty="0"/>
              <a:t>Contact Information 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sz="1100" dirty="0"/>
              <a:t>Matt Englehart</a:t>
            </a:r>
          </a:p>
          <a:p>
            <a:pPr marL="457200" lvl="1" indent="0">
              <a:buNone/>
            </a:pPr>
            <a:r>
              <a:rPr lang="en-US" sz="1100" dirty="0"/>
              <a:t>matt.englehart@mihin.org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dirty="0"/>
              <a:t>Courtney Delgoffe</a:t>
            </a:r>
          </a:p>
          <a:p>
            <a:pPr marL="457200" lvl="1" indent="0">
              <a:buNone/>
            </a:pPr>
            <a:r>
              <a:rPr lang="en-US" sz="1100" dirty="0"/>
              <a:t>courtney.delgoffe@velatura.org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9960B-B5C1-408E-A38E-CED1ABA2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1D53F-7380-4B91-832F-312075D7E5A2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11972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BD6611-D616-4428-A387-50049DCE1A49}"/>
              </a:ext>
            </a:extLst>
          </p:cNvPr>
          <p:cNvSpPr/>
          <p:nvPr/>
        </p:nvSpPr>
        <p:spPr>
          <a:xfrm>
            <a:off x="7416798" y="1835834"/>
            <a:ext cx="1213731" cy="100545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of FHIR</a:t>
            </a:r>
            <a:r>
              <a:rPr lang="en-US" sz="2400" baseline="100000" dirty="0"/>
              <a:t>®</a:t>
            </a:r>
            <a:r>
              <a:rPr lang="en-US" dirty="0"/>
              <a:t>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FEB831-2AB3-4BB5-8E04-3B75044E1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367" y="1573397"/>
            <a:ext cx="4147088" cy="3270349"/>
          </a:xfrm>
        </p:spPr>
        <p:txBody>
          <a:bodyPr>
            <a:normAutofit fontScale="70000" lnSpcReduction="20000"/>
          </a:bodyPr>
          <a:lstStyle/>
          <a:p>
            <a:pPr marL="169863" indent="-169863">
              <a:spcBef>
                <a:spcPts val="1200"/>
              </a:spcBef>
            </a:pPr>
            <a:r>
              <a:rPr lang="en-US" dirty="0"/>
              <a:t>Composed of:</a:t>
            </a:r>
          </a:p>
          <a:p>
            <a:pPr marL="401638" lvl="1" indent="-168275">
              <a:spcBef>
                <a:spcPts val="1200"/>
              </a:spcBef>
            </a:pPr>
            <a:r>
              <a:rPr lang="en-US" sz="1700" dirty="0"/>
              <a:t>18 FHIR PIT’s - servers that represent real world healthcare organizations</a:t>
            </a:r>
          </a:p>
          <a:p>
            <a:pPr marL="401638" lvl="1" indent="-168275">
              <a:spcBef>
                <a:spcPts val="1200"/>
              </a:spcBef>
            </a:pPr>
            <a:r>
              <a:rPr lang="en-US" sz="1700" dirty="0"/>
              <a:t>Active Care Relationship Server (ACRS) that maps patient provider attributions</a:t>
            </a:r>
          </a:p>
          <a:p>
            <a:pPr marL="401638" lvl="1" indent="-168275">
              <a:spcBef>
                <a:spcPts val="1200"/>
              </a:spcBef>
            </a:pPr>
            <a:r>
              <a:rPr lang="en-US" sz="1700" dirty="0"/>
              <a:t>A Health Directory Server that lists endpoints for healthcare practitioners</a:t>
            </a:r>
          </a:p>
          <a:p>
            <a:pPr marL="401638" lvl="1" indent="-168275">
              <a:spcBef>
                <a:spcPts val="1200"/>
              </a:spcBef>
            </a:pPr>
            <a:r>
              <a:rPr lang="en-US" sz="1700" dirty="0"/>
              <a:t>A “FHIR Station” query broker</a:t>
            </a:r>
          </a:p>
          <a:p>
            <a:pPr marL="169863" indent="-169863">
              <a:spcBef>
                <a:spcPts val="1200"/>
              </a:spcBef>
            </a:pPr>
            <a:r>
              <a:rPr lang="en-US" dirty="0"/>
              <a:t>All FHIR PIT’s are populated with synthetic healthcare data</a:t>
            </a:r>
          </a:p>
          <a:p>
            <a:pPr marL="169863" indent="-169863">
              <a:spcBef>
                <a:spcPts val="1200"/>
              </a:spcBef>
            </a:pPr>
            <a:r>
              <a:rPr lang="en-US" dirty="0"/>
              <a:t>Each FHIR PIT has a unique RESTful end point and a simple web user interface</a:t>
            </a:r>
          </a:p>
          <a:p>
            <a:pPr marL="169863" indent="-169863">
              <a:spcBef>
                <a:spcPts val="1200"/>
              </a:spcBef>
            </a:pPr>
            <a:r>
              <a:rPr lang="en-US" dirty="0"/>
              <a:t>Each FHIR PIT is secured with basic authentication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F847B4-0B6C-4AEB-A753-794DEE81EA5C}"/>
              </a:ext>
            </a:extLst>
          </p:cNvPr>
          <p:cNvGrpSpPr/>
          <p:nvPr/>
        </p:nvGrpSpPr>
        <p:grpSpPr>
          <a:xfrm>
            <a:off x="7500062" y="2860053"/>
            <a:ext cx="1355435" cy="303997"/>
            <a:chOff x="7317896" y="3953846"/>
            <a:chExt cx="1235057" cy="27699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E1F52A-632C-41A6-ABE5-80B9F5C57AC5}"/>
                </a:ext>
              </a:extLst>
            </p:cNvPr>
            <p:cNvSpPr/>
            <p:nvPr/>
          </p:nvSpPr>
          <p:spPr>
            <a:xfrm>
              <a:off x="7501609" y="3953846"/>
              <a:ext cx="1051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FHIR Station</a:t>
              </a:r>
              <a:endParaRPr lang="en-US" sz="1200" dirty="0"/>
            </a:p>
          </p:txBody>
        </p:sp>
        <p:pic>
          <p:nvPicPr>
            <p:cNvPr id="67" name="Picture 2" descr="Image result for FHIR icon">
              <a:extLst>
                <a:ext uri="{FF2B5EF4-FFF2-40B4-BE49-F238E27FC236}">
                  <a16:creationId xmlns:a16="http://schemas.microsoft.com/office/drawing/2014/main" id="{B6C30CED-020E-4019-A203-8732C34E4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896" y="3971142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AF43E4-C9F2-4377-AE64-F8C57ABCEADF}"/>
              </a:ext>
            </a:extLst>
          </p:cNvPr>
          <p:cNvGrpSpPr/>
          <p:nvPr/>
        </p:nvGrpSpPr>
        <p:grpSpPr>
          <a:xfrm>
            <a:off x="4689131" y="1906866"/>
            <a:ext cx="1214611" cy="303997"/>
            <a:chOff x="7144366" y="1603562"/>
            <a:chExt cx="1106740" cy="27699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59B605-C1B7-405A-9CF1-CDD2E74EED2E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Pharmacy 1</a:t>
              </a:r>
              <a:endParaRPr lang="en-US" sz="1200" dirty="0"/>
            </a:p>
          </p:txBody>
        </p:sp>
        <p:pic>
          <p:nvPicPr>
            <p:cNvPr id="65" name="Picture 2" descr="Image result for FHIR icon">
              <a:extLst>
                <a:ext uri="{FF2B5EF4-FFF2-40B4-BE49-F238E27FC236}">
                  <a16:creationId xmlns:a16="http://schemas.microsoft.com/office/drawing/2014/main" id="{C407FE1C-23D5-420F-94CF-F4C773FFE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07DA1D-9D1E-401E-9BD9-CECB75548A66}"/>
              </a:ext>
            </a:extLst>
          </p:cNvPr>
          <p:cNvGrpSpPr/>
          <p:nvPr/>
        </p:nvGrpSpPr>
        <p:grpSpPr>
          <a:xfrm>
            <a:off x="4689131" y="2216417"/>
            <a:ext cx="1214611" cy="303997"/>
            <a:chOff x="7144366" y="1603562"/>
            <a:chExt cx="1106740" cy="276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3C2F32-C7BF-4FFE-A35B-BF96EA7541C3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Pharmacy 2</a:t>
              </a:r>
              <a:endParaRPr lang="en-US" sz="1200" dirty="0"/>
            </a:p>
          </p:txBody>
        </p:sp>
        <p:pic>
          <p:nvPicPr>
            <p:cNvPr id="63" name="Picture 2" descr="Image result for FHIR icon">
              <a:extLst>
                <a:ext uri="{FF2B5EF4-FFF2-40B4-BE49-F238E27FC236}">
                  <a16:creationId xmlns:a16="http://schemas.microsoft.com/office/drawing/2014/main" id="{5F1FA6B4-ED00-4DA1-A685-4DBE1B703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684C0E-CEC5-46D5-915D-B6432875412D}"/>
              </a:ext>
            </a:extLst>
          </p:cNvPr>
          <p:cNvGrpSpPr/>
          <p:nvPr/>
        </p:nvGrpSpPr>
        <p:grpSpPr>
          <a:xfrm>
            <a:off x="4689131" y="2525967"/>
            <a:ext cx="1214611" cy="303997"/>
            <a:chOff x="7144366" y="1603562"/>
            <a:chExt cx="1106740" cy="27699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FB5B08-32C4-4DA5-9996-448314F33DBB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Pharmacy 3</a:t>
              </a:r>
              <a:endParaRPr lang="en-US" sz="1200" dirty="0"/>
            </a:p>
          </p:txBody>
        </p:sp>
        <p:pic>
          <p:nvPicPr>
            <p:cNvPr id="61" name="Picture 2" descr="Image result for FHIR icon">
              <a:extLst>
                <a:ext uri="{FF2B5EF4-FFF2-40B4-BE49-F238E27FC236}">
                  <a16:creationId xmlns:a16="http://schemas.microsoft.com/office/drawing/2014/main" id="{AF71418D-9909-4C0F-A25E-54CD975C9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1E076-F656-4811-89D6-15C4849C7EFB}"/>
              </a:ext>
            </a:extLst>
          </p:cNvPr>
          <p:cNvGrpSpPr/>
          <p:nvPr/>
        </p:nvGrpSpPr>
        <p:grpSpPr>
          <a:xfrm>
            <a:off x="4689131" y="2835518"/>
            <a:ext cx="1214611" cy="303997"/>
            <a:chOff x="7144366" y="1603562"/>
            <a:chExt cx="1106740" cy="27699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5EBC6ED-2E6F-4E76-BAFE-9EF703BC8A8F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Payer 1</a:t>
              </a:r>
              <a:endParaRPr lang="en-US" sz="1200" dirty="0"/>
            </a:p>
          </p:txBody>
        </p:sp>
        <p:pic>
          <p:nvPicPr>
            <p:cNvPr id="59" name="Picture 2" descr="Image result for FHIR icon">
              <a:extLst>
                <a:ext uri="{FF2B5EF4-FFF2-40B4-BE49-F238E27FC236}">
                  <a16:creationId xmlns:a16="http://schemas.microsoft.com/office/drawing/2014/main" id="{59BC00D5-A0F0-4B2F-A5A7-DFB37445D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D54267-0A95-4ECF-9450-7C6B104D682C}"/>
              </a:ext>
            </a:extLst>
          </p:cNvPr>
          <p:cNvGrpSpPr/>
          <p:nvPr/>
        </p:nvGrpSpPr>
        <p:grpSpPr>
          <a:xfrm>
            <a:off x="4689131" y="3145069"/>
            <a:ext cx="1214611" cy="303997"/>
            <a:chOff x="7144366" y="1603562"/>
            <a:chExt cx="1106740" cy="276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E05CAA-EC01-4D04-AFDC-F6DEE95D6D44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Payer 2</a:t>
              </a:r>
              <a:endParaRPr lang="en-US" sz="1200" dirty="0"/>
            </a:p>
          </p:txBody>
        </p:sp>
        <p:pic>
          <p:nvPicPr>
            <p:cNvPr id="57" name="Picture 2" descr="Image result for FHIR icon">
              <a:extLst>
                <a:ext uri="{FF2B5EF4-FFF2-40B4-BE49-F238E27FC236}">
                  <a16:creationId xmlns:a16="http://schemas.microsoft.com/office/drawing/2014/main" id="{A078EA43-6807-4DA1-A041-3C6291602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1DFF7C-E0AE-47B5-BF31-5CC171DA5467}"/>
              </a:ext>
            </a:extLst>
          </p:cNvPr>
          <p:cNvGrpSpPr/>
          <p:nvPr/>
        </p:nvGrpSpPr>
        <p:grpSpPr>
          <a:xfrm>
            <a:off x="4689131" y="3454619"/>
            <a:ext cx="1214611" cy="303997"/>
            <a:chOff x="7144366" y="1603562"/>
            <a:chExt cx="1106740" cy="27699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904156-4711-4273-910A-324A4307B25B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Payer 3</a:t>
              </a:r>
              <a:endParaRPr lang="en-US" sz="1200" dirty="0"/>
            </a:p>
          </p:txBody>
        </p:sp>
        <p:pic>
          <p:nvPicPr>
            <p:cNvPr id="55" name="Picture 2" descr="Image result for FHIR icon">
              <a:extLst>
                <a:ext uri="{FF2B5EF4-FFF2-40B4-BE49-F238E27FC236}">
                  <a16:creationId xmlns:a16="http://schemas.microsoft.com/office/drawing/2014/main" id="{6CDA5B2B-FBAB-4A72-938C-EA9D1989D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DC7CEF-4E12-4981-AC5F-5AD4D17EBBE3}"/>
              </a:ext>
            </a:extLst>
          </p:cNvPr>
          <p:cNvGrpSpPr/>
          <p:nvPr/>
        </p:nvGrpSpPr>
        <p:grpSpPr>
          <a:xfrm>
            <a:off x="6096708" y="1906866"/>
            <a:ext cx="1214611" cy="303997"/>
            <a:chOff x="7144366" y="1603562"/>
            <a:chExt cx="1106740" cy="27699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9E42F9-092B-433B-8C18-3F441B785673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ACO EHR 1</a:t>
              </a:r>
              <a:endParaRPr lang="en-US" sz="1200" dirty="0"/>
            </a:p>
          </p:txBody>
        </p:sp>
        <p:pic>
          <p:nvPicPr>
            <p:cNvPr id="53" name="Picture 2" descr="Image result for FHIR icon">
              <a:extLst>
                <a:ext uri="{FF2B5EF4-FFF2-40B4-BE49-F238E27FC236}">
                  <a16:creationId xmlns:a16="http://schemas.microsoft.com/office/drawing/2014/main" id="{DA338F38-1486-4B26-8AD6-E018D6F5E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60D7B-AC1F-44D5-8A78-BDB70C67DA55}"/>
              </a:ext>
            </a:extLst>
          </p:cNvPr>
          <p:cNvGrpSpPr/>
          <p:nvPr/>
        </p:nvGrpSpPr>
        <p:grpSpPr>
          <a:xfrm>
            <a:off x="6096708" y="2226012"/>
            <a:ext cx="1214611" cy="303997"/>
            <a:chOff x="7144366" y="1603562"/>
            <a:chExt cx="1106740" cy="2769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87F181-0DDA-4BEA-ACB2-7BE1291E0322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ACO EHR 2</a:t>
              </a:r>
              <a:endParaRPr lang="en-US" sz="1200" dirty="0"/>
            </a:p>
          </p:txBody>
        </p:sp>
        <p:pic>
          <p:nvPicPr>
            <p:cNvPr id="51" name="Picture 2" descr="Image result for FHIR icon">
              <a:extLst>
                <a:ext uri="{FF2B5EF4-FFF2-40B4-BE49-F238E27FC236}">
                  <a16:creationId xmlns:a16="http://schemas.microsoft.com/office/drawing/2014/main" id="{5A944535-51B7-41F5-99ED-9FA246446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DFD5E3-EFCD-4202-B6C9-6DAFFF8CB2F8}"/>
              </a:ext>
            </a:extLst>
          </p:cNvPr>
          <p:cNvGrpSpPr/>
          <p:nvPr/>
        </p:nvGrpSpPr>
        <p:grpSpPr>
          <a:xfrm>
            <a:off x="6096708" y="2544330"/>
            <a:ext cx="1214611" cy="303997"/>
            <a:chOff x="7144366" y="1603562"/>
            <a:chExt cx="1106740" cy="2769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B0A5B0-5993-458A-A859-131D5FC646D5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ACO EHR 3</a:t>
              </a:r>
              <a:endParaRPr lang="en-US" sz="1200" dirty="0"/>
            </a:p>
          </p:txBody>
        </p:sp>
        <p:pic>
          <p:nvPicPr>
            <p:cNvPr id="49" name="Picture 2" descr="Image result for FHIR icon">
              <a:extLst>
                <a:ext uri="{FF2B5EF4-FFF2-40B4-BE49-F238E27FC236}">
                  <a16:creationId xmlns:a16="http://schemas.microsoft.com/office/drawing/2014/main" id="{475FDDE7-7EE9-4569-8FE1-9E9E4CBAB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47371E-846C-4F9C-B052-A4415C4584E7}"/>
              </a:ext>
            </a:extLst>
          </p:cNvPr>
          <p:cNvGrpSpPr/>
          <p:nvPr/>
        </p:nvGrpSpPr>
        <p:grpSpPr>
          <a:xfrm>
            <a:off x="7500062" y="1913783"/>
            <a:ext cx="1214611" cy="303997"/>
            <a:chOff x="7144366" y="1603562"/>
            <a:chExt cx="1106740" cy="2769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1C9059-36B3-4450-B615-14B19A7CD9A2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PO EHR 1</a:t>
              </a:r>
              <a:endParaRPr lang="en-US" sz="1200" dirty="0"/>
            </a:p>
          </p:txBody>
        </p:sp>
        <p:pic>
          <p:nvPicPr>
            <p:cNvPr id="47" name="Picture 2" descr="Image result for FHIR icon">
              <a:extLst>
                <a:ext uri="{FF2B5EF4-FFF2-40B4-BE49-F238E27FC236}">
                  <a16:creationId xmlns:a16="http://schemas.microsoft.com/office/drawing/2014/main" id="{DD8F3570-F52B-4F2B-92BC-53C831E3B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25D50E-A2A9-41FD-B5AB-AAFC36CEB9B6}"/>
              </a:ext>
            </a:extLst>
          </p:cNvPr>
          <p:cNvGrpSpPr/>
          <p:nvPr/>
        </p:nvGrpSpPr>
        <p:grpSpPr>
          <a:xfrm>
            <a:off x="7500062" y="2232927"/>
            <a:ext cx="1214611" cy="303997"/>
            <a:chOff x="7144366" y="1603562"/>
            <a:chExt cx="1106740" cy="276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2AF36E-F975-4E65-ABDD-D6D5E3115037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PO EHR 2</a:t>
              </a:r>
              <a:endParaRPr lang="en-US" sz="1200" dirty="0"/>
            </a:p>
          </p:txBody>
        </p:sp>
        <p:pic>
          <p:nvPicPr>
            <p:cNvPr id="45" name="Picture 2" descr="Image result for FHIR icon">
              <a:extLst>
                <a:ext uri="{FF2B5EF4-FFF2-40B4-BE49-F238E27FC236}">
                  <a16:creationId xmlns:a16="http://schemas.microsoft.com/office/drawing/2014/main" id="{3A2DF3CA-7B23-4814-BF67-1F8F74A77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C7BCD5-5F5A-4F51-9190-73E52F27545B}"/>
              </a:ext>
            </a:extLst>
          </p:cNvPr>
          <p:cNvGrpSpPr/>
          <p:nvPr/>
        </p:nvGrpSpPr>
        <p:grpSpPr>
          <a:xfrm>
            <a:off x="7500062" y="2552073"/>
            <a:ext cx="1214611" cy="303997"/>
            <a:chOff x="7144366" y="1603562"/>
            <a:chExt cx="1106740" cy="27699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5C1317-6E89-4E98-A6CF-207B755A8ADA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PO EHR 3</a:t>
              </a:r>
              <a:endParaRPr lang="en-US" sz="1200" dirty="0"/>
            </a:p>
          </p:txBody>
        </p:sp>
        <p:pic>
          <p:nvPicPr>
            <p:cNvPr id="43" name="Picture 2" descr="Image result for FHIR icon">
              <a:extLst>
                <a:ext uri="{FF2B5EF4-FFF2-40B4-BE49-F238E27FC236}">
                  <a16:creationId xmlns:a16="http://schemas.microsoft.com/office/drawing/2014/main" id="{9E67580D-BA86-4C8D-91FE-384D50077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7A811E-8610-4355-A7D5-D4B546532AF0}"/>
              </a:ext>
            </a:extLst>
          </p:cNvPr>
          <p:cNvGrpSpPr/>
          <p:nvPr/>
        </p:nvGrpSpPr>
        <p:grpSpPr>
          <a:xfrm>
            <a:off x="6096708" y="2876749"/>
            <a:ext cx="1214611" cy="303997"/>
            <a:chOff x="7144366" y="1603562"/>
            <a:chExt cx="1106740" cy="2769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4823AE-35BC-4C9F-925F-76B877ADCE29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HIE 1</a:t>
              </a:r>
              <a:endParaRPr lang="en-US" sz="1200" dirty="0"/>
            </a:p>
          </p:txBody>
        </p:sp>
        <p:pic>
          <p:nvPicPr>
            <p:cNvPr id="41" name="Picture 2" descr="Image result for FHIR icon">
              <a:extLst>
                <a:ext uri="{FF2B5EF4-FFF2-40B4-BE49-F238E27FC236}">
                  <a16:creationId xmlns:a16="http://schemas.microsoft.com/office/drawing/2014/main" id="{EF22CA0A-C44C-4904-B7DD-237FA0A9B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2F0DF8-D1F7-4A52-9238-F121C9B7FBE3}"/>
              </a:ext>
            </a:extLst>
          </p:cNvPr>
          <p:cNvGrpSpPr/>
          <p:nvPr/>
        </p:nvGrpSpPr>
        <p:grpSpPr>
          <a:xfrm>
            <a:off x="6096708" y="3172393"/>
            <a:ext cx="1214611" cy="303997"/>
            <a:chOff x="7144366" y="1603562"/>
            <a:chExt cx="1106740" cy="2769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FA1BEE-6801-42E7-9A9F-758560879B95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HIE 2</a:t>
              </a:r>
              <a:endParaRPr lang="en-US" sz="1200" dirty="0"/>
            </a:p>
          </p:txBody>
        </p:sp>
        <p:pic>
          <p:nvPicPr>
            <p:cNvPr id="39" name="Picture 2" descr="Image result for FHIR icon">
              <a:extLst>
                <a:ext uri="{FF2B5EF4-FFF2-40B4-BE49-F238E27FC236}">
                  <a16:creationId xmlns:a16="http://schemas.microsoft.com/office/drawing/2014/main" id="{9F758697-52CB-430D-A268-0C994B56A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8EA8B5-EA86-4B1E-8AB0-AB755251A9C8}"/>
              </a:ext>
            </a:extLst>
          </p:cNvPr>
          <p:cNvGrpSpPr/>
          <p:nvPr/>
        </p:nvGrpSpPr>
        <p:grpSpPr>
          <a:xfrm>
            <a:off x="6096708" y="3460172"/>
            <a:ext cx="1214611" cy="303997"/>
            <a:chOff x="7144366" y="1603562"/>
            <a:chExt cx="1106740" cy="276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061791-C74E-450E-B1E9-BDAFB171FCB7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HIE 3</a:t>
              </a:r>
              <a:endParaRPr lang="en-US" sz="1200" dirty="0"/>
            </a:p>
          </p:txBody>
        </p:sp>
        <p:pic>
          <p:nvPicPr>
            <p:cNvPr id="37" name="Picture 2" descr="Image result for FHIR icon">
              <a:extLst>
                <a:ext uri="{FF2B5EF4-FFF2-40B4-BE49-F238E27FC236}">
                  <a16:creationId xmlns:a16="http://schemas.microsoft.com/office/drawing/2014/main" id="{68F4E71F-AEF4-45A9-82E4-667C67128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71ED5A-4667-499A-9040-53141AE79DF1}"/>
              </a:ext>
            </a:extLst>
          </p:cNvPr>
          <p:cNvGrpSpPr/>
          <p:nvPr/>
        </p:nvGrpSpPr>
        <p:grpSpPr>
          <a:xfrm>
            <a:off x="4689131" y="3764170"/>
            <a:ext cx="1214611" cy="303997"/>
            <a:chOff x="7144366" y="1603562"/>
            <a:chExt cx="1106740" cy="2769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0BE53F-15B3-4DA8-9CBA-6B467CBAD5EE}"/>
                </a:ext>
              </a:extLst>
            </p:cNvPr>
            <p:cNvSpPr/>
            <p:nvPr/>
          </p:nvSpPr>
          <p:spPr>
            <a:xfrm>
              <a:off x="7328079" y="1603562"/>
              <a:ext cx="923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Payer 4</a:t>
              </a:r>
              <a:endParaRPr lang="en-US" sz="1200" dirty="0"/>
            </a:p>
          </p:txBody>
        </p:sp>
        <p:pic>
          <p:nvPicPr>
            <p:cNvPr id="35" name="Picture 2" descr="Image result for FHIR icon">
              <a:extLst>
                <a:ext uri="{FF2B5EF4-FFF2-40B4-BE49-F238E27FC236}">
                  <a16:creationId xmlns:a16="http://schemas.microsoft.com/office/drawing/2014/main" id="{7294B420-7CC2-4835-AF7F-986FCFB4C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66" y="1620858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07E273-4C6A-4477-A611-D937A03E2465}"/>
              </a:ext>
            </a:extLst>
          </p:cNvPr>
          <p:cNvGrpSpPr/>
          <p:nvPr/>
        </p:nvGrpSpPr>
        <p:grpSpPr>
          <a:xfrm>
            <a:off x="7509954" y="3485103"/>
            <a:ext cx="1170889" cy="303997"/>
            <a:chOff x="6325443" y="2856787"/>
            <a:chExt cx="1066901" cy="276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1C00C1-6EF7-4CC8-ADB1-97E2CD189CBD}"/>
                </a:ext>
              </a:extLst>
            </p:cNvPr>
            <p:cNvSpPr/>
            <p:nvPr/>
          </p:nvSpPr>
          <p:spPr>
            <a:xfrm>
              <a:off x="6492269" y="2856787"/>
              <a:ext cx="9000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ACRS</a:t>
              </a:r>
              <a:endParaRPr lang="en-US" sz="1200" dirty="0"/>
            </a:p>
          </p:txBody>
        </p:sp>
        <p:pic>
          <p:nvPicPr>
            <p:cNvPr id="33" name="Picture 2" descr="Image result for FHIR icon">
              <a:extLst>
                <a:ext uri="{FF2B5EF4-FFF2-40B4-BE49-F238E27FC236}">
                  <a16:creationId xmlns:a16="http://schemas.microsoft.com/office/drawing/2014/main" id="{8778EDA9-CE6C-4E1E-9658-9D93E34C3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443" y="2871517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078126-2CBE-4D59-BF69-C5026BC1DA4B}"/>
              </a:ext>
            </a:extLst>
          </p:cNvPr>
          <p:cNvGrpSpPr/>
          <p:nvPr/>
        </p:nvGrpSpPr>
        <p:grpSpPr>
          <a:xfrm>
            <a:off x="7500062" y="3192349"/>
            <a:ext cx="871294" cy="303997"/>
            <a:chOff x="7508971" y="2857112"/>
            <a:chExt cx="793913" cy="276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F29217-AF15-41F3-A91D-496EB2526142}"/>
                </a:ext>
              </a:extLst>
            </p:cNvPr>
            <p:cNvSpPr/>
            <p:nvPr/>
          </p:nvSpPr>
          <p:spPr>
            <a:xfrm>
              <a:off x="7684799" y="2857112"/>
              <a:ext cx="6180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HD</a:t>
              </a:r>
              <a:endParaRPr lang="en-US" sz="1200" dirty="0"/>
            </a:p>
          </p:txBody>
        </p:sp>
        <p:pic>
          <p:nvPicPr>
            <p:cNvPr id="31" name="Picture 2" descr="Image result for FHIR icon">
              <a:extLst>
                <a:ext uri="{FF2B5EF4-FFF2-40B4-BE49-F238E27FC236}">
                  <a16:creationId xmlns:a16="http://schemas.microsoft.com/office/drawing/2014/main" id="{1F730E8D-4AB0-4FF4-9D2E-2A0FCA6F7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971" y="2868645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51F530-3047-44BA-AC66-867D6896C600}"/>
              </a:ext>
            </a:extLst>
          </p:cNvPr>
          <p:cNvGrpSpPr/>
          <p:nvPr/>
        </p:nvGrpSpPr>
        <p:grpSpPr>
          <a:xfrm>
            <a:off x="4689131" y="4073721"/>
            <a:ext cx="928597" cy="303997"/>
            <a:chOff x="7508971" y="2857112"/>
            <a:chExt cx="846127" cy="2769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86065-2EEA-43E0-A1F7-1BA6CD6E0144}"/>
                </a:ext>
              </a:extLst>
            </p:cNvPr>
            <p:cNvSpPr/>
            <p:nvPr/>
          </p:nvSpPr>
          <p:spPr>
            <a:xfrm>
              <a:off x="7684799" y="2857112"/>
              <a:ext cx="6702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Payer 5</a:t>
              </a:r>
              <a:endParaRPr lang="en-US" sz="1200" dirty="0"/>
            </a:p>
          </p:txBody>
        </p:sp>
        <p:pic>
          <p:nvPicPr>
            <p:cNvPr id="29" name="Picture 2" descr="Image result for FHIR icon">
              <a:extLst>
                <a:ext uri="{FF2B5EF4-FFF2-40B4-BE49-F238E27FC236}">
                  <a16:creationId xmlns:a16="http://schemas.microsoft.com/office/drawing/2014/main" id="{43AE2755-866A-4B48-8FCF-9B7951CAC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971" y="2868645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73F4BC-0CCC-4141-91B7-C6B654078E24}"/>
              </a:ext>
            </a:extLst>
          </p:cNvPr>
          <p:cNvGrpSpPr/>
          <p:nvPr/>
        </p:nvGrpSpPr>
        <p:grpSpPr>
          <a:xfrm>
            <a:off x="6096707" y="3791168"/>
            <a:ext cx="1320091" cy="276999"/>
            <a:chOff x="7508971" y="2857112"/>
            <a:chExt cx="1202852" cy="2523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BD499B1-2A04-42CF-8386-F7CF2B4852DA}"/>
                </a:ext>
              </a:extLst>
            </p:cNvPr>
            <p:cNvSpPr/>
            <p:nvPr/>
          </p:nvSpPr>
          <p:spPr>
            <a:xfrm>
              <a:off x="7684799" y="2857112"/>
              <a:ext cx="1027024" cy="25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CQF Ruler PIT</a:t>
              </a:r>
              <a:endParaRPr lang="en-US" sz="1200" dirty="0"/>
            </a:p>
          </p:txBody>
        </p:sp>
        <p:pic>
          <p:nvPicPr>
            <p:cNvPr id="70" name="Picture 2" descr="Image result for FHIR icon">
              <a:extLst>
                <a:ext uri="{FF2B5EF4-FFF2-40B4-BE49-F238E27FC236}">
                  <a16:creationId xmlns:a16="http://schemas.microsoft.com/office/drawing/2014/main" id="{4A7C1B93-E923-47B2-99A5-31B5BE98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971" y="2868645"/>
              <a:ext cx="225157" cy="22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A4606523-7726-4E45-96C9-A169BE29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E1BE4B-EEDE-4A90-B726-4FD2AD78372C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12116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FHIR Resources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7A5E69AF-B6FA-4628-A571-39693DBF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080" y="1447690"/>
            <a:ext cx="8569130" cy="80260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Synthetic FHIR resources are mapped to FHIR PIT’s based on the FHIR PIT’s function (e.g. EHR, Payer, HD, ACRS, etc.)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A32921-5DD5-45F2-BB5B-76A28B119543}"/>
              </a:ext>
            </a:extLst>
          </p:cNvPr>
          <p:cNvSpPr/>
          <p:nvPr/>
        </p:nvSpPr>
        <p:spPr>
          <a:xfrm>
            <a:off x="412140" y="2316436"/>
            <a:ext cx="28051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Encounter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Immunization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MedicationRequest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MedicationStatement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A5C525-9F91-4D06-86AE-04B90CC4A62B}"/>
              </a:ext>
            </a:extLst>
          </p:cNvPr>
          <p:cNvSpPr/>
          <p:nvPr/>
        </p:nvSpPr>
        <p:spPr>
          <a:xfrm>
            <a:off x="3271578" y="2312357"/>
            <a:ext cx="28051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CarePlan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 Report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AllergyIntolerance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ImagingStudy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62CDF-517E-414A-978C-C14F40934AB1}"/>
              </a:ext>
            </a:extLst>
          </p:cNvPr>
          <p:cNvSpPr/>
          <p:nvPr/>
        </p:nvSpPr>
        <p:spPr>
          <a:xfrm>
            <a:off x="6131016" y="2316436"/>
            <a:ext cx="28051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Practitioner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PractitionerRole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Contract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Clr>
                <a:srgbClr val="2E74B5"/>
              </a:buClr>
              <a:buFont typeface="Wingdings" panose="05000000000000000000" pitchFamily="2" charset="2"/>
              <a:buChar char="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2CC73-5393-49DA-8332-57A3C6B2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B5511-420B-4FB9-AC11-3BD5F311E5DF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15975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Getting Started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FE4E6-8579-4D71-A3E4-46C5B7B6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312" y="1583292"/>
            <a:ext cx="3897824" cy="2367837"/>
          </a:xfrm>
        </p:spPr>
        <p:txBody>
          <a:bodyPr>
            <a:normAutofit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sz="1800" dirty="0"/>
              <a:t>Visit the Ring of FHIR Command Center in your browser to view a clickable list of all FHIR PIT’s in the Ring. The URL of the Command Center is - </a:t>
            </a:r>
            <a:r>
              <a:rPr lang="en-US" sz="1200" dirty="0">
                <a:hlinkClick r:id="rId2"/>
              </a:rPr>
              <a:t>https://fire-pit.mihin.org/FHIRCommandCenter/</a:t>
            </a:r>
            <a:endParaRPr lang="en-US" sz="1200" dirty="0"/>
          </a:p>
          <a:p>
            <a:pPr marL="231775" lvl="0" indent="-231775">
              <a:buFont typeface="+mj-lt"/>
              <a:buAutoNum type="arabicPeriod"/>
            </a:pPr>
            <a:r>
              <a:rPr lang="en-US" sz="1800" dirty="0"/>
              <a:t>Click the “ACRS PIT” button to navigate to the ACRS PIT web UI. </a:t>
            </a:r>
          </a:p>
          <a:p>
            <a:pPr marL="231775" indent="0">
              <a:buNone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2A5AE-1558-4D8B-A8E0-EE8BC9B236FF}"/>
              </a:ext>
            </a:extLst>
          </p:cNvPr>
          <p:cNvSpPr/>
          <p:nvPr/>
        </p:nvSpPr>
        <p:spPr>
          <a:xfrm>
            <a:off x="5127506" y="4339807"/>
            <a:ext cx="3234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Ring of FHIR Command Center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C8CA0-7CCD-4A08-8109-EC32BD118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C9244-4EB7-4C9D-8B55-BC6096E93AFF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2BF268DF-BDB8-43DB-906D-19DA427D2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"/>
          <a:stretch/>
        </p:blipFill>
        <p:spPr>
          <a:xfrm>
            <a:off x="4299136" y="1458991"/>
            <a:ext cx="4723181" cy="26836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31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Log 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11313-3BA3-4D3E-B0A8-F23607C87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826" y="1684724"/>
            <a:ext cx="3897824" cy="957491"/>
          </a:xfrm>
        </p:spPr>
        <p:txBody>
          <a:bodyPr>
            <a:normAutofit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sz="1800" dirty="0"/>
              <a:t>Sign on to the ACRS PIT using the user name and password provided prior to the event.  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E8286-13C9-4BB2-8DFB-6AFF5619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6" y="1406065"/>
            <a:ext cx="3411298" cy="3211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59C45-CE61-4F1D-994A-931AE325F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601676"/>
            <a:ext cx="1068277" cy="381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C1CFD-FF27-483C-8234-56EE8074111E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20053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Explore the Web UI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E55056-E949-49C7-A0DE-77B4A7370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415" y="1584934"/>
            <a:ext cx="3223647" cy="3181498"/>
          </a:xfrm>
        </p:spPr>
        <p:txBody>
          <a:bodyPr>
            <a:normAutofit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Set options according to your preference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resources types and counts available on the server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servers conformance or capability statement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5905C-2957-4EFE-B22C-85181B8F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36" y="1584934"/>
            <a:ext cx="2335209" cy="992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CB6F1-097A-4F47-A007-18958ABA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58" y="1550299"/>
            <a:ext cx="1817660" cy="2754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E05C-8E8D-4F6D-B9E2-286042A29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48" y="2927744"/>
            <a:ext cx="2962275" cy="7048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75401CA-9618-4C0B-B475-79275E000B8E}"/>
              </a:ext>
            </a:extLst>
          </p:cNvPr>
          <p:cNvSpPr/>
          <p:nvPr/>
        </p:nvSpPr>
        <p:spPr>
          <a:xfrm>
            <a:off x="3678047" y="1430042"/>
            <a:ext cx="240514" cy="2405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593145-D0AC-4F2E-A35F-E84409B94C40}"/>
              </a:ext>
            </a:extLst>
          </p:cNvPr>
          <p:cNvSpPr/>
          <p:nvPr/>
        </p:nvSpPr>
        <p:spPr>
          <a:xfrm>
            <a:off x="6682134" y="1430041"/>
            <a:ext cx="240514" cy="2405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17ADB5-A265-4B55-92D6-C3863479D26E}"/>
              </a:ext>
            </a:extLst>
          </p:cNvPr>
          <p:cNvSpPr/>
          <p:nvPr/>
        </p:nvSpPr>
        <p:spPr>
          <a:xfrm>
            <a:off x="3589173" y="2807487"/>
            <a:ext cx="240514" cy="2405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E030AB-4133-4D25-8567-682A499B8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90AC0E-8D07-4948-99ED-C18039880923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282253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 Simple Query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997E2-75C9-48CD-96D4-ADA6C6A2B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84163"/>
            <a:ext cx="3223647" cy="3181498"/>
          </a:xfrm>
        </p:spPr>
        <p:txBody>
          <a:bodyPr>
            <a:normAutofit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Click “Patient” in the left rail “Resources” menu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Click “Search” to return a Bundle of Patient resources from the server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generated HAPI FHIR java client code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GET URL to return all Patient resources on the server -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https://fire-pit.mihin.org/qhin-acrs/baseDstu3/Patient</a:t>
            </a:r>
            <a:endParaRPr lang="en-US" sz="1400" dirty="0"/>
          </a:p>
          <a:p>
            <a:pPr marL="231775" lvl="0" indent="-231775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5FBE-EF49-4391-BFFB-DC8FAF123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06" b="65956"/>
          <a:stretch/>
        </p:blipFill>
        <p:spPr>
          <a:xfrm>
            <a:off x="3965903" y="1384164"/>
            <a:ext cx="1843492" cy="13175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932032C-1D87-4CE9-BBBB-4CE2732CB887}"/>
              </a:ext>
            </a:extLst>
          </p:cNvPr>
          <p:cNvSpPr/>
          <p:nvPr/>
        </p:nvSpPr>
        <p:spPr>
          <a:xfrm>
            <a:off x="3719268" y="1796324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036B3-28F3-4E2A-AB8E-E4A2C35C0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874" b="25653"/>
          <a:stretch/>
        </p:blipFill>
        <p:spPr>
          <a:xfrm>
            <a:off x="6216830" y="1384163"/>
            <a:ext cx="2467501" cy="13175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057D6B8-1380-4DB8-956E-0896B62ED32B}"/>
              </a:ext>
            </a:extLst>
          </p:cNvPr>
          <p:cNvSpPr/>
          <p:nvPr/>
        </p:nvSpPr>
        <p:spPr>
          <a:xfrm>
            <a:off x="6139989" y="1830840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DE62E-955D-42D9-B158-2AA064297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903" y="2856324"/>
            <a:ext cx="4023666" cy="11038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004341-E2A3-48FE-A33E-CE0F7A6F592A}"/>
              </a:ext>
            </a:extLst>
          </p:cNvPr>
          <p:cNvSpPr/>
          <p:nvPr/>
        </p:nvSpPr>
        <p:spPr>
          <a:xfrm>
            <a:off x="3719268" y="2895425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9DBF9B-EA24-46F4-AB91-EA1E49944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38" y="4006255"/>
            <a:ext cx="4136595" cy="870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4FCD03B-004E-4E92-981B-4C213E9A2D4A}"/>
              </a:ext>
            </a:extLst>
          </p:cNvPr>
          <p:cNvSpPr/>
          <p:nvPr/>
        </p:nvSpPr>
        <p:spPr>
          <a:xfrm>
            <a:off x="3719268" y="4030514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BE4399-CC4D-4BB4-8356-9417831CE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" y="4586695"/>
            <a:ext cx="1068277" cy="381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A50DEE-C08F-4FF5-9A92-DFE662A9027E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126622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 Continued – A Simple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1AD3B-FD47-4BD7-841D-20375148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85" y="3017195"/>
            <a:ext cx="4275837" cy="1803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96CE7-5E8E-4311-8137-3A7E9AB4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585" y="1449252"/>
            <a:ext cx="4792210" cy="138754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61A879-C69F-492C-8456-7976108C2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26446"/>
            <a:ext cx="3223647" cy="3181498"/>
          </a:xfrm>
        </p:spPr>
        <p:txBody>
          <a:bodyPr>
            <a:normAutofit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resources returned in the response bundle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raw message body content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Click “Read” next to a Patient in the “Result Body” section</a:t>
            </a:r>
          </a:p>
          <a:p>
            <a:pPr marL="231775" lvl="0" indent="-231775">
              <a:buFont typeface="+mj-lt"/>
              <a:buAutoNum type="arabicPeriod"/>
            </a:pPr>
            <a:endParaRPr lang="en-US" sz="1400" dirty="0"/>
          </a:p>
          <a:p>
            <a:pPr marL="231775" lvl="0" indent="-231775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93212A-B3C0-4C87-9EC5-BD7B4392A06E}"/>
              </a:ext>
            </a:extLst>
          </p:cNvPr>
          <p:cNvSpPr/>
          <p:nvPr/>
        </p:nvSpPr>
        <p:spPr>
          <a:xfrm>
            <a:off x="3680847" y="1368372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8FD9D5-9759-42C1-BBF6-C54947E6E5A3}"/>
              </a:ext>
            </a:extLst>
          </p:cNvPr>
          <p:cNvSpPr/>
          <p:nvPr/>
        </p:nvSpPr>
        <p:spPr>
          <a:xfrm>
            <a:off x="3643601" y="2988158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DBE8DB-8B5F-436F-AECE-A06B5D64AFBD}"/>
              </a:ext>
            </a:extLst>
          </p:cNvPr>
          <p:cNvSpPr/>
          <p:nvPr/>
        </p:nvSpPr>
        <p:spPr>
          <a:xfrm>
            <a:off x="4396527" y="1959202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1B844-A658-4097-AA7A-1AFA44621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6" y="4555956"/>
            <a:ext cx="1068277" cy="381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DCBFB4-ABE0-4425-A213-611249F3939D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23856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 Continued – A Simple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E0ADB-363E-455B-9949-4B83D203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47" y="1402289"/>
            <a:ext cx="5236462" cy="3456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DBE692-9E39-4C96-9854-8A38545A9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00" y="1460363"/>
            <a:ext cx="3223647" cy="3181498"/>
          </a:xfrm>
        </p:spPr>
        <p:txBody>
          <a:bodyPr>
            <a:normAutofit/>
          </a:bodyPr>
          <a:lstStyle/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GET URL to return a specific Patient resource on the server - https://fire-pit.mihin.org/qhin-acrs/baseDstu3/Patient/318</a:t>
            </a:r>
          </a:p>
          <a:p>
            <a:pPr marL="231775" lvl="0" indent="-231775">
              <a:buFont typeface="+mj-lt"/>
              <a:buAutoNum type="arabicPeriod"/>
            </a:pPr>
            <a:r>
              <a:rPr lang="en-US" sz="1400" dirty="0"/>
              <a:t>View the raw message body content</a:t>
            </a:r>
          </a:p>
          <a:p>
            <a:pPr marL="231775" lvl="0" indent="-231775">
              <a:buFont typeface="+mj-lt"/>
              <a:buAutoNum type="arabicPeriod"/>
            </a:pPr>
            <a:endParaRPr lang="en-US" sz="1400" dirty="0"/>
          </a:p>
          <a:p>
            <a:pPr marL="231775" lvl="0" indent="-231775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875E6A-0B6B-4F72-AD59-49A8A664D599}"/>
              </a:ext>
            </a:extLst>
          </p:cNvPr>
          <p:cNvSpPr/>
          <p:nvPr/>
        </p:nvSpPr>
        <p:spPr>
          <a:xfrm>
            <a:off x="4267283" y="1337045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8CDC3-F7D9-4681-84D0-5223DEB1740B}"/>
              </a:ext>
            </a:extLst>
          </p:cNvPr>
          <p:cNvSpPr/>
          <p:nvPr/>
        </p:nvSpPr>
        <p:spPr>
          <a:xfrm>
            <a:off x="4285726" y="2927794"/>
            <a:ext cx="246635" cy="2466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583FE7-8DE3-4F2A-992C-3AC915BC2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" y="4623429"/>
            <a:ext cx="1068277" cy="381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2C26-7F81-4BBE-BFC5-05AD99CEB6CC}"/>
              </a:ext>
            </a:extLst>
          </p:cNvPr>
          <p:cNvSpPr txBox="1"/>
          <p:nvPr/>
        </p:nvSpPr>
        <p:spPr>
          <a:xfrm>
            <a:off x="4063577" y="4814014"/>
            <a:ext cx="149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Copyright 2019 Velatura LLC.</a:t>
            </a:r>
          </a:p>
          <a:p>
            <a:pPr algn="ctr"/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CONFIDENTIAL – PROPRIETARY - RESTRICTED</a:t>
            </a:r>
          </a:p>
        </p:txBody>
      </p:sp>
    </p:spTree>
    <p:extLst>
      <p:ext uri="{BB962C8B-B14F-4D97-AF65-F5344CB8AC3E}">
        <p14:creationId xmlns:p14="http://schemas.microsoft.com/office/powerpoint/2010/main" val="296782061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-bluebar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white-bluebar-template.potx</Template>
  <TotalTime>8404</TotalTime>
  <Words>1213</Words>
  <Application>Microsoft Office PowerPoint</Application>
  <PresentationFormat>On-screen Show (16:9)</PresentationFormat>
  <Paragraphs>204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Wingdings</vt:lpstr>
      <vt:lpstr>white-bluebar-template</vt:lpstr>
      <vt:lpstr>1_Custom Design</vt:lpstr>
      <vt:lpstr>Custom Design</vt:lpstr>
      <vt:lpstr>PowerPoint Presentation</vt:lpstr>
      <vt:lpstr>Ring of FHIR® Overview</vt:lpstr>
      <vt:lpstr>Synthetic FHIR Resources</vt:lpstr>
      <vt:lpstr>Step 1 - Getting Started</vt:lpstr>
      <vt:lpstr>Step 2 – Log In</vt:lpstr>
      <vt:lpstr>Step 3 – Explore the Web UI</vt:lpstr>
      <vt:lpstr>Step 4 – A Simple Query</vt:lpstr>
      <vt:lpstr>Step 4 Continued – A Simple Query</vt:lpstr>
      <vt:lpstr>Step 4 Continued – A Simple Query</vt:lpstr>
      <vt:lpstr>Step 5 – A More Advanced Query</vt:lpstr>
      <vt:lpstr>Step 5 Continued – Advanced Query</vt:lpstr>
      <vt:lpstr>Step 6 – Find MedicationStatement </vt:lpstr>
      <vt:lpstr>Try it with Postman</vt:lpstr>
      <vt:lpstr>Ring of FHIR URL’s</vt:lpstr>
      <vt:lpstr>Med Rec Personas</vt:lpstr>
      <vt:lpstr>Hackathon Activity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Courtney Delgoffe</cp:lastModifiedBy>
  <cp:revision>152</cp:revision>
  <dcterms:created xsi:type="dcterms:W3CDTF">2010-04-12T23:12:02Z</dcterms:created>
  <dcterms:modified xsi:type="dcterms:W3CDTF">2019-04-03T01:33:08Z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