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Lst>
  <p:notesMasterIdLst>
    <p:notesMasterId r:id="rId43"/>
  </p:notesMasterIdLst>
  <p:handoutMasterIdLst>
    <p:handoutMasterId r:id="rId44"/>
  </p:handoutMasterIdLst>
  <p:sldIdLst>
    <p:sldId id="264" r:id="rId6"/>
    <p:sldId id="266" r:id="rId7"/>
    <p:sldId id="275" r:id="rId8"/>
    <p:sldId id="267" r:id="rId9"/>
    <p:sldId id="268" r:id="rId10"/>
    <p:sldId id="269" r:id="rId11"/>
    <p:sldId id="270" r:id="rId12"/>
    <p:sldId id="277" r:id="rId13"/>
    <p:sldId id="301" r:id="rId14"/>
    <p:sldId id="296" r:id="rId15"/>
    <p:sldId id="276" r:id="rId16"/>
    <p:sldId id="271" r:id="rId17"/>
    <p:sldId id="302" r:id="rId18"/>
    <p:sldId id="305" r:id="rId19"/>
    <p:sldId id="306" r:id="rId20"/>
    <p:sldId id="272" r:id="rId21"/>
    <p:sldId id="278" r:id="rId22"/>
    <p:sldId id="281" r:id="rId23"/>
    <p:sldId id="279" r:id="rId24"/>
    <p:sldId id="282" r:id="rId25"/>
    <p:sldId id="280" r:id="rId26"/>
    <p:sldId id="303" r:id="rId27"/>
    <p:sldId id="273" r:id="rId28"/>
    <p:sldId id="283" r:id="rId29"/>
    <p:sldId id="284" r:id="rId30"/>
    <p:sldId id="285" r:id="rId31"/>
    <p:sldId id="286" r:id="rId32"/>
    <p:sldId id="287" r:id="rId33"/>
    <p:sldId id="288" r:id="rId34"/>
    <p:sldId id="292" r:id="rId35"/>
    <p:sldId id="293" r:id="rId36"/>
    <p:sldId id="294" r:id="rId37"/>
    <p:sldId id="295" r:id="rId38"/>
    <p:sldId id="297" r:id="rId39"/>
    <p:sldId id="298" r:id="rId40"/>
    <p:sldId id="299" r:id="rId41"/>
    <p:sldId id="300"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p15:clr>
            <a:srgbClr val="A4A3A4"/>
          </p15:clr>
        </p15:guide>
        <p15:guide id="2" orient="horz" pos="1663">
          <p15:clr>
            <a:srgbClr val="A4A3A4"/>
          </p15:clr>
        </p15:guide>
        <p15:guide id="3" pos="346">
          <p15:clr>
            <a:srgbClr val="A4A3A4"/>
          </p15:clr>
        </p15:guide>
        <p15:guide id="4" pos="37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E0C36"/>
    <a:srgbClr val="07061C"/>
    <a:srgbClr val="002868"/>
    <a:srgbClr val="100E42"/>
    <a:srgbClr val="85FFBC"/>
    <a:srgbClr val="FFFFB9"/>
    <a:srgbClr val="FFB3B3"/>
    <a:srgbClr val="FF6D6D"/>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5" autoAdjust="0"/>
    <p:restoredTop sz="72322" autoAdjust="0"/>
  </p:normalViewPr>
  <p:slideViewPr>
    <p:cSldViewPr snapToGrid="0" snapToObjects="1">
      <p:cViewPr varScale="1">
        <p:scale>
          <a:sx n="87" d="100"/>
          <a:sy n="87" d="100"/>
        </p:scale>
        <p:origin x="963" y="36"/>
      </p:cViewPr>
      <p:guideLst>
        <p:guide orient="horz" pos="3097"/>
        <p:guide orient="horz" pos="1663"/>
        <p:guide pos="346"/>
        <p:guide pos="3728"/>
      </p:guideLst>
    </p:cSldViewPr>
  </p:slideViewPr>
  <p:outlineViewPr>
    <p:cViewPr>
      <p:scale>
        <a:sx n="33" d="100"/>
        <a:sy n="33" d="100"/>
      </p:scale>
      <p:origin x="0" y="-2313"/>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503361-BCFB-C645-AB20-1942CE599D08}" type="datetimeFigureOut">
              <a:rPr lang="en-US" smtClean="0"/>
              <a:t>4/4/2019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0D9DCE-0100-B047-B263-C910E4E93E85}" type="slidenum">
              <a:rPr lang="en-US" smtClean="0"/>
              <a:t>‹#›</a:t>
            </a:fld>
            <a:endParaRPr lang="en-US"/>
          </a:p>
        </p:txBody>
      </p:sp>
    </p:spTree>
    <p:extLst>
      <p:ext uri="{BB962C8B-B14F-4D97-AF65-F5344CB8AC3E}">
        <p14:creationId xmlns:p14="http://schemas.microsoft.com/office/powerpoint/2010/main" val="1054353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D7416-84E8-6745-8BE3-E516E5F20B1E}" type="datetimeFigureOut">
              <a:rPr lang="en-US" smtClean="0"/>
              <a:t>4/4/2019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21DDC-7030-EA4B-B77F-4ADE91E903C0}" type="slidenum">
              <a:rPr lang="en-US" smtClean="0"/>
              <a:t>‹#›</a:t>
            </a:fld>
            <a:endParaRPr lang="en-US"/>
          </a:p>
        </p:txBody>
      </p:sp>
    </p:spTree>
    <p:extLst>
      <p:ext uri="{BB962C8B-B14F-4D97-AF65-F5344CB8AC3E}">
        <p14:creationId xmlns:p14="http://schemas.microsoft.com/office/powerpoint/2010/main" val="242347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currently have multiple data sources of what medications we think the patient is taking.  It includes prescription medications, over-</a:t>
            </a:r>
            <a:r>
              <a:rPr lang="en-US" baseline="0" dirty="0" err="1" smtClean="0"/>
              <a:t>th</a:t>
            </a:r>
            <a:r>
              <a:rPr lang="en-US" baseline="0" dirty="0" smtClean="0"/>
              <a:t>-counter medications and supplements, and possible other medications or agents that may have been prescribed to others.  </a:t>
            </a:r>
          </a:p>
          <a:p>
            <a:r>
              <a:rPr lang="en-US" baseline="0" dirty="0" smtClean="0"/>
              <a:t>CLICK We may have a list from the patient, then a separate list in the patient’s medical record.</a:t>
            </a:r>
          </a:p>
          <a:p>
            <a:r>
              <a:rPr lang="en-US" baseline="0" dirty="0" smtClean="0"/>
              <a:t>CLICK So the physician or prescriber reviews what the patient is on, what they’re taking, what needs to be stopped, and if any new medications need to be started. </a:t>
            </a:r>
          </a:p>
          <a:p>
            <a:r>
              <a:rPr lang="en-US" baseline="0" dirty="0" smtClean="0"/>
              <a:t>CLICK  Then we have to consider adherence.  </a:t>
            </a:r>
          </a:p>
          <a:p>
            <a:r>
              <a:rPr lang="en-US" baseline="0" dirty="0" smtClean="0"/>
              <a:t>Reconciliation is the process of examining each aspect of medication management and creating a new reconciled list of medications that will become the new medication list going forward.</a:t>
            </a:r>
          </a:p>
          <a:p>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4</a:t>
            </a:fld>
            <a:endParaRPr lang="en-US"/>
          </a:p>
        </p:txBody>
      </p:sp>
    </p:spTree>
    <p:extLst>
      <p:ext uri="{BB962C8B-B14F-4D97-AF65-F5344CB8AC3E}">
        <p14:creationId xmlns:p14="http://schemas.microsoft.com/office/powerpoint/2010/main" val="391315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want to know that we are maximizing the benefits of medication management while minimizing or avoiding unnecessary risks or harm.  Thus the patient as well as the health care providers need to know what medications are currently being taken, whether those are prescribed, over the counter, or borrowed from a family member.</a:t>
            </a:r>
          </a:p>
          <a:p>
            <a:r>
              <a:rPr lang="en-US" baseline="0" dirty="0" smtClean="0"/>
              <a:t>CLICK </a:t>
            </a:r>
          </a:p>
          <a:p>
            <a:r>
              <a:rPr lang="en-US" baseline="0" dirty="0" smtClean="0"/>
              <a:t>Ultimately, it is summed up with the old dictum, [</a:t>
            </a:r>
            <a:r>
              <a:rPr lang="en-US" b="1" i="1" baseline="0" dirty="0" err="1" smtClean="0"/>
              <a:t>pri</a:t>
            </a:r>
            <a:r>
              <a:rPr lang="en-US" b="1" i="1" baseline="0" dirty="0" smtClean="0"/>
              <a:t> mon non no-</a:t>
            </a:r>
            <a:r>
              <a:rPr lang="en-US" b="1" i="1" baseline="0" dirty="0" err="1" smtClean="0"/>
              <a:t>kere</a:t>
            </a:r>
            <a:r>
              <a:rPr lang="en-US" baseline="0" dirty="0" smtClean="0"/>
              <a:t>] which is Latin for “</a:t>
            </a:r>
            <a:r>
              <a:rPr lang="en-US" b="1" baseline="0" dirty="0" smtClean="0"/>
              <a:t>First, do no harm…”</a:t>
            </a:r>
            <a:endParaRPr lang="en-US" b="1" dirty="0"/>
          </a:p>
        </p:txBody>
      </p:sp>
      <p:sp>
        <p:nvSpPr>
          <p:cNvPr id="4" name="Slide Number Placeholder 3"/>
          <p:cNvSpPr>
            <a:spLocks noGrp="1"/>
          </p:cNvSpPr>
          <p:nvPr>
            <p:ph type="sldNum" sz="quarter" idx="10"/>
          </p:nvPr>
        </p:nvSpPr>
        <p:spPr/>
        <p:txBody>
          <a:bodyPr/>
          <a:lstStyle/>
          <a:p>
            <a:fld id="{74421DDC-7030-EA4B-B77F-4ADE91E903C0}" type="slidenum">
              <a:rPr lang="en-US" smtClean="0"/>
              <a:t>13</a:t>
            </a:fld>
            <a:endParaRPr lang="en-US"/>
          </a:p>
        </p:txBody>
      </p:sp>
    </p:spTree>
    <p:extLst>
      <p:ext uri="{BB962C8B-B14F-4D97-AF65-F5344CB8AC3E}">
        <p14:creationId xmlns:p14="http://schemas.microsoft.com/office/powerpoint/2010/main" val="250336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handout on the Anatomy</a:t>
            </a:r>
            <a:r>
              <a:rPr lang="en-US" baseline="0" dirty="0" smtClean="0"/>
              <a:t> and Physiology of a Medication Order…</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15</a:t>
            </a:fld>
            <a:endParaRPr lang="en-US"/>
          </a:p>
        </p:txBody>
      </p:sp>
    </p:spTree>
    <p:extLst>
      <p:ext uri="{BB962C8B-B14F-4D97-AF65-F5344CB8AC3E}">
        <p14:creationId xmlns:p14="http://schemas.microsoft.com/office/powerpoint/2010/main" val="48612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though we all think of the RED, YELLOW, GREEN of a traffic light, physicians may approach med rec decisions med by med, or by groupings such as What am I continuing, what am I stopping and what new meds am I adding.  In the hospital this is complicated by formulary limitations.  I’m showing this with color to reinforce that some systems use RED, YELLOW, GREEN, and arrange them in that order, even though physicians may approach he or her physician in a completely different order.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16</a:t>
            </a:fld>
            <a:endParaRPr lang="en-US"/>
          </a:p>
        </p:txBody>
      </p:sp>
    </p:spTree>
    <p:extLst>
      <p:ext uri="{BB962C8B-B14F-4D97-AF65-F5344CB8AC3E}">
        <p14:creationId xmlns:p14="http://schemas.microsoft.com/office/powerpoint/2010/main" val="308261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work through med rec</a:t>
            </a:r>
            <a:r>
              <a:rPr lang="en-US" baseline="0" dirty="0" smtClean="0"/>
              <a:t> from a process flow perspective.  </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17</a:t>
            </a:fld>
            <a:endParaRPr lang="en-US"/>
          </a:p>
        </p:txBody>
      </p:sp>
    </p:spTree>
    <p:extLst>
      <p:ext uri="{BB962C8B-B14F-4D97-AF65-F5344CB8AC3E}">
        <p14:creationId xmlns:p14="http://schemas.microsoft.com/office/powerpoint/2010/main" val="1193263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Medications histories can come</a:t>
            </a:r>
            <a:r>
              <a:rPr lang="en-US" baseline="0" dirty="0" smtClean="0"/>
              <a:t> from a variety of sources.  This screen shot probably comes from a Pharmacy Benefits Manager or PBM.  </a:t>
            </a:r>
            <a:r>
              <a:rPr lang="en-US" b="1" baseline="0" dirty="0" smtClean="0"/>
              <a:t>[CLICK]  </a:t>
            </a:r>
            <a:r>
              <a:rPr lang="en-US" baseline="0" dirty="0" smtClean="0"/>
              <a:t>Notice we know what the med is, the dose, when it was started and by whom.  We do not know the specific instructions on how and how often the patient should take each medication.</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18</a:t>
            </a:fld>
            <a:endParaRPr lang="en-US"/>
          </a:p>
        </p:txBody>
      </p:sp>
    </p:spTree>
    <p:extLst>
      <p:ext uri="{BB962C8B-B14F-4D97-AF65-F5344CB8AC3E}">
        <p14:creationId xmlns:p14="http://schemas.microsoft.com/office/powerpoint/2010/main" val="148630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a:t>
            </a:r>
            <a:r>
              <a:rPr lang="en-US" baseline="0" dirty="0" smtClean="0"/>
              <a:t>how a medication reconciliation tool might create a way to document on the medication list which meds to continue or stop, or even an opportunity to start a new medication.</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19</a:t>
            </a:fld>
            <a:endParaRPr lang="en-US"/>
          </a:p>
        </p:txBody>
      </p:sp>
    </p:spTree>
    <p:extLst>
      <p:ext uri="{BB962C8B-B14F-4D97-AF65-F5344CB8AC3E}">
        <p14:creationId xmlns:p14="http://schemas.microsoft.com/office/powerpoint/2010/main" val="3469753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the</a:t>
            </a:r>
            <a:r>
              <a:rPr lang="en-US" baseline="0" dirty="0" smtClean="0"/>
              <a:t> current medications listed on the left. The provider then selects if each medication should be continued or stopped. In addition, new prescribed to outpatients or ordered will also show up on the right half of the list.</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21</a:t>
            </a:fld>
            <a:endParaRPr lang="en-US"/>
          </a:p>
        </p:txBody>
      </p:sp>
    </p:spTree>
    <p:extLst>
      <p:ext uri="{BB962C8B-B14F-4D97-AF65-F5344CB8AC3E}">
        <p14:creationId xmlns:p14="http://schemas.microsoft.com/office/powerpoint/2010/main" val="422815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foundation of medication reconciliation is that we first must ascertain what is the true and accurate current list of medications.  </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23</a:t>
            </a:fld>
            <a:endParaRPr lang="en-US"/>
          </a:p>
        </p:txBody>
      </p:sp>
    </p:spTree>
    <p:extLst>
      <p:ext uri="{BB962C8B-B14F-4D97-AF65-F5344CB8AC3E}">
        <p14:creationId xmlns:p14="http://schemas.microsoft.com/office/powerpoint/2010/main" val="4051728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34</a:t>
            </a:fld>
            <a:endParaRPr lang="en-US"/>
          </a:p>
        </p:txBody>
      </p:sp>
    </p:spTree>
    <p:extLst>
      <p:ext uri="{BB962C8B-B14F-4D97-AF65-F5344CB8AC3E}">
        <p14:creationId xmlns:p14="http://schemas.microsoft.com/office/powerpoint/2010/main" val="74433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Transitions</a:t>
            </a:r>
            <a:r>
              <a:rPr lang="en-US" baseline="0" smtClean="0"/>
              <a:t> of Care respresent some of the most dangerous parts of patient care.  Information silos are frequent.</a:t>
            </a:r>
            <a:endParaRPr lang="en-US"/>
          </a:p>
        </p:txBody>
      </p:sp>
      <p:sp>
        <p:nvSpPr>
          <p:cNvPr id="4" name="Slide Number Placeholder 3"/>
          <p:cNvSpPr>
            <a:spLocks noGrp="1"/>
          </p:cNvSpPr>
          <p:nvPr>
            <p:ph type="sldNum" sz="quarter" idx="10"/>
          </p:nvPr>
        </p:nvSpPr>
        <p:spPr/>
        <p:txBody>
          <a:bodyPr/>
          <a:lstStyle/>
          <a:p>
            <a:fld id="{74421DDC-7030-EA4B-B77F-4ADE91E903C0}" type="slidenum">
              <a:rPr lang="en-US" smtClean="0"/>
              <a:t>5</a:t>
            </a:fld>
            <a:endParaRPr lang="en-US"/>
          </a:p>
        </p:txBody>
      </p:sp>
    </p:spTree>
    <p:extLst>
      <p:ext uri="{BB962C8B-B14F-4D97-AF65-F5344CB8AC3E}">
        <p14:creationId xmlns:p14="http://schemas.microsoft.com/office/powerpoint/2010/main" val="141782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four major reasons why we should care about medication reconciliation being done correctly. The first is that medication use is growing in this country as our population ages and we see many more chronic diseases.</a:t>
            </a:r>
          </a:p>
        </p:txBody>
      </p:sp>
      <p:sp>
        <p:nvSpPr>
          <p:cNvPr id="4" name="Slide Number Placeholder 3"/>
          <p:cNvSpPr>
            <a:spLocks noGrp="1"/>
          </p:cNvSpPr>
          <p:nvPr>
            <p:ph type="sldNum" sz="quarter" idx="10"/>
          </p:nvPr>
        </p:nvSpPr>
        <p:spPr/>
        <p:txBody>
          <a:bodyPr/>
          <a:lstStyle/>
          <a:p>
            <a:fld id="{74421DDC-7030-EA4B-B77F-4ADE91E903C0}" type="slidenum">
              <a:rPr lang="en-US" smtClean="0"/>
              <a:t>6</a:t>
            </a:fld>
            <a:endParaRPr lang="en-US"/>
          </a:p>
        </p:txBody>
      </p:sp>
    </p:spTree>
    <p:extLst>
      <p:ext uri="{BB962C8B-B14F-4D97-AF65-F5344CB8AC3E}">
        <p14:creationId xmlns:p14="http://schemas.microsoft.com/office/powerpoint/2010/main" val="14998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population is aging, we see</a:t>
            </a:r>
            <a:r>
              <a:rPr lang="en-US" baseline="0" dirty="0" smtClean="0"/>
              <a:t> more and more people with 2 or more chronic diseases.</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7</a:t>
            </a:fld>
            <a:endParaRPr lang="en-US"/>
          </a:p>
        </p:txBody>
      </p:sp>
    </p:spTree>
    <p:extLst>
      <p:ext uri="{BB962C8B-B14F-4D97-AF65-F5344CB8AC3E}">
        <p14:creationId xmlns:p14="http://schemas.microsoft.com/office/powerpoint/2010/main" val="175316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number of chronic</a:t>
            </a:r>
            <a:r>
              <a:rPr lang="en-US" baseline="0" dirty="0" smtClean="0"/>
              <a:t> diseases increase with age with about a third of Medicare recipients living with 2-3 chronic illnesses.</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8</a:t>
            </a:fld>
            <a:endParaRPr lang="en-US"/>
          </a:p>
        </p:txBody>
      </p:sp>
    </p:spTree>
    <p:extLst>
      <p:ext uri="{BB962C8B-B14F-4D97-AF65-F5344CB8AC3E}">
        <p14:creationId xmlns:p14="http://schemas.microsoft.com/office/powerpoint/2010/main" val="301316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Medication errors do occur for a variety of reasons.  And we spend a lot of clinical bandwidth each year just in trying to get it right.</a:t>
            </a:r>
          </a:p>
        </p:txBody>
      </p:sp>
      <p:sp>
        <p:nvSpPr>
          <p:cNvPr id="4" name="Slide Number Placeholder 3"/>
          <p:cNvSpPr>
            <a:spLocks noGrp="1"/>
          </p:cNvSpPr>
          <p:nvPr>
            <p:ph type="sldNum" sz="quarter" idx="10"/>
          </p:nvPr>
        </p:nvSpPr>
        <p:spPr/>
        <p:txBody>
          <a:bodyPr/>
          <a:lstStyle/>
          <a:p>
            <a:fld id="{74421DDC-7030-EA4B-B77F-4ADE91E903C0}" type="slidenum">
              <a:rPr lang="en-US" smtClean="0"/>
              <a:t>9</a:t>
            </a:fld>
            <a:endParaRPr lang="en-US"/>
          </a:p>
        </p:txBody>
      </p:sp>
    </p:spTree>
    <p:extLst>
      <p:ext uri="{BB962C8B-B14F-4D97-AF65-F5344CB8AC3E}">
        <p14:creationId xmlns:p14="http://schemas.microsoft.com/office/powerpoint/2010/main" val="34016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As you can see, the cost of med rec is significant.  With</a:t>
            </a:r>
            <a:r>
              <a:rPr lang="en-US" baseline="0" dirty="0" smtClean="0"/>
              <a:t> 32,000 FTEs from some of our most expensive resources in healthcare, doctors, pharmacists and nurses.</a:t>
            </a:r>
          </a:p>
          <a:p>
            <a:endParaRPr lang="en-US" baseline="0" dirty="0" smtClean="0"/>
          </a:p>
          <a:p>
            <a:r>
              <a:rPr lang="en-US" baseline="0" dirty="0" smtClean="0"/>
              <a:t>And despite the huge investment of their time, we still experience a large number of hospitalizations, emergency room and office visits solely related to preventable medication errors.</a:t>
            </a:r>
          </a:p>
          <a:p>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10</a:t>
            </a:fld>
            <a:endParaRPr lang="en-US"/>
          </a:p>
        </p:txBody>
      </p:sp>
    </p:spTree>
    <p:extLst>
      <p:ext uri="{BB962C8B-B14F-4D97-AF65-F5344CB8AC3E}">
        <p14:creationId xmlns:p14="http://schemas.microsoft.com/office/powerpoint/2010/main" val="389831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adherence</a:t>
            </a:r>
            <a:r>
              <a:rPr lang="en-US" baseline="0" dirty="0" smtClean="0"/>
              <a:t> remains an issue.  It is often difficult to know what medication the patient is taking as well as the dose and instructions.</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11</a:t>
            </a:fld>
            <a:endParaRPr lang="en-US"/>
          </a:p>
        </p:txBody>
      </p:sp>
    </p:spTree>
    <p:extLst>
      <p:ext uri="{BB962C8B-B14F-4D97-AF65-F5344CB8AC3E}">
        <p14:creationId xmlns:p14="http://schemas.microsoft.com/office/powerpoint/2010/main" val="103304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Adherence takes many forms as listed here [SLIDE]</a:t>
            </a:r>
            <a:endParaRPr lang="en-US" dirty="0"/>
          </a:p>
        </p:txBody>
      </p:sp>
      <p:sp>
        <p:nvSpPr>
          <p:cNvPr id="4" name="Slide Number Placeholder 3"/>
          <p:cNvSpPr>
            <a:spLocks noGrp="1"/>
          </p:cNvSpPr>
          <p:nvPr>
            <p:ph type="sldNum" sz="quarter" idx="10"/>
          </p:nvPr>
        </p:nvSpPr>
        <p:spPr/>
        <p:txBody>
          <a:bodyPr/>
          <a:lstStyle/>
          <a:p>
            <a:fld id="{74421DDC-7030-EA4B-B77F-4ADE91E903C0}" type="slidenum">
              <a:rPr lang="en-US" smtClean="0"/>
              <a:t>12</a:t>
            </a:fld>
            <a:endParaRPr lang="en-US"/>
          </a:p>
        </p:txBody>
      </p:sp>
    </p:spTree>
    <p:extLst>
      <p:ext uri="{BB962C8B-B14F-4D97-AF65-F5344CB8AC3E}">
        <p14:creationId xmlns:p14="http://schemas.microsoft.com/office/powerpoint/2010/main" val="4286690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266700" y="1174750"/>
            <a:ext cx="8534400" cy="1397000"/>
          </a:xfrm>
        </p:spPr>
        <p:txBody>
          <a:bodyPr>
            <a:noAutofit/>
          </a:bodyPr>
          <a:lstStyle>
            <a:lvl1pPr marL="0" indent="0" algn="l">
              <a:spcBef>
                <a:spcPts val="0"/>
              </a:spcBef>
              <a:buNone/>
              <a:defRPr sz="4400"/>
            </a:lvl1pPr>
          </a:lstStyle>
          <a:p>
            <a:pPr lvl="0"/>
            <a:r>
              <a:rPr lang="en-US" dirty="0" smtClean="0"/>
              <a:t>Headline 1 here</a:t>
            </a:r>
          </a:p>
          <a:p>
            <a:pPr lvl="0"/>
            <a:r>
              <a:rPr lang="en-US" dirty="0" smtClean="0"/>
              <a:t>Headline 2 here</a:t>
            </a:r>
            <a:endParaRPr lang="en-US" dirty="0"/>
          </a:p>
        </p:txBody>
      </p:sp>
      <p:sp>
        <p:nvSpPr>
          <p:cNvPr id="8" name="Text Placeholder 7"/>
          <p:cNvSpPr>
            <a:spLocks noGrp="1"/>
          </p:cNvSpPr>
          <p:nvPr>
            <p:ph type="body" sz="quarter" idx="11" hasCustomPrompt="1"/>
          </p:nvPr>
        </p:nvSpPr>
        <p:spPr>
          <a:xfrm>
            <a:off x="304800" y="2716213"/>
            <a:ext cx="8496300" cy="592137"/>
          </a:xfrm>
        </p:spPr>
        <p:txBody>
          <a:bodyPr>
            <a:normAutofit/>
          </a:bodyPr>
          <a:lstStyle>
            <a:lvl1pPr marL="0" indent="0">
              <a:buNone/>
              <a:defRPr sz="2400">
                <a:solidFill>
                  <a:schemeClr val="bg1">
                    <a:lumMod val="65000"/>
                  </a:schemeClr>
                </a:solidFill>
              </a:defRPr>
            </a:lvl1pPr>
          </a:lstStyle>
          <a:p>
            <a:pPr lvl="0"/>
            <a:r>
              <a:rPr lang="en-US" dirty="0" smtClean="0"/>
              <a:t>Presenter’s Name</a:t>
            </a:r>
            <a:endParaRPr lang="en-US" dirty="0"/>
          </a:p>
        </p:txBody>
      </p:sp>
      <p:sp>
        <p:nvSpPr>
          <p:cNvPr id="10" name="Text Placeholder 9"/>
          <p:cNvSpPr>
            <a:spLocks noGrp="1"/>
          </p:cNvSpPr>
          <p:nvPr>
            <p:ph type="body" sz="quarter" idx="12" hasCustomPrompt="1"/>
          </p:nvPr>
        </p:nvSpPr>
        <p:spPr>
          <a:xfrm>
            <a:off x="304800" y="3308350"/>
            <a:ext cx="4470400" cy="374650"/>
          </a:xfrm>
        </p:spPr>
        <p:txBody>
          <a:bodyPr>
            <a:normAutofit/>
          </a:bodyPr>
          <a:lstStyle>
            <a:lvl1pPr marL="0" indent="0">
              <a:buNone/>
              <a:defRPr sz="1400">
                <a:solidFill>
                  <a:schemeClr val="bg1">
                    <a:lumMod val="65000"/>
                  </a:schemeClr>
                </a:solidFill>
              </a:defRPr>
            </a:lvl1pPr>
          </a:lstStyle>
          <a:p>
            <a:pPr lvl="0"/>
            <a:r>
              <a:rPr lang="en-US" dirty="0" smtClean="0"/>
              <a:t>Date</a:t>
            </a:r>
            <a:endParaRPr lang="en-US" dirty="0"/>
          </a:p>
        </p:txBody>
      </p:sp>
    </p:spTree>
    <p:extLst>
      <p:ext uri="{BB962C8B-B14F-4D97-AF65-F5344CB8AC3E}">
        <p14:creationId xmlns:p14="http://schemas.microsoft.com/office/powerpoint/2010/main" val="2837428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Headline </a:t>
            </a:r>
            <a:endParaRPr lang="en-US" dirty="0"/>
          </a:p>
        </p:txBody>
      </p:sp>
      <p:sp>
        <p:nvSpPr>
          <p:cNvPr id="3" name="Content Placeholder 2"/>
          <p:cNvSpPr>
            <a:spLocks noGrp="1"/>
          </p:cNvSpPr>
          <p:nvPr>
            <p:ph idx="1"/>
          </p:nvPr>
        </p:nvSpPr>
        <p:spPr/>
        <p:txBody>
          <a:bodyPr>
            <a:normAutofit/>
          </a:bodyPr>
          <a:lstStyle>
            <a:lvl1pPr>
              <a:defRPr sz="24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Headline</a:t>
            </a:r>
            <a:endParaRPr lang="en-US" dirty="0"/>
          </a:p>
        </p:txBody>
      </p:sp>
      <p:sp>
        <p:nvSpPr>
          <p:cNvPr id="3" name="Content Placeholder 2"/>
          <p:cNvSpPr>
            <a:spLocks noGrp="1" noChangeAspect="1"/>
          </p:cNvSpPr>
          <p:nvPr>
            <p:ph sz="half" idx="1"/>
          </p:nvPr>
        </p:nvSpPr>
        <p:spPr>
          <a:xfrm>
            <a:off x="457200" y="1335024"/>
            <a:ext cx="4038600" cy="3016963"/>
          </a:xfrm>
        </p:spPr>
        <p:txBody>
          <a:bodyPr>
            <a:normAutofit/>
          </a:bodyPr>
          <a:lstStyle>
            <a:lvl1pPr>
              <a:defRPr sz="24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35025"/>
            <a:ext cx="4038600" cy="3033776"/>
          </a:xfrm>
        </p:spPr>
        <p:txBody>
          <a:bodyPr>
            <a:normAutofit/>
          </a:bodyPr>
          <a:lstStyle>
            <a:lvl1pPr marL="0" indent="0">
              <a:buNone/>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smtClean="0"/>
              <a:t>Headline</a:t>
            </a:r>
            <a:endParaRPr lang="en-US" dirty="0"/>
          </a:p>
        </p:txBody>
      </p:sp>
      <p:sp>
        <p:nvSpPr>
          <p:cNvPr id="3" name="Text Placeholder 2"/>
          <p:cNvSpPr>
            <a:spLocks noGrp="1"/>
          </p:cNvSpPr>
          <p:nvPr>
            <p:ph type="body" idx="1" hasCustomPrompt="1"/>
          </p:nvPr>
        </p:nvSpPr>
        <p:spPr>
          <a:xfrm>
            <a:off x="457200" y="1286405"/>
            <a:ext cx="4040188" cy="481012"/>
          </a:xfrm>
        </p:spPr>
        <p:txBody>
          <a:bodyPr anchor="b"/>
          <a:lstStyle>
            <a:lvl1pPr marL="0" indent="0">
              <a:buNone/>
              <a:defRPr sz="2400" b="1">
                <a:solidFill>
                  <a:schemeClr val="tx2">
                    <a:lumMod val="50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 1</a:t>
            </a:r>
          </a:p>
        </p:txBody>
      </p:sp>
      <p:sp>
        <p:nvSpPr>
          <p:cNvPr id="4" name="Content Placeholder 3"/>
          <p:cNvSpPr>
            <a:spLocks noGrp="1"/>
          </p:cNvSpPr>
          <p:nvPr>
            <p:ph sz="half" idx="2"/>
          </p:nvPr>
        </p:nvSpPr>
        <p:spPr>
          <a:xfrm>
            <a:off x="457200" y="1837267"/>
            <a:ext cx="4040188" cy="2512483"/>
          </a:xfrm>
        </p:spPr>
        <p:txBody>
          <a:bodyPr>
            <a:normAutofit/>
          </a:bodyPr>
          <a:lstStyle>
            <a:lvl1pPr marL="228600" indent="-228600">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286405"/>
            <a:ext cx="4041775" cy="481012"/>
          </a:xfrm>
        </p:spPr>
        <p:txBody>
          <a:bodyPr anchor="b"/>
          <a:lstStyle>
            <a:lvl1pPr marL="0" indent="0">
              <a:buNone/>
              <a:defRPr sz="2400" b="1">
                <a:solidFill>
                  <a:schemeClr val="tx2">
                    <a:lumMod val="50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Subhead 2</a:t>
            </a:r>
          </a:p>
        </p:txBody>
      </p:sp>
      <p:sp>
        <p:nvSpPr>
          <p:cNvPr id="6" name="Content Placeholder 5"/>
          <p:cNvSpPr>
            <a:spLocks noGrp="1"/>
          </p:cNvSpPr>
          <p:nvPr>
            <p:ph sz="quarter" idx="4"/>
          </p:nvPr>
        </p:nvSpPr>
        <p:spPr>
          <a:xfrm>
            <a:off x="4645025" y="1837267"/>
            <a:ext cx="4041775" cy="2512483"/>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2959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266700" y="1174750"/>
            <a:ext cx="8534400" cy="1397000"/>
          </a:xfrm>
        </p:spPr>
        <p:txBody>
          <a:bodyPr>
            <a:noAutofit/>
          </a:bodyPr>
          <a:lstStyle>
            <a:lvl1pPr marL="0" indent="0" algn="l">
              <a:spcBef>
                <a:spcPts val="0"/>
              </a:spcBef>
              <a:buNone/>
              <a:defRPr sz="4400"/>
            </a:lvl1pPr>
          </a:lstStyle>
          <a:p>
            <a:pPr lvl="0"/>
            <a:r>
              <a:rPr lang="en-US" dirty="0" smtClean="0"/>
              <a:t>Headline 1 here</a:t>
            </a:r>
          </a:p>
          <a:p>
            <a:pPr lvl="0"/>
            <a:r>
              <a:rPr lang="en-US" dirty="0" smtClean="0"/>
              <a:t>Headline 2 here</a:t>
            </a:r>
            <a:endParaRPr lang="en-US" dirty="0"/>
          </a:p>
        </p:txBody>
      </p:sp>
      <p:sp>
        <p:nvSpPr>
          <p:cNvPr id="8" name="Text Placeholder 7"/>
          <p:cNvSpPr>
            <a:spLocks noGrp="1"/>
          </p:cNvSpPr>
          <p:nvPr>
            <p:ph type="body" sz="quarter" idx="11" hasCustomPrompt="1"/>
          </p:nvPr>
        </p:nvSpPr>
        <p:spPr>
          <a:xfrm>
            <a:off x="304800" y="2716213"/>
            <a:ext cx="8496300" cy="592137"/>
          </a:xfrm>
        </p:spPr>
        <p:txBody>
          <a:bodyPr>
            <a:normAutofit/>
          </a:bodyPr>
          <a:lstStyle>
            <a:lvl1pPr marL="0" indent="0">
              <a:buNone/>
              <a:defRPr sz="2400">
                <a:solidFill>
                  <a:schemeClr val="bg1">
                    <a:lumMod val="65000"/>
                  </a:schemeClr>
                </a:solidFill>
              </a:defRPr>
            </a:lvl1pPr>
          </a:lstStyle>
          <a:p>
            <a:pPr lvl="0"/>
            <a:r>
              <a:rPr lang="en-US" dirty="0" smtClean="0"/>
              <a:t>Presenter’s Name</a:t>
            </a:r>
            <a:endParaRPr lang="en-US" dirty="0"/>
          </a:p>
        </p:txBody>
      </p:sp>
      <p:sp>
        <p:nvSpPr>
          <p:cNvPr id="10" name="Text Placeholder 9"/>
          <p:cNvSpPr>
            <a:spLocks noGrp="1"/>
          </p:cNvSpPr>
          <p:nvPr>
            <p:ph type="body" sz="quarter" idx="12" hasCustomPrompt="1"/>
          </p:nvPr>
        </p:nvSpPr>
        <p:spPr>
          <a:xfrm>
            <a:off x="304800" y="3308350"/>
            <a:ext cx="4470400" cy="374650"/>
          </a:xfrm>
        </p:spPr>
        <p:txBody>
          <a:bodyPr>
            <a:normAutofit/>
          </a:bodyPr>
          <a:lstStyle>
            <a:lvl1pPr marL="0" indent="0">
              <a:buNone/>
              <a:defRPr sz="1400">
                <a:solidFill>
                  <a:schemeClr val="bg1">
                    <a:lumMod val="65000"/>
                  </a:schemeClr>
                </a:solidFill>
              </a:defRPr>
            </a:lvl1pPr>
          </a:lstStyle>
          <a:p>
            <a:pPr lvl="0"/>
            <a:r>
              <a:rPr lang="en-US" dirty="0" smtClean="0"/>
              <a:t>Date</a:t>
            </a:r>
            <a:endParaRPr lang="en-US" dirty="0"/>
          </a:p>
        </p:txBody>
      </p:sp>
    </p:spTree>
    <p:extLst>
      <p:ext uri="{BB962C8B-B14F-4D97-AF65-F5344CB8AC3E}">
        <p14:creationId xmlns:p14="http://schemas.microsoft.com/office/powerpoint/2010/main" val="17358800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7866"/>
            <a:ext cx="8229600" cy="880533"/>
          </a:xfrm>
          <a:prstGeom prst="rect">
            <a:avLst/>
          </a:prstGeom>
        </p:spPr>
        <p:txBody>
          <a:bodyPr vert="horz" lIns="91440" tIns="45720" rIns="91440" bIns="45720" rtlCol="0" anchor="t">
            <a:normAutofit/>
          </a:bodyPr>
          <a:lstStyle/>
          <a:p>
            <a:r>
              <a:rPr lang="en-US" dirty="0" smtClean="0"/>
              <a:t>Headline</a:t>
            </a:r>
            <a:endParaRPr lang="en-US" dirty="0"/>
          </a:p>
        </p:txBody>
      </p:sp>
      <p:sp>
        <p:nvSpPr>
          <p:cNvPr id="3" name="Text Placeholder 2"/>
          <p:cNvSpPr>
            <a:spLocks noGrp="1"/>
          </p:cNvSpPr>
          <p:nvPr>
            <p:ph type="body" idx="1"/>
          </p:nvPr>
        </p:nvSpPr>
        <p:spPr>
          <a:xfrm>
            <a:off x="457200" y="1320799"/>
            <a:ext cx="8229600" cy="3273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41870" y="4707994"/>
            <a:ext cx="575733" cy="273844"/>
          </a:xfrm>
          <a:prstGeom prst="rect">
            <a:avLst/>
          </a:prstGeom>
          <a:noFill/>
          <a:ln>
            <a:noFill/>
          </a:ln>
        </p:spPr>
        <p:txBody>
          <a:bodyPr vert="horz" lIns="91440" tIns="45720" rIns="91440" bIns="45720" rtlCol="0" anchor="ctr"/>
          <a:lstStyle>
            <a:lvl1pPr algn="l">
              <a:defRPr sz="1200">
                <a:solidFill>
                  <a:schemeClr val="bg1"/>
                </a:solidFill>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Lst>
  <p:timing>
    <p:tnLst>
      <p:par>
        <p:cTn id="1" dur="indefinite" restart="never" nodeType="tmRoot"/>
      </p:par>
    </p:tnLst>
  </p:timing>
  <p:txStyles>
    <p:titleStyle>
      <a:lvl1pPr algn="l" defTabSz="457200" rtl="0" eaLnBrk="1" latinLnBrk="0" hangingPunct="1">
        <a:spcBef>
          <a:spcPct val="0"/>
        </a:spcBef>
        <a:buNone/>
        <a:defRPr sz="3600" kern="1200">
          <a:solidFill>
            <a:srgbClr val="100E42"/>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kern="1200">
          <a:solidFill>
            <a:srgbClr val="100E42"/>
          </a:solidFill>
          <a:latin typeface="Arial"/>
          <a:ea typeface="+mn-ea"/>
          <a:cs typeface="Arial"/>
        </a:defRPr>
      </a:lvl1pPr>
      <a:lvl2pPr marL="742950" indent="-285750" algn="l" defTabSz="457200" rtl="0" eaLnBrk="1" latinLnBrk="0" hangingPunct="1">
        <a:spcBef>
          <a:spcPct val="20000"/>
        </a:spcBef>
        <a:buFont typeface="Lucida Grande"/>
        <a:buChar char="–"/>
        <a:defRPr sz="1800" kern="1200">
          <a:solidFill>
            <a:srgbClr val="100E42"/>
          </a:solidFill>
          <a:latin typeface="Arial"/>
          <a:ea typeface="+mn-ea"/>
          <a:cs typeface="Arial"/>
        </a:defRPr>
      </a:lvl2pPr>
      <a:lvl3pPr marL="1143000" indent="-228600" algn="l" defTabSz="457200" rtl="0" eaLnBrk="1" latinLnBrk="0" hangingPunct="1">
        <a:spcBef>
          <a:spcPct val="20000"/>
        </a:spcBef>
        <a:buFont typeface="Lucida Grande"/>
        <a:buChar char="–"/>
        <a:defRPr sz="1800" kern="1200">
          <a:solidFill>
            <a:srgbClr val="100E42"/>
          </a:solidFill>
          <a:latin typeface="Arial"/>
          <a:ea typeface="+mn-ea"/>
          <a:cs typeface="Arial"/>
        </a:defRPr>
      </a:lvl3pPr>
      <a:lvl4pPr marL="1600200" indent="-228600" algn="l" defTabSz="457200" rtl="0" eaLnBrk="1" latinLnBrk="0" hangingPunct="1">
        <a:spcBef>
          <a:spcPct val="20000"/>
        </a:spcBef>
        <a:buFont typeface="Lucida Grande"/>
        <a:buChar char="–"/>
        <a:defRPr sz="1800" kern="1200">
          <a:solidFill>
            <a:srgbClr val="100E42"/>
          </a:solidFill>
          <a:latin typeface="Arial"/>
          <a:ea typeface="+mn-ea"/>
          <a:cs typeface="Arial"/>
        </a:defRPr>
      </a:lvl4pPr>
      <a:lvl5pPr marL="2057400" indent="-228600" algn="l" defTabSz="457200" rtl="0" eaLnBrk="1" latinLnBrk="0" hangingPunct="1">
        <a:spcBef>
          <a:spcPct val="20000"/>
        </a:spcBef>
        <a:buFont typeface="Lucida Grande"/>
        <a:buChar char="–"/>
        <a:defRPr sz="1800" kern="1200">
          <a:solidFill>
            <a:srgbClr val="100E4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7867"/>
            <a:ext cx="8229600" cy="775758"/>
          </a:xfrm>
          <a:prstGeom prst="rect">
            <a:avLst/>
          </a:prstGeom>
        </p:spPr>
        <p:txBody>
          <a:bodyPr vert="horz" lIns="91440" tIns="45720" rIns="91440" bIns="45720" rtlCol="0" anchor="t">
            <a:normAutofit/>
          </a:bodyPr>
          <a:lstStyle/>
          <a:p>
            <a:r>
              <a:rPr lang="en-US" dirty="0" smtClean="0"/>
              <a:t>Headline</a:t>
            </a:r>
            <a:endParaRPr lang="en-US" dirty="0"/>
          </a:p>
        </p:txBody>
      </p:sp>
      <p:sp>
        <p:nvSpPr>
          <p:cNvPr id="3" name="Text Placeholder 2"/>
          <p:cNvSpPr>
            <a:spLocks noGrp="1"/>
          </p:cNvSpPr>
          <p:nvPr>
            <p:ph type="body" idx="1"/>
          </p:nvPr>
        </p:nvSpPr>
        <p:spPr>
          <a:xfrm>
            <a:off x="457200" y="1337733"/>
            <a:ext cx="8229600" cy="295486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4716461"/>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pPr/>
              <a:t>‹#›</a:t>
            </a:fld>
            <a:endParaRPr lang="en-US" dirty="0"/>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7" r:id="rId4"/>
    <p:sldLayoutId id="2147493488" r:id="rId5"/>
  </p:sldLayoutIdLst>
  <p:timing>
    <p:tnLst>
      <p:par>
        <p:cTn id="1" dur="indefinite" restart="never" nodeType="tmRoot"/>
      </p:par>
    </p:tnLst>
  </p:timing>
  <p:txStyles>
    <p:titleStyle>
      <a:lvl1pPr algn="l" defTabSz="457200" rtl="0" eaLnBrk="1" latinLnBrk="0" hangingPunct="1">
        <a:lnSpc>
          <a:spcPct val="90000"/>
        </a:lnSpc>
        <a:spcBef>
          <a:spcPct val="0"/>
        </a:spcBef>
        <a:buNone/>
        <a:defRPr sz="3600" kern="1200">
          <a:solidFill>
            <a:srgbClr val="100E42"/>
          </a:solidFill>
          <a:latin typeface="Arial"/>
          <a:ea typeface="+mj-ea"/>
          <a:cs typeface="Arial"/>
        </a:defRPr>
      </a:lvl1pPr>
    </p:titleStyle>
    <p:bodyStyle>
      <a:lvl1pPr marL="228600" indent="-228600" algn="l" defTabSz="457200" rtl="0" eaLnBrk="1" latinLnBrk="0" hangingPunct="1">
        <a:spcBef>
          <a:spcPct val="20000"/>
        </a:spcBef>
        <a:buFont typeface="Arial"/>
        <a:buChar char="•"/>
        <a:tabLst/>
        <a:defRPr sz="2400" kern="1200">
          <a:solidFill>
            <a:schemeClr val="tx1"/>
          </a:solidFill>
          <a:latin typeface="Arial"/>
          <a:ea typeface="+mn-ea"/>
          <a:cs typeface="Arial"/>
        </a:defRPr>
      </a:lvl1pPr>
      <a:lvl2pPr marL="685800" indent="-228600" algn="l" defTabSz="457200" rtl="0" eaLnBrk="1" latinLnBrk="0" hangingPunct="1">
        <a:spcBef>
          <a:spcPct val="20000"/>
        </a:spcBef>
        <a:buFont typeface="Lucida Grande"/>
        <a:buChar char="–"/>
        <a:tabLst>
          <a:tab pos="228600" algn="l"/>
        </a:tabLst>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tabLst>
          <a:tab pos="228600" algn="l"/>
        </a:tabLst>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Lucida Grande"/>
        <a:buChar char="–"/>
        <a:tabLst>
          <a:tab pos="228600" algn="l"/>
        </a:tabLst>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Lucida Grande"/>
        <a:buChar char="–"/>
        <a:tabLst>
          <a:tab pos="228600" algn="l"/>
        </a:tabLst>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emf"/><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5.xml"/><Relationship Id="rId5" Type="http://schemas.openxmlformats.org/officeDocument/2006/relationships/image" Target="../media/image19.emf"/><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0.emf"/><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18.emf"/><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www.medwreckfreedom.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smtClean="0">
                <a:effectLst>
                  <a:outerShdw blurRad="38100" dist="38100" dir="2700000" algn="tl">
                    <a:srgbClr val="000000">
                      <a:alpha val="43137"/>
                    </a:srgbClr>
                  </a:outerShdw>
                </a:effectLst>
              </a:rPr>
              <a:t>Understanding Medication Reconciliation</a:t>
            </a:r>
          </a:p>
          <a:p>
            <a:r>
              <a:rPr lang="en-US" sz="3600">
                <a:effectLst>
                  <a:outerShdw blurRad="38100" dist="38100" dir="2700000" algn="tl">
                    <a:srgbClr val="000000">
                      <a:alpha val="43137"/>
                    </a:srgbClr>
                  </a:outerShdw>
                </a:effectLst>
              </a:rPr>
              <a:t>a</a:t>
            </a:r>
            <a:r>
              <a:rPr lang="en-US" sz="3600" smtClean="0">
                <a:effectLst>
                  <a:outerShdw blurRad="38100" dist="38100" dir="2700000" algn="tl">
                    <a:srgbClr val="000000">
                      <a:alpha val="43137"/>
                    </a:srgbClr>
                  </a:outerShdw>
                </a:effectLst>
              </a:rPr>
              <a:t>nd Solving the “Med Wreck” Problem</a:t>
            </a:r>
            <a:endParaRPr lang="en-US" sz="3600" dirty="0">
              <a:effectLst>
                <a:outerShdw blurRad="38100" dist="38100" dir="2700000" algn="tl">
                  <a:srgbClr val="000000">
                    <a:alpha val="43137"/>
                  </a:srgbClr>
                </a:outerShdw>
              </a:effectLst>
            </a:endParaRPr>
          </a:p>
        </p:txBody>
      </p:sp>
      <p:sp>
        <p:nvSpPr>
          <p:cNvPr id="3" name="Text Placeholder 2"/>
          <p:cNvSpPr>
            <a:spLocks noGrp="1"/>
          </p:cNvSpPr>
          <p:nvPr>
            <p:ph type="body" sz="quarter" idx="11"/>
          </p:nvPr>
        </p:nvSpPr>
        <p:spPr/>
        <p:txBody>
          <a:bodyPr/>
          <a:lstStyle/>
          <a:p>
            <a:r>
              <a:rPr lang="en-US" smtClean="0"/>
              <a:t>Phil Smith, MD, MS, FAAFP</a:t>
            </a:r>
            <a:endParaRPr lang="en-US" dirty="0"/>
          </a:p>
        </p:txBody>
      </p:sp>
      <p:sp>
        <p:nvSpPr>
          <p:cNvPr id="4" name="Text Placeholder 3"/>
          <p:cNvSpPr>
            <a:spLocks noGrp="1"/>
          </p:cNvSpPr>
          <p:nvPr>
            <p:ph type="body" sz="quarter" idx="12"/>
          </p:nvPr>
        </p:nvSpPr>
        <p:spPr/>
        <p:txBody>
          <a:bodyPr/>
          <a:lstStyle/>
          <a:p>
            <a:r>
              <a:rPr lang="en-US" smtClean="0"/>
              <a:t>Friday, April 5, 2019</a:t>
            </a:r>
            <a:endParaRPr lang="en-US" dirty="0"/>
          </a:p>
        </p:txBody>
      </p:sp>
    </p:spTree>
    <p:extLst>
      <p:ext uri="{BB962C8B-B14F-4D97-AF65-F5344CB8AC3E}">
        <p14:creationId xmlns:p14="http://schemas.microsoft.com/office/powerpoint/2010/main" val="1156159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9322"/>
            <a:ext cx="8229600" cy="775758"/>
          </a:xfrm>
        </p:spPr>
        <p:txBody>
          <a:bodyPr/>
          <a:lstStyle/>
          <a:p>
            <a:r>
              <a:rPr lang="en-US" dirty="0" smtClean="0"/>
              <a:t>Costs/Risks of current med rec</a:t>
            </a:r>
            <a:endParaRPr lang="en-US" dirty="0"/>
          </a:p>
        </p:txBody>
      </p:sp>
      <p:sp>
        <p:nvSpPr>
          <p:cNvPr id="6" name="Content Placeholder 5"/>
          <p:cNvSpPr>
            <a:spLocks noGrp="1"/>
          </p:cNvSpPr>
          <p:nvPr>
            <p:ph idx="1"/>
          </p:nvPr>
        </p:nvSpPr>
        <p:spPr>
          <a:xfrm>
            <a:off x="505691" y="825115"/>
            <a:ext cx="8229600" cy="2954867"/>
          </a:xfrm>
        </p:spPr>
        <p:txBody>
          <a:bodyPr>
            <a:normAutofit fontScale="85000" lnSpcReduction="10000"/>
          </a:bodyPr>
          <a:lstStyle/>
          <a:p>
            <a:r>
              <a:rPr lang="en-US" dirty="0" smtClean="0"/>
              <a:t>Have about 1.1 billion med reconciliation opportunities each year.</a:t>
            </a:r>
          </a:p>
          <a:p>
            <a:pPr lvl="1"/>
            <a:r>
              <a:rPr lang="en-US" dirty="0" smtClean="0"/>
              <a:t>Consume at over 32,000 FTEs in physician, pharmacist and nurse resources each year.</a:t>
            </a:r>
          </a:p>
          <a:p>
            <a:pPr lvl="1"/>
            <a:r>
              <a:rPr lang="en-US" dirty="0" smtClean="0"/>
              <a:t>Cost of over $3.8 billion/year.</a:t>
            </a:r>
          </a:p>
          <a:p>
            <a:pPr lvl="1"/>
            <a:endParaRPr lang="en-US" dirty="0" smtClean="0"/>
          </a:p>
          <a:p>
            <a:r>
              <a:rPr lang="en-US" dirty="0" smtClean="0"/>
              <a:t>Despite this effort, adverse drug events</a:t>
            </a:r>
          </a:p>
          <a:p>
            <a:pPr lvl="1"/>
            <a:r>
              <a:rPr lang="en-US" dirty="0" smtClean="0"/>
              <a:t>Affect 2 million hospital stays annually</a:t>
            </a:r>
          </a:p>
          <a:p>
            <a:pPr lvl="1"/>
            <a:r>
              <a:rPr lang="en-US" dirty="0" smtClean="0"/>
              <a:t>Prolong hospital stays by 1.7 – 4.6 days</a:t>
            </a:r>
          </a:p>
          <a:p>
            <a:pPr lvl="1"/>
            <a:r>
              <a:rPr lang="en-US" dirty="0" smtClean="0"/>
              <a:t>Account for over 3.5 million physician office visits</a:t>
            </a:r>
          </a:p>
          <a:p>
            <a:pPr lvl="1"/>
            <a:r>
              <a:rPr lang="en-US" dirty="0" smtClean="0"/>
              <a:t>Account for over 1 million ED visits</a:t>
            </a:r>
          </a:p>
          <a:p>
            <a:pPr lvl="1"/>
            <a:r>
              <a:rPr lang="en-US" dirty="0" smtClean="0"/>
              <a:t>Estimated to account for 125,000 hospital admissions</a:t>
            </a:r>
            <a:endParaRPr lang="en-US" dirty="0"/>
          </a:p>
        </p:txBody>
      </p:sp>
    </p:spTree>
    <p:extLst>
      <p:ext uri="{BB962C8B-B14F-4D97-AF65-F5344CB8AC3E}">
        <p14:creationId xmlns:p14="http://schemas.microsoft.com/office/powerpoint/2010/main" val="3532542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 facts about medications…</a:t>
            </a:r>
            <a:endParaRPr lang="en-US" sz="3200" dirty="0"/>
          </a:p>
        </p:txBody>
      </p:sp>
      <p:sp>
        <p:nvSpPr>
          <p:cNvPr id="3" name="Content Placeholder 2"/>
          <p:cNvSpPr>
            <a:spLocks noGrp="1"/>
          </p:cNvSpPr>
          <p:nvPr>
            <p:ph idx="1"/>
          </p:nvPr>
        </p:nvSpPr>
        <p:spPr>
          <a:xfrm>
            <a:off x="420241" y="901315"/>
            <a:ext cx="8229600" cy="2954867"/>
          </a:xfrm>
        </p:spPr>
        <p:txBody>
          <a:bodyPr>
            <a:normAutofit lnSpcReduction="10000"/>
          </a:bodyPr>
          <a:lstStyle/>
          <a:p>
            <a:r>
              <a:rPr lang="en-US" sz="2000" dirty="0" smtClean="0">
                <a:solidFill>
                  <a:schemeClr val="bg1">
                    <a:lumMod val="65000"/>
                  </a:schemeClr>
                </a:solidFill>
              </a:rPr>
              <a:t>According to the CDC</a:t>
            </a:r>
            <a:r>
              <a:rPr lang="en-US" sz="2000" baseline="30000" dirty="0" smtClean="0">
                <a:solidFill>
                  <a:schemeClr val="bg1">
                    <a:lumMod val="65000"/>
                  </a:schemeClr>
                </a:solidFill>
              </a:rPr>
              <a:t>1 </a:t>
            </a:r>
          </a:p>
          <a:p>
            <a:pPr lvl="1"/>
            <a:r>
              <a:rPr lang="en-US" sz="1600" b="1" i="1" dirty="0" smtClean="0">
                <a:solidFill>
                  <a:schemeClr val="bg1">
                    <a:lumMod val="65000"/>
                  </a:schemeClr>
                </a:solidFill>
              </a:rPr>
              <a:t>“40% of Americans have one or more chronic conditions” </a:t>
            </a:r>
            <a:r>
              <a:rPr lang="en-US" sz="1600" dirty="0" smtClean="0">
                <a:solidFill>
                  <a:schemeClr val="bg1">
                    <a:lumMod val="65000"/>
                  </a:schemeClr>
                </a:solidFill>
              </a:rPr>
              <a:t>and are likely taking one or more medications daily.</a:t>
            </a:r>
          </a:p>
          <a:p>
            <a:pPr lvl="1"/>
            <a:r>
              <a:rPr lang="en-US" sz="1600" dirty="0">
                <a:solidFill>
                  <a:schemeClr val="bg1">
                    <a:lumMod val="65000"/>
                  </a:schemeClr>
                </a:solidFill>
              </a:rPr>
              <a:t>The number of chronic conditions increase with age.</a:t>
            </a:r>
          </a:p>
          <a:p>
            <a:pPr marL="457200" lvl="1" indent="0">
              <a:buNone/>
            </a:pPr>
            <a:endParaRPr lang="en-US" sz="1600" dirty="0" smtClean="0">
              <a:solidFill>
                <a:schemeClr val="bg1">
                  <a:lumMod val="65000"/>
                </a:schemeClr>
              </a:solidFill>
            </a:endParaRPr>
          </a:p>
          <a:p>
            <a:pPr lvl="1"/>
            <a:endParaRPr lang="en-US" sz="1600" dirty="0"/>
          </a:p>
          <a:p>
            <a:r>
              <a:rPr lang="en-US" sz="2000" dirty="0" smtClean="0"/>
              <a:t>Adherence is an issue</a:t>
            </a:r>
            <a:r>
              <a:rPr lang="en-US" sz="2000" baseline="30000" dirty="0" smtClean="0"/>
              <a:t>2</a:t>
            </a:r>
          </a:p>
          <a:p>
            <a:pPr lvl="1"/>
            <a:r>
              <a:rPr lang="en-US" sz="1600" dirty="0" smtClean="0"/>
              <a:t>49% have forgotten to take a prescribed medication</a:t>
            </a:r>
          </a:p>
          <a:p>
            <a:pPr lvl="1"/>
            <a:r>
              <a:rPr lang="en-US" sz="1600" dirty="0" smtClean="0"/>
              <a:t>31% had failed to fill a prescription</a:t>
            </a:r>
          </a:p>
          <a:p>
            <a:pPr lvl="1"/>
            <a:r>
              <a:rPr lang="en-US" sz="1600" dirty="0" smtClean="0"/>
              <a:t>29% had stopped a medication prematurely.</a:t>
            </a:r>
          </a:p>
          <a:p>
            <a:pPr lvl="1"/>
            <a:endParaRPr lang="en-US" dirty="0"/>
          </a:p>
        </p:txBody>
      </p:sp>
      <p:sp>
        <p:nvSpPr>
          <p:cNvPr id="4" name="TextBox 3"/>
          <p:cNvSpPr txBox="1"/>
          <p:nvPr/>
        </p:nvSpPr>
        <p:spPr>
          <a:xfrm>
            <a:off x="3496697" y="3823299"/>
            <a:ext cx="5609598" cy="646331"/>
          </a:xfrm>
          <a:prstGeom prst="rect">
            <a:avLst/>
          </a:prstGeom>
          <a:noFill/>
        </p:spPr>
        <p:txBody>
          <a:bodyPr wrap="square" rtlCol="0">
            <a:spAutoFit/>
          </a:bodyPr>
          <a:lstStyle/>
          <a:p>
            <a:pPr algn="r"/>
            <a:r>
              <a:rPr lang="en-US" sz="1350" baseline="30000" dirty="0"/>
              <a:t>1 </a:t>
            </a:r>
            <a:r>
              <a:rPr lang="en-US" sz="1200" dirty="0"/>
              <a:t>National Center for Health Statistics, CDC.gov</a:t>
            </a:r>
          </a:p>
          <a:p>
            <a:pPr algn="r"/>
            <a:r>
              <a:rPr lang="en-US" sz="1350" baseline="30000" dirty="0"/>
              <a:t>2 </a:t>
            </a:r>
            <a:r>
              <a:rPr lang="en-US" sz="1200" i="1" dirty="0"/>
              <a:t>”Take as Directed: A Prescription Not Followed.”  </a:t>
            </a:r>
            <a:endParaRPr lang="en-US" sz="1200" i="1" dirty="0" smtClean="0"/>
          </a:p>
          <a:p>
            <a:pPr algn="r"/>
            <a:r>
              <a:rPr lang="en-US" sz="1200" dirty="0" smtClean="0"/>
              <a:t>National </a:t>
            </a:r>
            <a:r>
              <a:rPr lang="en-US" sz="1200" dirty="0"/>
              <a:t>Community Pharmacists Association, December 2006</a:t>
            </a:r>
          </a:p>
        </p:txBody>
      </p:sp>
    </p:spTree>
    <p:extLst>
      <p:ext uri="{BB962C8B-B14F-4D97-AF65-F5344CB8AC3E}">
        <p14:creationId xmlns:p14="http://schemas.microsoft.com/office/powerpoint/2010/main" val="1746542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Medication errors can &amp; do cause harm</a:t>
            </a:r>
            <a:endParaRPr lang="en-US" sz="3200" dirty="0"/>
          </a:p>
        </p:txBody>
      </p:sp>
      <p:sp>
        <p:nvSpPr>
          <p:cNvPr id="3" name="Content Placeholder 2"/>
          <p:cNvSpPr>
            <a:spLocks noGrp="1"/>
          </p:cNvSpPr>
          <p:nvPr>
            <p:ph idx="1"/>
          </p:nvPr>
        </p:nvSpPr>
        <p:spPr>
          <a:xfrm>
            <a:off x="526473" y="880533"/>
            <a:ext cx="8229600" cy="2954867"/>
          </a:xfrm>
        </p:spPr>
        <p:txBody>
          <a:bodyPr/>
          <a:lstStyle/>
          <a:p>
            <a:r>
              <a:rPr lang="en-US" sz="2000" dirty="0" smtClean="0"/>
              <a:t>Due to medications that are </a:t>
            </a:r>
          </a:p>
          <a:p>
            <a:pPr lvl="1"/>
            <a:r>
              <a:rPr lang="en-US" sz="1600" dirty="0" smtClean="0"/>
              <a:t>Missed or inadvertently stopped (omission errors)</a:t>
            </a:r>
          </a:p>
          <a:p>
            <a:pPr lvl="1"/>
            <a:r>
              <a:rPr lang="en-US" sz="1600" dirty="0" smtClean="0"/>
              <a:t>Administered wrongly (commission errors)</a:t>
            </a:r>
          </a:p>
          <a:p>
            <a:pPr lvl="1"/>
            <a:r>
              <a:rPr lang="en-US" sz="1600" dirty="0" smtClean="0"/>
              <a:t>Overdosed (including duplicates)</a:t>
            </a:r>
          </a:p>
          <a:p>
            <a:pPr lvl="1"/>
            <a:r>
              <a:rPr lang="en-US" sz="1600" dirty="0" smtClean="0"/>
              <a:t>Misused</a:t>
            </a:r>
          </a:p>
          <a:p>
            <a:pPr lvl="1"/>
            <a:endParaRPr lang="en-US" sz="1600" dirty="0"/>
          </a:p>
          <a:p>
            <a:pPr marL="205740" lvl="1" indent="0">
              <a:buNone/>
            </a:pPr>
            <a:r>
              <a:rPr lang="en-US" sz="1600" dirty="0" smtClean="0"/>
              <a:t>In addition to allergic reactions, medication interactions and side effects.</a:t>
            </a:r>
          </a:p>
          <a:p>
            <a:endParaRPr lang="en-US" dirty="0"/>
          </a:p>
        </p:txBody>
      </p:sp>
    </p:spTree>
    <p:extLst>
      <p:ext uri="{BB962C8B-B14F-4D97-AF65-F5344CB8AC3E}">
        <p14:creationId xmlns:p14="http://schemas.microsoft.com/office/powerpoint/2010/main" val="2889763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do we care?</a:t>
            </a:r>
            <a:endParaRPr lang="en-US" sz="3200" dirty="0"/>
          </a:p>
        </p:txBody>
      </p:sp>
      <p:sp>
        <p:nvSpPr>
          <p:cNvPr id="3" name="Content Placeholder 2"/>
          <p:cNvSpPr>
            <a:spLocks noGrp="1"/>
          </p:cNvSpPr>
          <p:nvPr>
            <p:ph idx="1"/>
          </p:nvPr>
        </p:nvSpPr>
        <p:spPr>
          <a:xfrm>
            <a:off x="422564" y="901315"/>
            <a:ext cx="8229600" cy="2954867"/>
          </a:xfrm>
        </p:spPr>
        <p:txBody>
          <a:bodyPr>
            <a:normAutofit/>
          </a:bodyPr>
          <a:lstStyle/>
          <a:p>
            <a:pPr marL="457200" indent="-457200">
              <a:buFont typeface="+mj-lt"/>
              <a:buAutoNum type="arabicPeriod"/>
            </a:pPr>
            <a:r>
              <a:rPr lang="en-US" sz="2000" dirty="0" smtClean="0">
                <a:solidFill>
                  <a:schemeClr val="bg1">
                    <a:lumMod val="65000"/>
                  </a:schemeClr>
                </a:solidFill>
              </a:rPr>
              <a:t>Many Americans take one of more medications</a:t>
            </a:r>
          </a:p>
          <a:p>
            <a:pPr marL="457200" indent="-457200">
              <a:buFont typeface="+mj-lt"/>
              <a:buAutoNum type="arabicPeriod"/>
            </a:pPr>
            <a:r>
              <a:rPr lang="en-US" sz="2000" dirty="0" smtClean="0">
                <a:solidFill>
                  <a:schemeClr val="bg1">
                    <a:lumMod val="65000"/>
                  </a:schemeClr>
                </a:solidFill>
              </a:rPr>
              <a:t>Medication errors do occur and for a variety of reasons.</a:t>
            </a:r>
          </a:p>
          <a:p>
            <a:pPr marL="457200" indent="-457200">
              <a:buFont typeface="+mj-lt"/>
              <a:buAutoNum type="arabicPeriod"/>
            </a:pPr>
            <a:r>
              <a:rPr lang="en-US" sz="2000" dirty="0" smtClean="0"/>
              <a:t>To maximize the benefits and minimize the risks of each medication, it is important to have an accurate and complete list of precisely the medications to consider, both prescribed and over-the-counter (OTC) agents.</a:t>
            </a:r>
          </a:p>
          <a:p>
            <a:pPr marL="457200" indent="-457200">
              <a:buFont typeface="+mj-lt"/>
              <a:buAutoNum type="arabicPeriod"/>
            </a:pPr>
            <a:r>
              <a:rPr lang="en-US" sz="2000" dirty="0" smtClean="0"/>
              <a:t>“</a:t>
            </a:r>
            <a:r>
              <a:rPr lang="en-US" sz="2000" i="1" dirty="0" smtClean="0"/>
              <a:t>Primum non nocere</a:t>
            </a:r>
            <a:r>
              <a:rPr lang="en-US" sz="2000" dirty="0" smtClean="0"/>
              <a:t>…”</a:t>
            </a:r>
          </a:p>
          <a:p>
            <a:pPr lvl="1"/>
            <a:endParaRPr lang="en-US" sz="1600" dirty="0"/>
          </a:p>
        </p:txBody>
      </p:sp>
    </p:spTree>
    <p:extLst>
      <p:ext uri="{BB962C8B-B14F-4D97-AF65-F5344CB8AC3E}">
        <p14:creationId xmlns:p14="http://schemas.microsoft.com/office/powerpoint/2010/main" val="157895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sz="2800" dirty="0">
                <a:effectLst>
                  <a:outerShdw blurRad="38100" dist="38100" dir="2700000" algn="tl">
                    <a:srgbClr val="000000">
                      <a:alpha val="43137"/>
                    </a:srgbClr>
                  </a:outerShdw>
                </a:effectLst>
                <a:latin typeface="Gotham Bold" pitchFamily="50" charset="0"/>
              </a:rPr>
              <a:t>Deconstructing Medication </a:t>
            </a:r>
            <a:r>
              <a:rPr lang="en-US" sz="2800" dirty="0" smtClean="0">
                <a:effectLst>
                  <a:outerShdw blurRad="38100" dist="38100" dir="2700000" algn="tl">
                    <a:srgbClr val="000000">
                      <a:alpha val="43137"/>
                    </a:srgbClr>
                  </a:outerShdw>
                </a:effectLst>
                <a:latin typeface="Gotham Bold" pitchFamily="50" charset="0"/>
              </a:rPr>
              <a:t>Reconciliation</a:t>
            </a:r>
          </a:p>
          <a:p>
            <a:r>
              <a:rPr lang="en-US" sz="2800" b="1" i="1" dirty="0">
                <a:solidFill>
                  <a:srgbClr val="4BE3B4"/>
                </a:solidFill>
                <a:latin typeface="Gotham Medium" pitchFamily="50" charset="0"/>
              </a:rPr>
              <a:t>Part </a:t>
            </a:r>
            <a:r>
              <a:rPr lang="en-US" sz="2800" b="1" i="1" dirty="0" smtClean="0">
                <a:solidFill>
                  <a:srgbClr val="4BE3B4"/>
                </a:solidFill>
                <a:latin typeface="Gotham Medium" pitchFamily="50" charset="0"/>
              </a:rPr>
              <a:t>2:</a:t>
            </a:r>
            <a:r>
              <a:rPr lang="en-US" sz="2800" i="1" dirty="0" smtClean="0">
                <a:solidFill>
                  <a:srgbClr val="4BE3B4"/>
                </a:solidFill>
                <a:latin typeface="Gotham Medium" pitchFamily="50" charset="0"/>
              </a:rPr>
              <a:t> The Mechanics of Med Rec</a:t>
            </a:r>
            <a:endParaRPr lang="en-US" sz="2800" dirty="0">
              <a:effectLst>
                <a:outerShdw blurRad="38100" dist="38100" dir="2700000" algn="tl">
                  <a:srgbClr val="000000">
                    <a:alpha val="43137"/>
                  </a:srgbClr>
                </a:outerShdw>
              </a:effectLst>
              <a:latin typeface="Gotham Book" pitchFamily="50" charset="0"/>
            </a:endParaRPr>
          </a:p>
          <a:p>
            <a:endParaRPr lang="en-US" dirty="0"/>
          </a:p>
        </p:txBody>
      </p:sp>
    </p:spTree>
    <p:extLst>
      <p:ext uri="{BB962C8B-B14F-4D97-AF65-F5344CB8AC3E}">
        <p14:creationId xmlns:p14="http://schemas.microsoft.com/office/powerpoint/2010/main" val="258293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The Structure of the Med Order</a:t>
            </a:r>
            <a:br>
              <a:rPr lang="en-US" dirty="0" smtClean="0"/>
            </a:br>
            <a:r>
              <a:rPr lang="en-US" sz="2700" dirty="0" err="1" smtClean="0">
                <a:solidFill>
                  <a:schemeClr val="tx2">
                    <a:lumMod val="60000"/>
                    <a:lumOff val="40000"/>
                  </a:schemeClr>
                </a:solidFill>
              </a:rPr>
              <a:t>Prinivil</a:t>
            </a:r>
            <a:r>
              <a:rPr lang="en-US" sz="2700" dirty="0" smtClean="0">
                <a:solidFill>
                  <a:schemeClr val="tx2">
                    <a:lumMod val="60000"/>
                    <a:lumOff val="40000"/>
                  </a:schemeClr>
                </a:solidFill>
              </a:rPr>
              <a:t> 20 mg tab, PO daily</a:t>
            </a:r>
            <a:endParaRPr lang="en-US" sz="2700" dirty="0">
              <a:solidFill>
                <a:schemeClr val="tx2">
                  <a:lumMod val="60000"/>
                  <a:lumOff val="40000"/>
                </a:schemeClr>
              </a:solidFill>
            </a:endParaRPr>
          </a:p>
        </p:txBody>
      </p:sp>
      <p:sp>
        <p:nvSpPr>
          <p:cNvPr id="6" name="Content Placeholder 5"/>
          <p:cNvSpPr>
            <a:spLocks noGrp="1"/>
          </p:cNvSpPr>
          <p:nvPr>
            <p:ph idx="1"/>
          </p:nvPr>
        </p:nvSpPr>
        <p:spPr/>
        <p:txBody>
          <a:bodyPr>
            <a:normAutofit fontScale="92500"/>
          </a:bodyPr>
          <a:lstStyle/>
          <a:p>
            <a:r>
              <a:rPr lang="en-US" dirty="0" smtClean="0"/>
              <a:t>Medication </a:t>
            </a:r>
            <a:r>
              <a:rPr lang="en-US" sz="1900" dirty="0" smtClean="0"/>
              <a:t>(Trade and generic names)</a:t>
            </a:r>
          </a:p>
          <a:p>
            <a:r>
              <a:rPr lang="en-US" dirty="0" smtClean="0"/>
              <a:t>Dose </a:t>
            </a:r>
            <a:r>
              <a:rPr lang="en-US" sz="1900" dirty="0" smtClean="0"/>
              <a:t>(or strength or volume.  Includes a unit of measure)</a:t>
            </a:r>
          </a:p>
          <a:p>
            <a:r>
              <a:rPr lang="en-US" dirty="0" smtClean="0"/>
              <a:t>Dosage Form </a:t>
            </a:r>
            <a:r>
              <a:rPr lang="en-US" sz="1900" dirty="0" smtClean="0"/>
              <a:t>(tab, cap, ER, CR, XR, liquid, sol., </a:t>
            </a:r>
            <a:r>
              <a:rPr lang="en-US" sz="1900" dirty="0" err="1" smtClean="0"/>
              <a:t>susp</a:t>
            </a:r>
            <a:r>
              <a:rPr lang="en-US" sz="1900" dirty="0" smtClean="0"/>
              <a:t>., inj.)</a:t>
            </a:r>
          </a:p>
          <a:p>
            <a:r>
              <a:rPr lang="en-US" dirty="0" smtClean="0"/>
              <a:t>Route of Administration </a:t>
            </a:r>
            <a:r>
              <a:rPr lang="en-US" sz="1900" dirty="0" smtClean="0"/>
              <a:t>(PO, IM, IV, SQ)</a:t>
            </a:r>
          </a:p>
          <a:p>
            <a:r>
              <a:rPr lang="en-US" dirty="0" smtClean="0"/>
              <a:t>Frequency </a:t>
            </a:r>
            <a:r>
              <a:rPr lang="en-US" sz="1900" dirty="0" smtClean="0"/>
              <a:t>(daily, twice a day, every 8 hours)</a:t>
            </a:r>
          </a:p>
          <a:p>
            <a:r>
              <a:rPr lang="en-US" dirty="0" smtClean="0"/>
              <a:t>Special Instructions </a:t>
            </a:r>
            <a:r>
              <a:rPr lang="en-US" sz="1900" dirty="0" smtClean="0"/>
              <a:t>(custom comments)</a:t>
            </a:r>
          </a:p>
          <a:p>
            <a:r>
              <a:rPr lang="en-US" dirty="0" smtClean="0"/>
              <a:t>+Prescriber, refills, pharmacy, start date, end date, duration.</a:t>
            </a:r>
          </a:p>
          <a:p>
            <a:endParaRPr lang="en-US" dirty="0"/>
          </a:p>
        </p:txBody>
      </p:sp>
    </p:spTree>
    <p:extLst>
      <p:ext uri="{BB962C8B-B14F-4D97-AF65-F5344CB8AC3E}">
        <p14:creationId xmlns:p14="http://schemas.microsoft.com/office/powerpoint/2010/main" val="346263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mechanics of med rec…</a:t>
            </a:r>
            <a:endParaRPr lang="en-US" sz="3200" dirty="0"/>
          </a:p>
        </p:txBody>
      </p:sp>
      <p:sp>
        <p:nvSpPr>
          <p:cNvPr id="3" name="Content Placeholder 2"/>
          <p:cNvSpPr>
            <a:spLocks noGrp="1"/>
          </p:cNvSpPr>
          <p:nvPr>
            <p:ph idx="1"/>
          </p:nvPr>
        </p:nvSpPr>
        <p:spPr>
          <a:xfrm>
            <a:off x="457200" y="922097"/>
            <a:ext cx="8229600" cy="2954867"/>
          </a:xfrm>
        </p:spPr>
        <p:txBody>
          <a:bodyPr>
            <a:normAutofit fontScale="62500" lnSpcReduction="20000"/>
          </a:bodyPr>
          <a:lstStyle/>
          <a:p>
            <a:r>
              <a:rPr lang="en-US" dirty="0" smtClean="0"/>
              <a:t>Obtain a medication history</a:t>
            </a:r>
          </a:p>
          <a:p>
            <a:pPr lvl="1"/>
            <a:r>
              <a:rPr lang="en-US" dirty="0" smtClean="0"/>
              <a:t>Done by staff, nurse, pharmacist and/or provider</a:t>
            </a:r>
          </a:p>
          <a:p>
            <a:pPr lvl="1"/>
            <a:r>
              <a:rPr lang="en-US" dirty="0" smtClean="0"/>
              <a:t>Done from patient and/or caretaker/parent/guardian</a:t>
            </a:r>
          </a:p>
          <a:p>
            <a:pPr lvl="1"/>
            <a:endParaRPr lang="en-US" dirty="0" smtClean="0"/>
          </a:p>
          <a:p>
            <a:r>
              <a:rPr lang="en-US" dirty="0" smtClean="0"/>
              <a:t>Review against existing medication list (such as within the electronic health record (EHR))</a:t>
            </a:r>
          </a:p>
          <a:p>
            <a:endParaRPr lang="en-US" dirty="0" smtClean="0"/>
          </a:p>
          <a:p>
            <a:r>
              <a:rPr lang="en-US" dirty="0" smtClean="0"/>
              <a:t>Provider determines, for the new venue…</a:t>
            </a:r>
          </a:p>
          <a:p>
            <a:pPr lvl="1"/>
            <a:r>
              <a:rPr lang="en-US" dirty="0" smtClean="0"/>
              <a:t>What to continue,</a:t>
            </a:r>
          </a:p>
          <a:p>
            <a:pPr lvl="1"/>
            <a:r>
              <a:rPr lang="en-US" dirty="0" smtClean="0"/>
              <a:t>What to discontinue, and</a:t>
            </a:r>
          </a:p>
          <a:p>
            <a:pPr lvl="1"/>
            <a:r>
              <a:rPr lang="en-US" dirty="0" smtClean="0"/>
              <a:t>What to add to the treatment plan</a:t>
            </a:r>
          </a:p>
          <a:p>
            <a:pPr lvl="1"/>
            <a:endParaRPr lang="en-US" dirty="0"/>
          </a:p>
          <a:p>
            <a:pPr lvl="1"/>
            <a:endParaRPr lang="en-US" dirty="0" smtClean="0"/>
          </a:p>
          <a:p>
            <a:r>
              <a:rPr lang="en-US" dirty="0" smtClean="0"/>
              <a:t>This creates a new, “reconciled” list of medications.</a:t>
            </a:r>
            <a:endParaRPr lang="en-US" dirty="0"/>
          </a:p>
        </p:txBody>
      </p:sp>
      <p:sp>
        <p:nvSpPr>
          <p:cNvPr id="4" name="Rounded Rectangle 3"/>
          <p:cNvSpPr/>
          <p:nvPr/>
        </p:nvSpPr>
        <p:spPr>
          <a:xfrm>
            <a:off x="5424054" y="2830364"/>
            <a:ext cx="2514600" cy="318655"/>
          </a:xfrm>
          <a:prstGeom prst="roundRect">
            <a:avLst/>
          </a:prstGeom>
          <a:gradFill flip="none" rotWithShape="1">
            <a:gsLst>
              <a:gs pos="51000">
                <a:srgbClr val="85FFBC"/>
              </a:gs>
              <a:gs pos="82000">
                <a:srgbClr val="00B050"/>
              </a:gs>
              <a:gs pos="18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Continue</a:t>
            </a:r>
            <a:endParaRPr lang="en-US" dirty="0">
              <a:solidFill>
                <a:schemeClr val="tx1"/>
              </a:solidFill>
            </a:endParaRPr>
          </a:p>
        </p:txBody>
      </p:sp>
      <p:sp>
        <p:nvSpPr>
          <p:cNvPr id="5" name="Rounded Rectangle 4"/>
          <p:cNvSpPr/>
          <p:nvPr/>
        </p:nvSpPr>
        <p:spPr>
          <a:xfrm>
            <a:off x="5424054" y="1953922"/>
            <a:ext cx="2514600" cy="318655"/>
          </a:xfrm>
          <a:prstGeom prst="roundRect">
            <a:avLst/>
          </a:prstGeom>
          <a:gradFill flip="none" rotWithShape="1">
            <a:gsLst>
              <a:gs pos="15000">
                <a:schemeClr val="bg1"/>
              </a:gs>
              <a:gs pos="82000">
                <a:srgbClr val="FF0000"/>
              </a:gs>
              <a:gs pos="51000">
                <a:srgbClr val="FFB3B3"/>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Discontinue</a:t>
            </a:r>
            <a:endParaRPr lang="en-US" dirty="0">
              <a:solidFill>
                <a:schemeClr val="tx1"/>
              </a:solidFill>
            </a:endParaRPr>
          </a:p>
        </p:txBody>
      </p:sp>
      <p:sp>
        <p:nvSpPr>
          <p:cNvPr id="6" name="Rounded Rectangle 5"/>
          <p:cNvSpPr/>
          <p:nvPr/>
        </p:nvSpPr>
        <p:spPr>
          <a:xfrm>
            <a:off x="5424054" y="2392143"/>
            <a:ext cx="2514600" cy="318655"/>
          </a:xfrm>
          <a:prstGeom prst="roundRect">
            <a:avLst/>
          </a:prstGeom>
          <a:gradFill flip="none" rotWithShape="1">
            <a:gsLst>
              <a:gs pos="82000">
                <a:srgbClr val="FFFF00"/>
              </a:gs>
              <a:gs pos="52000">
                <a:srgbClr val="FFFF5D"/>
              </a:gs>
              <a:gs pos="14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Add new med</a:t>
            </a:r>
            <a:endParaRPr lang="en-US" dirty="0">
              <a:solidFill>
                <a:schemeClr val="tx1"/>
              </a:solidFill>
            </a:endParaRPr>
          </a:p>
        </p:txBody>
      </p:sp>
      <p:cxnSp>
        <p:nvCxnSpPr>
          <p:cNvPr id="8" name="Straight Arrow Connector 7"/>
          <p:cNvCxnSpPr/>
          <p:nvPr/>
        </p:nvCxnSpPr>
        <p:spPr>
          <a:xfrm>
            <a:off x="2642755" y="2448791"/>
            <a:ext cx="2750127" cy="5409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878282" y="2113249"/>
            <a:ext cx="2479963" cy="5087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356264" y="2551471"/>
            <a:ext cx="2001981" cy="209047"/>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8209" y="4125191"/>
            <a:ext cx="8603673" cy="369332"/>
          </a:xfrm>
          <a:prstGeom prst="rect">
            <a:avLst/>
          </a:prstGeom>
          <a:noFill/>
        </p:spPr>
        <p:txBody>
          <a:bodyPr wrap="square" rtlCol="0">
            <a:spAutoFit/>
          </a:bodyPr>
          <a:lstStyle/>
          <a:p>
            <a:r>
              <a:rPr lang="en-US" b="1" dirty="0" smtClean="0"/>
              <a:t>NOTE: </a:t>
            </a:r>
            <a:r>
              <a:rPr lang="en-US" dirty="0" smtClean="0"/>
              <a:t>Formulary limitations also contribute to changes in the medication list.</a:t>
            </a:r>
            <a:endParaRPr lang="en-US" dirty="0"/>
          </a:p>
        </p:txBody>
      </p:sp>
    </p:spTree>
    <p:extLst>
      <p:ext uri="{BB962C8B-B14F-4D97-AF65-F5344CB8AC3E}">
        <p14:creationId xmlns:p14="http://schemas.microsoft.com/office/powerpoint/2010/main" val="24382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33313" y="0"/>
            <a:ext cx="6737045" cy="5143500"/>
          </a:xfrm>
          <a:prstGeom prst="rect">
            <a:avLst/>
          </a:prstGeom>
        </p:spPr>
      </p:pic>
    </p:spTree>
    <p:extLst>
      <p:ext uri="{BB962C8B-B14F-4D97-AF65-F5344CB8AC3E}">
        <p14:creationId xmlns:p14="http://schemas.microsoft.com/office/powerpoint/2010/main" val="2701143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Typical EMR Medication History:</a:t>
            </a:r>
            <a:endParaRPr lang="en-US" dirty="0"/>
          </a:p>
        </p:txBody>
      </p:sp>
      <p:sp>
        <p:nvSpPr>
          <p:cNvPr id="4" name="TextBox 3"/>
          <p:cNvSpPr txBox="1"/>
          <p:nvPr/>
        </p:nvSpPr>
        <p:spPr>
          <a:xfrm>
            <a:off x="599209" y="3439391"/>
            <a:ext cx="7370618" cy="923330"/>
          </a:xfrm>
          <a:prstGeom prst="rect">
            <a:avLst/>
          </a:prstGeom>
          <a:noFill/>
        </p:spPr>
        <p:txBody>
          <a:bodyPr wrap="square" rtlCol="0">
            <a:spAutoFit/>
          </a:bodyPr>
          <a:lstStyle/>
          <a:p>
            <a:r>
              <a:rPr lang="en-US" sz="1200" smtClean="0"/>
              <a:t>QHS = Take daily at bedtime. (a frequency)</a:t>
            </a:r>
          </a:p>
          <a:p>
            <a:r>
              <a:rPr lang="en-US" sz="1200" smtClean="0"/>
              <a:t>PO = Take by mouth  (a route)</a:t>
            </a:r>
          </a:p>
          <a:p>
            <a:r>
              <a:rPr lang="en-US" sz="1200" smtClean="0"/>
              <a:t>Mg = milligrams  (a dose strength)</a:t>
            </a:r>
          </a:p>
          <a:p>
            <a:endParaRPr lang="en-US"/>
          </a:p>
        </p:txBody>
      </p:sp>
      <p:pic>
        <p:nvPicPr>
          <p:cNvPr id="5" name="Picture 4"/>
          <p:cNvPicPr>
            <a:picLocks noChangeAspect="1"/>
          </p:cNvPicPr>
          <p:nvPr/>
        </p:nvPicPr>
        <p:blipFill>
          <a:blip r:embed="rId3"/>
          <a:stretch>
            <a:fillRect/>
          </a:stretch>
        </p:blipFill>
        <p:spPr>
          <a:xfrm>
            <a:off x="3606085" y="888694"/>
            <a:ext cx="4794344" cy="3474027"/>
          </a:xfrm>
          <a:prstGeom prst="rect">
            <a:avLst/>
          </a:prstGeom>
        </p:spPr>
      </p:pic>
      <p:pic>
        <p:nvPicPr>
          <p:cNvPr id="6" name="Picture 5"/>
          <p:cNvPicPr>
            <a:picLocks noChangeAspect="1"/>
          </p:cNvPicPr>
          <p:nvPr/>
        </p:nvPicPr>
        <p:blipFill rotWithShape="1">
          <a:blip r:embed="rId3"/>
          <a:srcRect t="31454" r="18223" b="51260"/>
          <a:stretch/>
        </p:blipFill>
        <p:spPr>
          <a:xfrm>
            <a:off x="1" y="1530366"/>
            <a:ext cx="9180394" cy="1406103"/>
          </a:xfrm>
          <a:prstGeom prst="rect">
            <a:avLst/>
          </a:prstGeom>
        </p:spPr>
      </p:pic>
    </p:spTree>
    <p:extLst>
      <p:ext uri="{BB962C8B-B14F-4D97-AF65-F5344CB8AC3E}">
        <p14:creationId xmlns:p14="http://schemas.microsoft.com/office/powerpoint/2010/main" val="177723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EMR Medication Profile w/Med Rec: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83024643"/>
              </p:ext>
            </p:extLst>
          </p:nvPr>
        </p:nvGraphicFramePr>
        <p:xfrm>
          <a:off x="540327" y="1128568"/>
          <a:ext cx="8046028" cy="1539240"/>
        </p:xfrm>
        <a:graphic>
          <a:graphicData uri="http://schemas.openxmlformats.org/drawingml/2006/table">
            <a:tbl>
              <a:tblPr firstRow="1" bandRow="1">
                <a:tableStyleId>{5C22544A-7EE6-4342-B048-85BDC9FD1C3A}</a:tableStyleId>
              </a:tblPr>
              <a:tblGrid>
                <a:gridCol w="1943100"/>
                <a:gridCol w="1184564"/>
                <a:gridCol w="581891"/>
                <a:gridCol w="671945"/>
                <a:gridCol w="1323109"/>
                <a:gridCol w="838200"/>
                <a:gridCol w="685800"/>
                <a:gridCol w="817419"/>
              </a:tblGrid>
              <a:tr h="370840">
                <a:tc>
                  <a:txBody>
                    <a:bodyPr/>
                    <a:lstStyle/>
                    <a:p>
                      <a:r>
                        <a:rPr lang="en-US" sz="1200" dirty="0" smtClean="0"/>
                        <a:t>Medication</a:t>
                      </a:r>
                      <a:endParaRPr lang="en-US" sz="1200" dirty="0"/>
                    </a:p>
                  </a:txBody>
                  <a:tcPr/>
                </a:tc>
                <a:tc>
                  <a:txBody>
                    <a:bodyPr/>
                    <a:lstStyle/>
                    <a:p>
                      <a:r>
                        <a:rPr lang="en-US" sz="1200" dirty="0" smtClean="0"/>
                        <a:t>Directions</a:t>
                      </a:r>
                      <a:endParaRPr lang="en-US" sz="1200" dirty="0"/>
                    </a:p>
                  </a:txBody>
                  <a:tcPr/>
                </a:tc>
                <a:tc>
                  <a:txBody>
                    <a:bodyPr/>
                    <a:lstStyle/>
                    <a:p>
                      <a:r>
                        <a:rPr lang="en-US" sz="1200" dirty="0" smtClean="0"/>
                        <a:t>Type</a:t>
                      </a:r>
                      <a:endParaRPr lang="en-US" sz="1200" dirty="0"/>
                    </a:p>
                  </a:txBody>
                  <a:tcPr/>
                </a:tc>
                <a:tc>
                  <a:txBody>
                    <a:bodyPr/>
                    <a:lstStyle/>
                    <a:p>
                      <a:r>
                        <a:rPr lang="en-US" sz="1200" dirty="0" smtClean="0"/>
                        <a:t>Refills</a:t>
                      </a:r>
                      <a:endParaRPr lang="en-US" sz="1200" dirty="0"/>
                    </a:p>
                  </a:txBody>
                  <a:tcPr/>
                </a:tc>
                <a:tc>
                  <a:txBody>
                    <a:bodyPr/>
                    <a:lstStyle/>
                    <a:p>
                      <a:r>
                        <a:rPr lang="en-US" sz="1200" dirty="0" smtClean="0"/>
                        <a:t>Ordered</a:t>
                      </a:r>
                      <a:r>
                        <a:rPr lang="en-US" sz="1200" baseline="0" dirty="0" smtClean="0"/>
                        <a:t> by</a:t>
                      </a:r>
                      <a:endParaRPr lang="en-US" sz="1200" dirty="0"/>
                    </a:p>
                  </a:txBody>
                  <a:tcPr/>
                </a:tc>
                <a:tc>
                  <a:txBody>
                    <a:bodyPr/>
                    <a:lstStyle/>
                    <a:p>
                      <a:r>
                        <a:rPr lang="en-US" sz="1200" dirty="0" smtClean="0"/>
                        <a:t>Continue</a:t>
                      </a:r>
                      <a:endParaRPr lang="en-US" sz="1200" dirty="0"/>
                    </a:p>
                  </a:txBody>
                  <a:tcPr/>
                </a:tc>
                <a:tc>
                  <a:txBody>
                    <a:bodyPr/>
                    <a:lstStyle/>
                    <a:p>
                      <a:r>
                        <a:rPr lang="en-US" sz="1200" dirty="0" smtClean="0"/>
                        <a:t>Stop</a:t>
                      </a:r>
                      <a:endParaRPr lang="en-US" sz="1200" dirty="0"/>
                    </a:p>
                  </a:txBody>
                  <a:tcPr/>
                </a:tc>
                <a:tc>
                  <a:txBody>
                    <a:bodyPr/>
                    <a:lstStyle/>
                    <a:p>
                      <a:r>
                        <a:rPr lang="en-US" sz="1200" dirty="0" smtClean="0"/>
                        <a:t>Rx (Start)</a:t>
                      </a:r>
                      <a:endParaRPr lang="en-US" sz="1200" dirty="0"/>
                    </a:p>
                  </a:txBody>
                  <a:tcPr/>
                </a:tc>
              </a:tr>
              <a:tr h="370840">
                <a:tc>
                  <a:txBody>
                    <a:bodyPr/>
                    <a:lstStyle/>
                    <a:p>
                      <a:r>
                        <a:rPr lang="en-US" sz="1100" dirty="0" smtClean="0"/>
                        <a:t>Lisinopril</a:t>
                      </a:r>
                      <a:r>
                        <a:rPr lang="en-US" sz="1100" baseline="0" dirty="0" smtClean="0"/>
                        <a:t> 40 mg Tab</a:t>
                      </a:r>
                      <a:endParaRPr lang="en-US" sz="1100" dirty="0"/>
                    </a:p>
                  </a:txBody>
                  <a:tcPr/>
                </a:tc>
                <a:tc>
                  <a:txBody>
                    <a:bodyPr/>
                    <a:lstStyle/>
                    <a:p>
                      <a:r>
                        <a:rPr lang="en-US" sz="1100" dirty="0" smtClean="0"/>
                        <a:t>PO,</a:t>
                      </a:r>
                      <a:r>
                        <a:rPr lang="en-US" sz="1100" baseline="0" dirty="0" smtClean="0"/>
                        <a:t> Daily</a:t>
                      </a:r>
                      <a:endParaRPr lang="en-US" sz="1100" dirty="0"/>
                    </a:p>
                  </a:txBody>
                  <a:tcPr/>
                </a:tc>
                <a:tc>
                  <a:txBody>
                    <a:bodyPr/>
                    <a:lstStyle/>
                    <a:p>
                      <a:pPr algn="ctr"/>
                      <a:r>
                        <a:rPr lang="en-US" sz="1100" dirty="0" smtClean="0"/>
                        <a:t>Rx</a:t>
                      </a:r>
                      <a:endParaRPr lang="en-US" sz="1100" dirty="0"/>
                    </a:p>
                  </a:txBody>
                  <a:tcPr/>
                </a:tc>
                <a:tc>
                  <a:txBody>
                    <a:bodyPr/>
                    <a:lstStyle/>
                    <a:p>
                      <a:pPr algn="ctr"/>
                      <a:r>
                        <a:rPr lang="en-US" sz="1100" dirty="0" smtClean="0"/>
                        <a:t>3</a:t>
                      </a:r>
                      <a:endParaRPr lang="en-US" sz="1100" dirty="0"/>
                    </a:p>
                  </a:txBody>
                  <a:tcPr/>
                </a:tc>
                <a:tc>
                  <a:txBody>
                    <a:bodyPr/>
                    <a:lstStyle/>
                    <a:p>
                      <a:r>
                        <a:rPr lang="en-US" sz="1100" dirty="0" smtClean="0"/>
                        <a:t>Phil Smith, MD</a:t>
                      </a:r>
                      <a:endParaRPr lang="en-US" sz="1100" dirty="0"/>
                    </a:p>
                  </a:txBody>
                  <a:tcPr/>
                </a:tc>
                <a:tc>
                  <a:txBody>
                    <a:bodyPr/>
                    <a:lstStyle/>
                    <a:p>
                      <a:endParaRPr lang="en-US" sz="1100" dirty="0"/>
                    </a:p>
                  </a:txBody>
                  <a:tcPr>
                    <a:solidFill>
                      <a:srgbClr val="00B050"/>
                    </a:solidFill>
                  </a:tcPr>
                </a:tc>
                <a:tc>
                  <a:txBody>
                    <a:bodyPr/>
                    <a:lstStyle/>
                    <a:p>
                      <a:endParaRPr lang="en-US" sz="1100" dirty="0"/>
                    </a:p>
                  </a:txBody>
                  <a:tcPr>
                    <a:solidFill>
                      <a:srgbClr val="FF0000"/>
                    </a:solidFill>
                  </a:tcPr>
                </a:tc>
                <a:tc>
                  <a:txBody>
                    <a:bodyPr/>
                    <a:lstStyle/>
                    <a:p>
                      <a:endParaRPr lang="en-US" sz="1100" dirty="0"/>
                    </a:p>
                  </a:txBody>
                  <a:tcPr>
                    <a:solidFill>
                      <a:srgbClr val="FFFF00"/>
                    </a:solidFill>
                  </a:tcPr>
                </a:tc>
              </a:tr>
              <a:tr h="370840">
                <a:tc>
                  <a:txBody>
                    <a:bodyPr/>
                    <a:lstStyle/>
                    <a:p>
                      <a:r>
                        <a:rPr lang="en-US" sz="1100" dirty="0" smtClean="0"/>
                        <a:t>Baby Aspirin</a:t>
                      </a:r>
                      <a:r>
                        <a:rPr lang="en-US" sz="1100" baseline="0" dirty="0" smtClean="0"/>
                        <a:t> 82 mg Tab</a:t>
                      </a:r>
                      <a:endParaRPr lang="en-US" sz="1100" dirty="0"/>
                    </a:p>
                  </a:txBody>
                  <a:tcPr/>
                </a:tc>
                <a:tc>
                  <a:txBody>
                    <a:bodyPr/>
                    <a:lstStyle/>
                    <a:p>
                      <a:r>
                        <a:rPr lang="en-US" sz="1100" dirty="0" smtClean="0"/>
                        <a:t>PO,</a:t>
                      </a:r>
                      <a:r>
                        <a:rPr lang="en-US" sz="1100" baseline="0" dirty="0" smtClean="0"/>
                        <a:t> Daily</a:t>
                      </a:r>
                      <a:endParaRPr lang="en-US" sz="1100" dirty="0"/>
                    </a:p>
                  </a:txBody>
                  <a:tcPr/>
                </a:tc>
                <a:tc>
                  <a:txBody>
                    <a:bodyPr/>
                    <a:lstStyle/>
                    <a:p>
                      <a:pPr algn="ctr"/>
                      <a:r>
                        <a:rPr lang="en-US" sz="1100" dirty="0" err="1" smtClean="0"/>
                        <a:t>Hx</a:t>
                      </a:r>
                      <a:endParaRPr lang="en-US" sz="1100" dirty="0"/>
                    </a:p>
                  </a:txBody>
                  <a:tcPr/>
                </a:tc>
                <a:tc>
                  <a:txBody>
                    <a:bodyPr/>
                    <a:lstStyle/>
                    <a:p>
                      <a:pPr algn="ctr"/>
                      <a:r>
                        <a:rPr lang="en-US" sz="1100" dirty="0" smtClean="0"/>
                        <a:t>-</a:t>
                      </a:r>
                      <a:endParaRPr lang="en-US" sz="1100" dirty="0"/>
                    </a:p>
                  </a:txBody>
                  <a:tcPr/>
                </a:tc>
                <a:tc>
                  <a:txBody>
                    <a:bodyPr/>
                    <a:lstStyle/>
                    <a:p>
                      <a:r>
                        <a:rPr lang="en-US" sz="1100" dirty="0" smtClean="0"/>
                        <a:t>Outside Provider</a:t>
                      </a:r>
                      <a:endParaRPr lang="en-US" sz="1100" dirty="0"/>
                    </a:p>
                  </a:txBody>
                  <a:tcPr/>
                </a:tc>
                <a:tc>
                  <a:txBody>
                    <a:bodyPr/>
                    <a:lstStyle/>
                    <a:p>
                      <a:endParaRPr lang="en-US" sz="1100" dirty="0"/>
                    </a:p>
                  </a:txBody>
                  <a:tcPr>
                    <a:solidFill>
                      <a:srgbClr val="00B050"/>
                    </a:solidFill>
                  </a:tcPr>
                </a:tc>
                <a:tc>
                  <a:txBody>
                    <a:bodyPr/>
                    <a:lstStyle/>
                    <a:p>
                      <a:endParaRPr lang="en-US" sz="1100" dirty="0"/>
                    </a:p>
                  </a:txBody>
                  <a:tcPr>
                    <a:solidFill>
                      <a:srgbClr val="FF0000"/>
                    </a:solidFill>
                  </a:tcPr>
                </a:tc>
                <a:tc>
                  <a:txBody>
                    <a:bodyPr/>
                    <a:lstStyle/>
                    <a:p>
                      <a:endParaRPr lang="en-US" sz="1100" dirty="0"/>
                    </a:p>
                  </a:txBody>
                  <a:tcPr>
                    <a:solidFill>
                      <a:srgbClr val="FFFF00"/>
                    </a:solidFill>
                  </a:tcPr>
                </a:tc>
              </a:tr>
              <a:tr h="370840">
                <a:tc>
                  <a:txBody>
                    <a:bodyPr/>
                    <a:lstStyle/>
                    <a:p>
                      <a:r>
                        <a:rPr lang="en-US" sz="1100" dirty="0" smtClean="0"/>
                        <a:t>Pravastatin</a:t>
                      </a:r>
                      <a:r>
                        <a:rPr lang="en-US" sz="1100" baseline="0" dirty="0" smtClean="0"/>
                        <a:t> 20 mg Tab</a:t>
                      </a:r>
                      <a:endParaRPr lang="en-US" sz="1100" dirty="0"/>
                    </a:p>
                  </a:txBody>
                  <a:tcPr/>
                </a:tc>
                <a:tc>
                  <a:txBody>
                    <a:bodyPr/>
                    <a:lstStyle/>
                    <a:p>
                      <a:r>
                        <a:rPr lang="en-US" sz="1100" dirty="0" smtClean="0"/>
                        <a:t>PO, QHS</a:t>
                      </a:r>
                      <a:endParaRPr lang="en-US" sz="1100" dirty="0"/>
                    </a:p>
                  </a:txBody>
                  <a:tcPr/>
                </a:tc>
                <a:tc>
                  <a:txBody>
                    <a:bodyPr/>
                    <a:lstStyle/>
                    <a:p>
                      <a:pPr algn="ctr"/>
                      <a:r>
                        <a:rPr lang="en-US" sz="1100" dirty="0" smtClean="0"/>
                        <a:t>Rx</a:t>
                      </a:r>
                    </a:p>
                  </a:txBody>
                  <a:tcPr/>
                </a:tc>
                <a:tc>
                  <a:txBody>
                    <a:bodyPr/>
                    <a:lstStyle/>
                    <a:p>
                      <a:pPr algn="ctr"/>
                      <a:r>
                        <a:rPr lang="en-US" sz="1100" dirty="0" smtClean="0"/>
                        <a:t>1</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Phil Smith, MD</a:t>
                      </a:r>
                    </a:p>
                    <a:p>
                      <a:endParaRPr lang="en-US" sz="1100" dirty="0"/>
                    </a:p>
                  </a:txBody>
                  <a:tcPr/>
                </a:tc>
                <a:tc>
                  <a:txBody>
                    <a:bodyPr/>
                    <a:lstStyle/>
                    <a:p>
                      <a:endParaRPr lang="en-US" sz="1100" dirty="0"/>
                    </a:p>
                  </a:txBody>
                  <a:tcPr>
                    <a:solidFill>
                      <a:srgbClr val="00B050"/>
                    </a:solidFill>
                  </a:tcPr>
                </a:tc>
                <a:tc>
                  <a:txBody>
                    <a:bodyPr/>
                    <a:lstStyle/>
                    <a:p>
                      <a:endParaRPr lang="en-US" sz="1100" dirty="0"/>
                    </a:p>
                  </a:txBody>
                  <a:tcPr>
                    <a:solidFill>
                      <a:srgbClr val="FF0000"/>
                    </a:solidFill>
                  </a:tcPr>
                </a:tc>
                <a:tc>
                  <a:txBody>
                    <a:bodyPr/>
                    <a:lstStyle/>
                    <a:p>
                      <a:endParaRPr lang="en-US" sz="1100" dirty="0"/>
                    </a:p>
                  </a:txBody>
                  <a:tcPr>
                    <a:solidFill>
                      <a:srgbClr val="FFFF00"/>
                    </a:solidFill>
                  </a:tcPr>
                </a:tc>
              </a:tr>
            </a:tbl>
          </a:graphicData>
        </a:graphic>
      </p:graphicFrame>
      <p:sp>
        <p:nvSpPr>
          <p:cNvPr id="4" name="TextBox 3"/>
          <p:cNvSpPr txBox="1"/>
          <p:nvPr/>
        </p:nvSpPr>
        <p:spPr>
          <a:xfrm>
            <a:off x="661554" y="3439391"/>
            <a:ext cx="7370618" cy="923330"/>
          </a:xfrm>
          <a:prstGeom prst="rect">
            <a:avLst/>
          </a:prstGeom>
          <a:noFill/>
        </p:spPr>
        <p:txBody>
          <a:bodyPr wrap="square" rtlCol="0">
            <a:spAutoFit/>
          </a:bodyPr>
          <a:lstStyle/>
          <a:p>
            <a:r>
              <a:rPr lang="en-US" sz="1200" dirty="0" smtClean="0"/>
              <a:t>QHS = Take daily at bedtime. (a frequency)</a:t>
            </a:r>
          </a:p>
          <a:p>
            <a:r>
              <a:rPr lang="en-US" sz="1200" dirty="0" smtClean="0"/>
              <a:t>PO = Take by mouth  (a route)</a:t>
            </a:r>
          </a:p>
          <a:p>
            <a:r>
              <a:rPr lang="en-US" sz="1200" dirty="0" smtClean="0"/>
              <a:t>Mg = milligrams  (a dose strength)</a:t>
            </a:r>
          </a:p>
          <a:p>
            <a:endParaRPr lang="en-US" dirty="0"/>
          </a:p>
        </p:txBody>
      </p:sp>
      <p:sp>
        <p:nvSpPr>
          <p:cNvPr id="6" name="Rectangle 5"/>
          <p:cNvSpPr/>
          <p:nvPr/>
        </p:nvSpPr>
        <p:spPr>
          <a:xfrm>
            <a:off x="6556664" y="1603663"/>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311737" y="1582882"/>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66810" y="1578552"/>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556664" y="1989454"/>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311736" y="1989454"/>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066810" y="1989455"/>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556664" y="2375245"/>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311737" y="2375244"/>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066810" y="2375246"/>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349836" y="793174"/>
            <a:ext cx="1236519" cy="2160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a:t>
            </a:r>
            <a:r>
              <a:rPr lang="en-US" sz="1400" dirty="0" smtClean="0">
                <a:solidFill>
                  <a:schemeClr val="tx1"/>
                </a:solidFill>
              </a:rPr>
              <a:t>Add Med</a:t>
            </a:r>
            <a:endParaRPr lang="en-US" sz="1400" dirty="0">
              <a:solidFill>
                <a:schemeClr val="tx1"/>
              </a:solidFill>
            </a:endParaRPr>
          </a:p>
        </p:txBody>
      </p:sp>
      <p:sp>
        <p:nvSpPr>
          <p:cNvPr id="16" name="TextBox 15"/>
          <p:cNvSpPr txBox="1"/>
          <p:nvPr/>
        </p:nvSpPr>
        <p:spPr>
          <a:xfrm>
            <a:off x="3972791" y="3411682"/>
            <a:ext cx="4613564" cy="738664"/>
          </a:xfrm>
          <a:prstGeom prst="rect">
            <a:avLst/>
          </a:prstGeom>
          <a:noFill/>
        </p:spPr>
        <p:txBody>
          <a:bodyPr wrap="square" rtlCol="0">
            <a:spAutoFit/>
          </a:bodyPr>
          <a:lstStyle/>
          <a:p>
            <a:r>
              <a:rPr lang="en-US" sz="1400" dirty="0" smtClean="0"/>
              <a:t>*Meta Data may also be available on each med, like compliance (taking, not taking, not taking as prescribed) and last dose.</a:t>
            </a:r>
            <a:endParaRPr lang="en-US" sz="1400" dirty="0"/>
          </a:p>
        </p:txBody>
      </p:sp>
    </p:spTree>
    <p:extLst>
      <p:ext uri="{BB962C8B-B14F-4D97-AF65-F5344CB8AC3E}">
        <p14:creationId xmlns:p14="http://schemas.microsoft.com/office/powerpoint/2010/main" val="306125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About the Speaker…</a:t>
            </a:r>
            <a:endParaRPr lang="en-US" sz="3200" dirty="0"/>
          </a:p>
        </p:txBody>
      </p:sp>
      <p:pic>
        <p:nvPicPr>
          <p:cNvPr id="2" name="Content Placeholder 1"/>
          <p:cNvPicPr>
            <a:picLocks noGrp="1" noChangeAspect="1"/>
          </p:cNvPicPr>
          <p:nvPr>
            <p:ph sz="half" idx="1"/>
          </p:nvPr>
        </p:nvPicPr>
        <p:blipFill>
          <a:blip r:embed="rId2" cstate="email">
            <a:extLst>
              <a:ext uri="{28A0092B-C50C-407E-A947-70E740481C1C}">
                <a14:useLocalDpi xmlns:a14="http://schemas.microsoft.com/office/drawing/2010/main" val="0"/>
              </a:ext>
            </a:extLst>
          </a:blip>
          <a:stretch>
            <a:fillRect/>
          </a:stretch>
        </p:blipFill>
        <p:spPr>
          <a:xfrm>
            <a:off x="6770458" y="326759"/>
            <a:ext cx="2083504" cy="2986610"/>
          </a:xfrm>
          <a:effectLst>
            <a:innerShdw blurRad="63500" dist="50800" dir="2700000">
              <a:prstClr val="black">
                <a:alpha val="50000"/>
              </a:prstClr>
            </a:innerShdw>
            <a:reflection stA="79000" endPos="26000" dist="88900" dir="5400000" sy="-100000" algn="bl" rotWithShape="0"/>
          </a:effectLst>
          <a:scene3d>
            <a:camera prst="orthographicFront">
              <a:rot lat="20399999" lon="1500000" rev="0"/>
            </a:camera>
            <a:lightRig rig="twoPt" dir="t"/>
          </a:scene3d>
          <a:sp3d prstMaterial="metal">
            <a:bevelT w="38100" h="127000"/>
          </a:sp3d>
        </p:spPr>
      </p:pic>
      <p:sp>
        <p:nvSpPr>
          <p:cNvPr id="3" name="Content Placeholder 2"/>
          <p:cNvSpPr>
            <a:spLocks noGrp="1"/>
          </p:cNvSpPr>
          <p:nvPr>
            <p:ph sz="half" idx="2"/>
          </p:nvPr>
        </p:nvSpPr>
        <p:spPr>
          <a:xfrm>
            <a:off x="1544781" y="1030780"/>
            <a:ext cx="3602346" cy="3538728"/>
          </a:xfrm>
        </p:spPr>
        <p:txBody>
          <a:bodyPr>
            <a:normAutofit/>
          </a:bodyPr>
          <a:lstStyle/>
          <a:p>
            <a:r>
              <a:rPr lang="en-US" sz="900" smtClean="0"/>
              <a:t>.</a:t>
            </a:r>
            <a:endParaRPr lang="en-US" sz="900" dirty="0"/>
          </a:p>
        </p:txBody>
      </p:sp>
      <p:sp>
        <p:nvSpPr>
          <p:cNvPr id="5" name="Rectangle 4"/>
          <p:cNvSpPr/>
          <p:nvPr/>
        </p:nvSpPr>
        <p:spPr>
          <a:xfrm>
            <a:off x="457199" y="912173"/>
            <a:ext cx="6262255" cy="3300904"/>
          </a:xfrm>
          <a:prstGeom prst="rect">
            <a:avLst/>
          </a:prstGeom>
        </p:spPr>
        <p:txBody>
          <a:bodyPr wrap="square">
            <a:spAutoFit/>
          </a:bodyPr>
          <a:lstStyle/>
          <a:p>
            <a:r>
              <a:rPr lang="en-US"/>
              <a:t>Author of the book, </a:t>
            </a:r>
            <a:r>
              <a:rPr lang="en-US" b="1" i="1"/>
              <a:t>Med Wreck: Proposing a Solution for the Nightmare of Medication Reconciliation </a:t>
            </a:r>
            <a:r>
              <a:rPr lang="en-US" sz="1050"/>
              <a:t>©2017</a:t>
            </a:r>
          </a:p>
          <a:p>
            <a:endParaRPr lang="en-US"/>
          </a:p>
          <a:p>
            <a:r>
              <a:rPr lang="en-US"/>
              <a:t>Board-certified family physician with sub-specialty certification in clinical informatics</a:t>
            </a:r>
          </a:p>
          <a:p>
            <a:endParaRPr lang="en-US"/>
          </a:p>
          <a:p>
            <a:r>
              <a:rPr lang="en-US"/>
              <a:t>Physician, healthcare executive, consultant, author and mentor</a:t>
            </a:r>
          </a:p>
          <a:p>
            <a:endParaRPr lang="en-US"/>
          </a:p>
          <a:p>
            <a:r>
              <a:rPr lang="en-US"/>
              <a:t>Automated over 1% of hospitals in the U.S.</a:t>
            </a:r>
          </a:p>
          <a:p>
            <a:endParaRPr lang="en-US"/>
          </a:p>
          <a:p>
            <a:r>
              <a:rPr lang="en-US"/>
              <a:t>Author of </a:t>
            </a:r>
            <a:r>
              <a:rPr lang="en-US" b="1" i="1"/>
              <a:t>Making Computerized Provider Order Entry Work</a:t>
            </a:r>
            <a:r>
              <a:rPr lang="en-US"/>
              <a:t>, </a:t>
            </a:r>
            <a:r>
              <a:rPr lang="en-US" sz="1050"/>
              <a:t>©2012 Springer-Verlag, London</a:t>
            </a:r>
            <a:endParaRPr lang="en-US"/>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val="0"/>
              </a:ext>
            </a:extLst>
          </a:blip>
          <a:srcRect l="19402" r="12763"/>
          <a:stretch/>
        </p:blipFill>
        <p:spPr>
          <a:xfrm>
            <a:off x="8406595" y="4115165"/>
            <a:ext cx="643547" cy="908685"/>
          </a:xfrm>
          <a:prstGeom prst="rect">
            <a:avLst/>
          </a:prstGeom>
          <a:effectLst>
            <a:outerShdw blurRad="50800" dist="50800" dir="2700000" algn="tl" rotWithShape="0">
              <a:prstClr val="black">
                <a:alpha val="40000"/>
              </a:prstClr>
            </a:outerShdw>
          </a:effectLst>
        </p:spPr>
      </p:pic>
      <p:sp>
        <p:nvSpPr>
          <p:cNvPr id="9" name="TextBox 8"/>
          <p:cNvSpPr txBox="1"/>
          <p:nvPr/>
        </p:nvSpPr>
        <p:spPr>
          <a:xfrm>
            <a:off x="5742710" y="4613564"/>
            <a:ext cx="2479964" cy="369332"/>
          </a:xfrm>
          <a:prstGeom prst="rect">
            <a:avLst/>
          </a:prstGeom>
          <a:noFill/>
        </p:spPr>
        <p:txBody>
          <a:bodyPr wrap="square" rtlCol="0">
            <a:spAutoFit/>
          </a:bodyPr>
          <a:lstStyle/>
          <a:p>
            <a:pPr algn="r"/>
            <a:r>
              <a:rPr lang="en-US" smtClean="0">
                <a:solidFill>
                  <a:srgbClr val="4BE3B4"/>
                </a:solidFill>
              </a:rPr>
              <a:t>phil@MedMorph.com</a:t>
            </a:r>
            <a:endParaRPr lang="en-US">
              <a:solidFill>
                <a:srgbClr val="4BE3B4"/>
              </a:solidFill>
            </a:endParaRPr>
          </a:p>
        </p:txBody>
      </p:sp>
    </p:spTree>
    <p:extLst>
      <p:ext uri="{BB962C8B-B14F-4D97-AF65-F5344CB8AC3E}">
        <p14:creationId xmlns:p14="http://schemas.microsoft.com/office/powerpoint/2010/main" val="270314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Typical EMR Med Rec Medication Tool:</a:t>
            </a:r>
            <a:endParaRPr lang="en-US" dirty="0"/>
          </a:p>
        </p:txBody>
      </p:sp>
      <p:pic>
        <p:nvPicPr>
          <p:cNvPr id="3" name="Picture 2"/>
          <p:cNvPicPr>
            <a:picLocks noChangeAspect="1"/>
          </p:cNvPicPr>
          <p:nvPr/>
        </p:nvPicPr>
        <p:blipFill>
          <a:blip r:embed="rId2"/>
          <a:stretch>
            <a:fillRect/>
          </a:stretch>
        </p:blipFill>
        <p:spPr>
          <a:xfrm>
            <a:off x="160239" y="893618"/>
            <a:ext cx="4768939" cy="3300845"/>
          </a:xfrm>
          <a:prstGeom prst="rect">
            <a:avLst/>
          </a:prstGeom>
        </p:spPr>
      </p:pic>
    </p:spTree>
    <p:extLst>
      <p:ext uri="{BB962C8B-B14F-4D97-AF65-F5344CB8AC3E}">
        <p14:creationId xmlns:p14="http://schemas.microsoft.com/office/powerpoint/2010/main" val="70329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Typical EMR Med Rec Medication Tool: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5094235"/>
              </p:ext>
            </p:extLst>
          </p:nvPr>
        </p:nvGraphicFramePr>
        <p:xfrm>
          <a:off x="313898" y="1064525"/>
          <a:ext cx="8493457" cy="1805940"/>
        </p:xfrm>
        <a:graphic>
          <a:graphicData uri="http://schemas.openxmlformats.org/drawingml/2006/table">
            <a:tbl>
              <a:tblPr firstRow="1" bandRow="1">
                <a:tableStyleId>{5C22544A-7EE6-4342-B048-85BDC9FD1C3A}</a:tableStyleId>
              </a:tblPr>
              <a:tblGrid>
                <a:gridCol w="1146386"/>
                <a:gridCol w="677333"/>
                <a:gridCol w="455458"/>
                <a:gridCol w="482221"/>
                <a:gridCol w="625267"/>
                <a:gridCol w="484750"/>
                <a:gridCol w="655093"/>
                <a:gridCol w="1828800"/>
                <a:gridCol w="2138149"/>
              </a:tblGrid>
              <a:tr h="4711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smtClean="0"/>
                        <a:t>Medication</a:t>
                      </a:r>
                    </a:p>
                    <a:p>
                      <a:endParaRPr lang="en-US" dirty="0"/>
                    </a:p>
                  </a:txBody>
                  <a:tcPr/>
                </a:tc>
                <a:tc>
                  <a:txBody>
                    <a:bodyPr/>
                    <a:lstStyle/>
                    <a:p>
                      <a:r>
                        <a:rPr lang="en-US" sz="900" dirty="0" smtClean="0"/>
                        <a:t>Directions</a:t>
                      </a:r>
                      <a:endParaRPr lang="en-US" sz="900" dirty="0"/>
                    </a:p>
                  </a:txBody>
                  <a:tcPr/>
                </a:tc>
                <a:tc>
                  <a:txBody>
                    <a:bodyPr/>
                    <a:lstStyle/>
                    <a:p>
                      <a:pPr marL="0" algn="l" defTabSz="457200" rtl="0" eaLnBrk="1" latinLnBrk="0" hangingPunct="1"/>
                      <a:r>
                        <a:rPr lang="en-US" sz="900" b="1" kern="1200" dirty="0" smtClean="0">
                          <a:solidFill>
                            <a:schemeClr val="lt1"/>
                          </a:solidFill>
                          <a:latin typeface="+mn-lt"/>
                          <a:ea typeface="+mn-ea"/>
                          <a:cs typeface="+mn-cs"/>
                        </a:rPr>
                        <a:t>Type</a:t>
                      </a:r>
                      <a:endParaRPr lang="en-US" sz="900" b="1" kern="1200" dirty="0">
                        <a:solidFill>
                          <a:schemeClr val="lt1"/>
                        </a:solidFill>
                        <a:latin typeface="+mn-lt"/>
                        <a:ea typeface="+mn-ea"/>
                        <a:cs typeface="+mn-cs"/>
                      </a:endParaRPr>
                    </a:p>
                  </a:txBody>
                  <a:tcPr/>
                </a:tc>
                <a:tc>
                  <a:txBody>
                    <a:bodyPr/>
                    <a:lstStyle/>
                    <a:p>
                      <a:pPr marL="0" algn="l" defTabSz="457200" rtl="0" eaLnBrk="1" latinLnBrk="0" hangingPunct="1"/>
                      <a:r>
                        <a:rPr lang="en-US" sz="900" b="1" kern="1200" dirty="0" smtClean="0">
                          <a:solidFill>
                            <a:schemeClr val="lt1"/>
                          </a:solidFill>
                          <a:latin typeface="+mn-lt"/>
                          <a:ea typeface="+mn-ea"/>
                          <a:cs typeface="+mn-cs"/>
                        </a:rPr>
                        <a:t>Refills</a:t>
                      </a:r>
                      <a:endParaRPr lang="en-US" sz="900" b="1" kern="1200" dirty="0">
                        <a:solidFill>
                          <a:schemeClr val="lt1"/>
                        </a:solidFill>
                        <a:latin typeface="+mn-lt"/>
                        <a:ea typeface="+mn-ea"/>
                        <a:cs typeface="+mn-cs"/>
                      </a:endParaRPr>
                    </a:p>
                  </a:txBody>
                  <a:tcPr/>
                </a:tc>
                <a:tc>
                  <a:txBody>
                    <a:bodyPr/>
                    <a:lstStyle/>
                    <a:p>
                      <a:pPr marL="0" algn="l" defTabSz="457200" rtl="0" eaLnBrk="1" latinLnBrk="0" hangingPunct="1"/>
                      <a:r>
                        <a:rPr lang="en-US" sz="900" b="1" kern="1200" dirty="0" smtClean="0">
                          <a:solidFill>
                            <a:schemeClr val="lt1"/>
                          </a:solidFill>
                          <a:latin typeface="+mn-lt"/>
                          <a:ea typeface="+mn-ea"/>
                          <a:cs typeface="+mn-cs"/>
                        </a:rPr>
                        <a:t>Continue</a:t>
                      </a:r>
                      <a:endParaRPr lang="en-US" sz="900" b="1" kern="1200" dirty="0">
                        <a:solidFill>
                          <a:schemeClr val="lt1"/>
                        </a:solidFill>
                        <a:latin typeface="+mn-lt"/>
                        <a:ea typeface="+mn-ea"/>
                        <a:cs typeface="+mn-cs"/>
                      </a:endParaRPr>
                    </a:p>
                  </a:txBody>
                  <a:tcPr/>
                </a:tc>
                <a:tc>
                  <a:txBody>
                    <a:bodyPr/>
                    <a:lstStyle/>
                    <a:p>
                      <a:pPr marL="0" algn="l" defTabSz="457200" rtl="0" eaLnBrk="1" latinLnBrk="0" hangingPunct="1"/>
                      <a:r>
                        <a:rPr lang="en-US" sz="900" b="1" kern="1200" dirty="0" smtClean="0">
                          <a:solidFill>
                            <a:schemeClr val="lt1"/>
                          </a:solidFill>
                          <a:latin typeface="+mn-lt"/>
                          <a:ea typeface="+mn-ea"/>
                          <a:cs typeface="+mn-cs"/>
                        </a:rPr>
                        <a:t>Stop</a:t>
                      </a:r>
                      <a:endParaRPr lang="en-US" sz="900" b="1" kern="1200" dirty="0">
                        <a:solidFill>
                          <a:schemeClr val="lt1"/>
                        </a:solidFill>
                        <a:latin typeface="+mn-lt"/>
                        <a:ea typeface="+mn-ea"/>
                        <a:cs typeface="+mn-cs"/>
                      </a:endParaRPr>
                    </a:p>
                  </a:txBody>
                  <a:tcPr/>
                </a:tc>
                <a:tc>
                  <a:txBody>
                    <a:bodyPr/>
                    <a:lstStyle/>
                    <a:p>
                      <a:pPr marL="0" algn="l" defTabSz="457200" rtl="0" eaLnBrk="1" latinLnBrk="0" hangingPunct="1"/>
                      <a:r>
                        <a:rPr lang="en-US" sz="900" b="1" kern="1200" dirty="0" smtClean="0">
                          <a:solidFill>
                            <a:schemeClr val="lt1"/>
                          </a:solidFill>
                          <a:latin typeface="+mn-lt"/>
                          <a:ea typeface="+mn-ea"/>
                          <a:cs typeface="+mn-cs"/>
                        </a:rPr>
                        <a:t>Rx (Start)</a:t>
                      </a:r>
                      <a:endParaRPr lang="en-US" sz="9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lt1"/>
                          </a:solidFill>
                          <a:latin typeface="+mn-lt"/>
                          <a:ea typeface="+mn-ea"/>
                          <a:cs typeface="+mn-cs"/>
                        </a:rPr>
                        <a:t>Reconciled Med</a:t>
                      </a:r>
                      <a:endParaRPr lang="en-US" sz="105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lt1"/>
                          </a:solidFill>
                          <a:latin typeface="+mn-lt"/>
                          <a:ea typeface="+mn-ea"/>
                          <a:cs typeface="+mn-cs"/>
                        </a:rPr>
                        <a:t>Reconciled Directions</a:t>
                      </a:r>
                      <a:endParaRPr lang="en-US" sz="1050" b="1" kern="1200" dirty="0">
                        <a:solidFill>
                          <a:schemeClr val="lt1"/>
                        </a:solidFill>
                        <a:latin typeface="+mn-lt"/>
                        <a:ea typeface="+mn-ea"/>
                        <a:cs typeface="+mn-cs"/>
                      </a:endParaRPr>
                    </a:p>
                  </a:txBody>
                  <a:tcPr/>
                </a:tc>
              </a:tr>
              <a:tr h="370840">
                <a:tc>
                  <a:txBody>
                    <a:bodyPr/>
                    <a:lstStyle/>
                    <a:p>
                      <a:r>
                        <a:rPr lang="en-US" sz="1100" dirty="0" smtClean="0"/>
                        <a:t>Lisinopril</a:t>
                      </a:r>
                      <a:r>
                        <a:rPr lang="en-US" sz="1100" baseline="0" dirty="0" smtClean="0"/>
                        <a:t> 40 mg Tab</a:t>
                      </a:r>
                      <a:endParaRPr lang="en-US" sz="1100" dirty="0"/>
                    </a:p>
                  </a:txBody>
                  <a:tcPr/>
                </a:tc>
                <a:tc>
                  <a:txBody>
                    <a:bodyPr/>
                    <a:lstStyle/>
                    <a:p>
                      <a:r>
                        <a:rPr lang="en-US" sz="1100" dirty="0" smtClean="0"/>
                        <a:t>PO,</a:t>
                      </a:r>
                      <a:r>
                        <a:rPr lang="en-US" sz="1100" baseline="0" dirty="0" smtClean="0"/>
                        <a:t> Daily</a:t>
                      </a:r>
                      <a:endParaRPr lang="en-US" sz="1100" dirty="0"/>
                    </a:p>
                  </a:txBody>
                  <a:tcPr/>
                </a:tc>
                <a:tc>
                  <a:txBody>
                    <a:bodyPr/>
                    <a:lstStyle/>
                    <a:p>
                      <a:pPr algn="ctr"/>
                      <a:r>
                        <a:rPr lang="en-US" sz="1100" dirty="0" smtClean="0"/>
                        <a:t>Rx</a:t>
                      </a:r>
                      <a:endParaRPr lang="en-US" sz="1100" dirty="0"/>
                    </a:p>
                  </a:txBody>
                  <a:tcPr/>
                </a:tc>
                <a:tc>
                  <a:txBody>
                    <a:bodyPr/>
                    <a:lstStyle/>
                    <a:p>
                      <a:pPr algn="ctr"/>
                      <a:r>
                        <a:rPr lang="en-US" sz="1100" dirty="0" smtClean="0"/>
                        <a:t>3</a:t>
                      </a:r>
                      <a:endParaRPr lang="en-US" sz="1100" dirty="0"/>
                    </a:p>
                  </a:txBody>
                  <a:tcPr/>
                </a:tc>
                <a:tc>
                  <a:txBody>
                    <a:bodyPr/>
                    <a:lstStyle/>
                    <a:p>
                      <a:endParaRPr lang="en-US" sz="1100" dirty="0"/>
                    </a:p>
                  </a:txBody>
                  <a:tcPr>
                    <a:solidFill>
                      <a:srgbClr val="00B050"/>
                    </a:solidFill>
                  </a:tcPr>
                </a:tc>
                <a:tc>
                  <a:txBody>
                    <a:bodyPr/>
                    <a:lstStyle/>
                    <a:p>
                      <a:endParaRPr lang="en-US" sz="1100" dirty="0"/>
                    </a:p>
                  </a:txBody>
                  <a:tcPr>
                    <a:solidFill>
                      <a:srgbClr val="FF0000"/>
                    </a:solidFill>
                  </a:tcPr>
                </a:tc>
                <a:tc>
                  <a:txBody>
                    <a:bodyPr/>
                    <a:lstStyle/>
                    <a:p>
                      <a:endParaRPr lang="en-US" sz="1100" dirty="0"/>
                    </a:p>
                  </a:txBody>
                  <a:tcPr>
                    <a:solidFill>
                      <a:srgbClr val="FFFF00"/>
                    </a:solidFill>
                  </a:tcPr>
                </a:tc>
                <a:tc>
                  <a:txBody>
                    <a:bodyPr/>
                    <a:lstStyle/>
                    <a:p>
                      <a:endParaRPr lang="en-US"/>
                    </a:p>
                  </a:txBody>
                  <a:tcPr/>
                </a:tc>
                <a:tc>
                  <a:txBody>
                    <a:bodyPr/>
                    <a:lstStyle/>
                    <a:p>
                      <a:endParaRPr lang="en-US"/>
                    </a:p>
                  </a:txBody>
                  <a:tcPr/>
                </a:tc>
              </a:tr>
              <a:tr h="370840">
                <a:tc>
                  <a:txBody>
                    <a:bodyPr/>
                    <a:lstStyle/>
                    <a:p>
                      <a:r>
                        <a:rPr lang="en-US" sz="1100" dirty="0" smtClean="0"/>
                        <a:t>Baby Aspirin</a:t>
                      </a:r>
                      <a:r>
                        <a:rPr lang="en-US" sz="1100" baseline="0" dirty="0" smtClean="0"/>
                        <a:t> 82 mg Tab</a:t>
                      </a:r>
                      <a:endParaRPr lang="en-US" sz="1100" dirty="0"/>
                    </a:p>
                  </a:txBody>
                  <a:tcPr/>
                </a:tc>
                <a:tc>
                  <a:txBody>
                    <a:bodyPr/>
                    <a:lstStyle/>
                    <a:p>
                      <a:r>
                        <a:rPr lang="en-US" sz="1100" dirty="0" smtClean="0"/>
                        <a:t>PO,</a:t>
                      </a:r>
                      <a:r>
                        <a:rPr lang="en-US" sz="1100" baseline="0" dirty="0" smtClean="0"/>
                        <a:t> Daily</a:t>
                      </a:r>
                      <a:endParaRPr lang="en-US" sz="1100" dirty="0"/>
                    </a:p>
                  </a:txBody>
                  <a:tcPr/>
                </a:tc>
                <a:tc>
                  <a:txBody>
                    <a:bodyPr/>
                    <a:lstStyle/>
                    <a:p>
                      <a:pPr algn="ctr"/>
                      <a:r>
                        <a:rPr lang="en-US" sz="1100" dirty="0" err="1" smtClean="0"/>
                        <a:t>Hx</a:t>
                      </a:r>
                      <a:endParaRPr lang="en-US" sz="1100" dirty="0"/>
                    </a:p>
                  </a:txBody>
                  <a:tcPr/>
                </a:tc>
                <a:tc>
                  <a:txBody>
                    <a:bodyPr/>
                    <a:lstStyle/>
                    <a:p>
                      <a:pPr algn="ctr"/>
                      <a:r>
                        <a:rPr lang="en-US" sz="1100" dirty="0" smtClean="0"/>
                        <a:t>-</a:t>
                      </a:r>
                      <a:endParaRPr lang="en-US" sz="1100" dirty="0"/>
                    </a:p>
                  </a:txBody>
                  <a:tcPr/>
                </a:tc>
                <a:tc>
                  <a:txBody>
                    <a:bodyPr/>
                    <a:lstStyle/>
                    <a:p>
                      <a:endParaRPr lang="en-US" sz="1100" dirty="0"/>
                    </a:p>
                  </a:txBody>
                  <a:tcPr>
                    <a:solidFill>
                      <a:schemeClr val="accent3">
                        <a:lumMod val="20000"/>
                        <a:lumOff val="80000"/>
                      </a:schemeClr>
                    </a:solidFill>
                  </a:tcPr>
                </a:tc>
                <a:tc>
                  <a:txBody>
                    <a:bodyPr/>
                    <a:lstStyle/>
                    <a:p>
                      <a:endParaRPr lang="en-US" sz="1100" dirty="0"/>
                    </a:p>
                  </a:txBody>
                  <a:tcPr>
                    <a:solidFill>
                      <a:srgbClr val="FF0000">
                        <a:alpha val="20000"/>
                      </a:srgbClr>
                    </a:solidFill>
                  </a:tcPr>
                </a:tc>
                <a:tc>
                  <a:txBody>
                    <a:bodyPr/>
                    <a:lstStyle/>
                    <a:p>
                      <a:endParaRPr lang="en-US" sz="1100" dirty="0"/>
                    </a:p>
                  </a:txBody>
                  <a:tcPr>
                    <a:solidFill>
                      <a:srgbClr val="FFFF00">
                        <a:alpha val="15000"/>
                      </a:srgbClr>
                    </a:solidFill>
                  </a:tcPr>
                </a:tc>
                <a:tc>
                  <a:txBody>
                    <a:bodyPr/>
                    <a:lstStyle/>
                    <a:p>
                      <a:endParaRPr lang="en-US"/>
                    </a:p>
                  </a:txBody>
                  <a:tcPr/>
                </a:tc>
                <a:tc>
                  <a:txBody>
                    <a:bodyPr/>
                    <a:lstStyle/>
                    <a:p>
                      <a:endParaRPr lang="en-US" dirty="0"/>
                    </a:p>
                  </a:txBody>
                  <a:tcPr/>
                </a:tc>
              </a:tr>
              <a:tr h="370840">
                <a:tc>
                  <a:txBody>
                    <a:bodyPr/>
                    <a:lstStyle/>
                    <a:p>
                      <a:r>
                        <a:rPr lang="en-US" sz="1100" dirty="0" smtClean="0"/>
                        <a:t>Pravastatin</a:t>
                      </a:r>
                      <a:r>
                        <a:rPr lang="en-US" sz="1100" baseline="0" dirty="0" smtClean="0"/>
                        <a:t> 20 mg Tab</a:t>
                      </a:r>
                      <a:endParaRPr lang="en-US" sz="1100" dirty="0"/>
                    </a:p>
                  </a:txBody>
                  <a:tcPr/>
                </a:tc>
                <a:tc>
                  <a:txBody>
                    <a:bodyPr/>
                    <a:lstStyle/>
                    <a:p>
                      <a:r>
                        <a:rPr lang="en-US" sz="1100" dirty="0" smtClean="0"/>
                        <a:t>PO, QHS</a:t>
                      </a:r>
                      <a:endParaRPr lang="en-US" sz="1100" dirty="0"/>
                    </a:p>
                  </a:txBody>
                  <a:tcPr/>
                </a:tc>
                <a:tc>
                  <a:txBody>
                    <a:bodyPr/>
                    <a:lstStyle/>
                    <a:p>
                      <a:pPr algn="ctr"/>
                      <a:r>
                        <a:rPr lang="en-US" sz="1100" dirty="0" smtClean="0"/>
                        <a:t>Rx</a:t>
                      </a:r>
                    </a:p>
                  </a:txBody>
                  <a:tcPr/>
                </a:tc>
                <a:tc>
                  <a:txBody>
                    <a:bodyPr/>
                    <a:lstStyle/>
                    <a:p>
                      <a:pPr algn="ctr"/>
                      <a:r>
                        <a:rPr lang="en-US" sz="1100" dirty="0" smtClean="0"/>
                        <a:t>1</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p>
                      <a:endParaRPr lang="en-US" sz="1100" dirty="0"/>
                    </a:p>
                  </a:txBody>
                  <a:tcPr>
                    <a:solidFill>
                      <a:srgbClr val="00B050"/>
                    </a:solidFill>
                  </a:tcPr>
                </a:tc>
                <a:tc>
                  <a:txBody>
                    <a:bodyPr/>
                    <a:lstStyle/>
                    <a:p>
                      <a:endParaRPr lang="en-US" sz="1100" dirty="0"/>
                    </a:p>
                  </a:txBody>
                  <a:tcPr>
                    <a:solidFill>
                      <a:srgbClr val="FF0000"/>
                    </a:solidFill>
                  </a:tcPr>
                </a:tc>
                <a:tc>
                  <a:txBody>
                    <a:bodyPr/>
                    <a:lstStyle/>
                    <a:p>
                      <a:endParaRPr lang="en-US" dirty="0"/>
                    </a:p>
                  </a:txBody>
                  <a:tcPr>
                    <a:solidFill>
                      <a:srgbClr val="FFFF00"/>
                    </a:solidFill>
                  </a:tcPr>
                </a:tc>
                <a:tc>
                  <a:txBody>
                    <a:bodyPr/>
                    <a:lstStyle/>
                    <a:p>
                      <a:endParaRPr lang="en-US" sz="1100" dirty="0"/>
                    </a:p>
                  </a:txBody>
                  <a:tcPr/>
                </a:tc>
                <a:tc>
                  <a:txBody>
                    <a:bodyPr/>
                    <a:lstStyle/>
                    <a:p>
                      <a:endParaRPr lang="en-US" dirty="0"/>
                    </a:p>
                  </a:txBody>
                  <a:tcPr/>
                </a:tc>
              </a:tr>
            </a:tbl>
          </a:graphicData>
        </a:graphic>
      </p:graphicFrame>
      <p:sp>
        <p:nvSpPr>
          <p:cNvPr id="5" name="Rectangle 4"/>
          <p:cNvSpPr/>
          <p:nvPr/>
        </p:nvSpPr>
        <p:spPr>
          <a:xfrm>
            <a:off x="3281202" y="1751733"/>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6164" y="1733561"/>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43896" y="1733561"/>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81202" y="2137524"/>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56165" y="2137524"/>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43896" y="2137525"/>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281202" y="2560071"/>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856166" y="2570560"/>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43896" y="2560072"/>
            <a:ext cx="180109" cy="1731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24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sz="2800" dirty="0">
                <a:effectLst>
                  <a:outerShdw blurRad="38100" dist="38100" dir="2700000" algn="tl">
                    <a:srgbClr val="000000">
                      <a:alpha val="43137"/>
                    </a:srgbClr>
                  </a:outerShdw>
                </a:effectLst>
                <a:latin typeface="Gotham Bold" pitchFamily="50" charset="0"/>
              </a:rPr>
              <a:t>Deconstructing Medication </a:t>
            </a:r>
            <a:r>
              <a:rPr lang="en-US" sz="2800" dirty="0" smtClean="0">
                <a:effectLst>
                  <a:outerShdw blurRad="38100" dist="38100" dir="2700000" algn="tl">
                    <a:srgbClr val="000000">
                      <a:alpha val="43137"/>
                    </a:srgbClr>
                  </a:outerShdw>
                </a:effectLst>
                <a:latin typeface="Gotham Bold" pitchFamily="50" charset="0"/>
              </a:rPr>
              <a:t>Reconciliation</a:t>
            </a:r>
          </a:p>
          <a:p>
            <a:r>
              <a:rPr lang="en-US" sz="2800" b="1" i="1" dirty="0">
                <a:solidFill>
                  <a:srgbClr val="4BE3B4"/>
                </a:solidFill>
                <a:latin typeface="Gotham Medium" pitchFamily="50" charset="0"/>
              </a:rPr>
              <a:t>Part </a:t>
            </a:r>
            <a:r>
              <a:rPr lang="en-US" sz="2800" b="1" i="1" dirty="0" smtClean="0">
                <a:solidFill>
                  <a:srgbClr val="4BE3B4"/>
                </a:solidFill>
                <a:latin typeface="Gotham Medium" pitchFamily="50" charset="0"/>
              </a:rPr>
              <a:t>2:</a:t>
            </a:r>
            <a:r>
              <a:rPr lang="en-US" sz="2800" i="1" dirty="0" smtClean="0">
                <a:solidFill>
                  <a:srgbClr val="4BE3B4"/>
                </a:solidFill>
                <a:latin typeface="Gotham Medium" pitchFamily="50" charset="0"/>
              </a:rPr>
              <a:t> Garbage in; garbage out.  Why is this so hard?</a:t>
            </a:r>
            <a:endParaRPr lang="en-US" sz="2800" i="1" dirty="0">
              <a:solidFill>
                <a:srgbClr val="4BE3B4"/>
              </a:solidFill>
              <a:latin typeface="Gotham Medium" pitchFamily="50" charset="0"/>
            </a:endParaRPr>
          </a:p>
          <a:p>
            <a:endParaRPr lang="en-US" sz="2800" dirty="0">
              <a:effectLst>
                <a:outerShdw blurRad="38100" dist="38100" dir="2700000" algn="tl">
                  <a:srgbClr val="000000">
                    <a:alpha val="43137"/>
                  </a:srgbClr>
                </a:outerShdw>
              </a:effectLst>
              <a:latin typeface="Gotham Book" pitchFamily="50" charset="0"/>
            </a:endParaRPr>
          </a:p>
          <a:p>
            <a:endParaRPr lang="en-US" dirty="0"/>
          </a:p>
        </p:txBody>
      </p:sp>
    </p:spTree>
    <p:extLst>
      <p:ext uri="{BB962C8B-B14F-4D97-AF65-F5344CB8AC3E}">
        <p14:creationId xmlns:p14="http://schemas.microsoft.com/office/powerpoint/2010/main" val="86281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867"/>
            <a:ext cx="8229600" cy="533015"/>
          </a:xfrm>
        </p:spPr>
        <p:txBody>
          <a:bodyPr>
            <a:normAutofit/>
          </a:bodyPr>
          <a:lstStyle/>
          <a:p>
            <a:r>
              <a:rPr lang="en-US" sz="3200" dirty="0" smtClean="0"/>
              <a:t>What could possibly go wrong?</a:t>
            </a:r>
            <a:endParaRPr lang="en-US" sz="3200" dirty="0"/>
          </a:p>
        </p:txBody>
      </p:sp>
      <p:sp>
        <p:nvSpPr>
          <p:cNvPr id="3" name="Content Placeholder 2"/>
          <p:cNvSpPr>
            <a:spLocks noGrp="1"/>
          </p:cNvSpPr>
          <p:nvPr>
            <p:ph idx="1"/>
          </p:nvPr>
        </p:nvSpPr>
        <p:spPr>
          <a:xfrm>
            <a:off x="515705" y="904549"/>
            <a:ext cx="6172200" cy="639484"/>
          </a:xfrm>
        </p:spPr>
        <p:txBody>
          <a:bodyPr>
            <a:normAutofit fontScale="85000" lnSpcReduction="20000"/>
          </a:bodyPr>
          <a:lstStyle/>
          <a:p>
            <a:r>
              <a:rPr lang="en-US" dirty="0" smtClean="0"/>
              <a:t>There are &gt;30 common failure points in obtaining a true and accurate list of medications</a:t>
            </a:r>
            <a:endParaRPr lang="en-US" dirty="0"/>
          </a:p>
        </p:txBody>
      </p:sp>
      <p:pic>
        <p:nvPicPr>
          <p:cNvPr id="4" name="Picture 3"/>
          <p:cNvPicPr>
            <a:picLocks noChangeAspect="1"/>
          </p:cNvPicPr>
          <p:nvPr/>
        </p:nvPicPr>
        <p:blipFill>
          <a:blip r:embed="rId3"/>
          <a:stretch>
            <a:fillRect/>
          </a:stretch>
        </p:blipFill>
        <p:spPr>
          <a:xfrm>
            <a:off x="4090178" y="1420722"/>
            <a:ext cx="5053822" cy="3722778"/>
          </a:xfrm>
          <a:prstGeom prst="rect">
            <a:avLst/>
          </a:prstGeom>
          <a:solidFill>
            <a:schemeClr val="bg1"/>
          </a:solidFill>
        </p:spPr>
      </p:pic>
      <p:sp>
        <p:nvSpPr>
          <p:cNvPr id="5" name="TextBox 4"/>
          <p:cNvSpPr txBox="1"/>
          <p:nvPr/>
        </p:nvSpPr>
        <p:spPr>
          <a:xfrm>
            <a:off x="812018" y="1524841"/>
            <a:ext cx="2321411" cy="1754326"/>
          </a:xfrm>
          <a:prstGeom prst="rect">
            <a:avLst/>
          </a:prstGeom>
          <a:noFill/>
        </p:spPr>
        <p:txBody>
          <a:bodyPr wrap="square" rtlCol="0">
            <a:spAutoFit/>
          </a:bodyPr>
          <a:lstStyle/>
          <a:p>
            <a:pPr marL="214313" indent="-214313">
              <a:buFont typeface="Arial" panose="020B0604020202020204" pitchFamily="34" charset="0"/>
              <a:buChar char="•"/>
            </a:pPr>
            <a:r>
              <a:rPr lang="en-US" sz="1350" dirty="0"/>
              <a:t>Patient factors</a:t>
            </a:r>
          </a:p>
          <a:p>
            <a:pPr marL="214313" indent="-214313">
              <a:buFont typeface="Arial" panose="020B0604020202020204" pitchFamily="34" charset="0"/>
              <a:buChar char="•"/>
            </a:pPr>
            <a:r>
              <a:rPr lang="en-US" sz="1350" dirty="0"/>
              <a:t>Disease/Condition factors</a:t>
            </a:r>
          </a:p>
          <a:p>
            <a:pPr marL="214313" indent="-214313">
              <a:buFont typeface="Arial" panose="020B0604020202020204" pitchFamily="34" charset="0"/>
              <a:buChar char="•"/>
            </a:pPr>
            <a:r>
              <a:rPr lang="en-US" sz="1350" dirty="0"/>
              <a:t>Physician/Provider factors</a:t>
            </a:r>
          </a:p>
          <a:p>
            <a:pPr marL="214313" indent="-214313">
              <a:buFont typeface="Arial" panose="020B0604020202020204" pitchFamily="34" charset="0"/>
              <a:buChar char="•"/>
            </a:pPr>
            <a:r>
              <a:rPr lang="en-US" sz="1350" dirty="0"/>
              <a:t>Medication and Pharmacy factors</a:t>
            </a:r>
          </a:p>
          <a:p>
            <a:pPr marL="214313" indent="-214313">
              <a:buFont typeface="Arial" panose="020B0604020202020204" pitchFamily="34" charset="0"/>
              <a:buChar char="•"/>
            </a:pPr>
            <a:r>
              <a:rPr lang="en-US" sz="1350" dirty="0"/>
              <a:t>Socio-Economic factors.</a:t>
            </a:r>
          </a:p>
          <a:p>
            <a:pPr marL="214313" indent="-214313">
              <a:buFont typeface="Arial" panose="020B0604020202020204" pitchFamily="34" charset="0"/>
              <a:buChar char="•"/>
            </a:pPr>
            <a:endParaRPr lang="en-US" sz="1350" dirty="0"/>
          </a:p>
          <a:p>
            <a:endParaRPr lang="en-US" sz="1350" dirty="0"/>
          </a:p>
        </p:txBody>
      </p:sp>
      <p:sp>
        <p:nvSpPr>
          <p:cNvPr id="8" name="Rectangle 7"/>
          <p:cNvSpPr/>
          <p:nvPr/>
        </p:nvSpPr>
        <p:spPr>
          <a:xfrm>
            <a:off x="4090178" y="4907972"/>
            <a:ext cx="3346249" cy="235527"/>
          </a:xfrm>
          <a:prstGeom prst="rect">
            <a:avLst/>
          </a:prstGeom>
          <a:solidFill>
            <a:srgbClr val="0E0C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436427" y="4440382"/>
            <a:ext cx="1707573" cy="703118"/>
          </a:xfrm>
          <a:prstGeom prst="rect">
            <a:avLst/>
          </a:prstGeom>
          <a:solidFill>
            <a:srgbClr val="0E0C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Isosceles Triangle 10"/>
          <p:cNvSpPr/>
          <p:nvPr/>
        </p:nvSpPr>
        <p:spPr>
          <a:xfrm rot="6447438">
            <a:off x="4131470" y="4410080"/>
            <a:ext cx="527392" cy="805285"/>
          </a:xfrm>
          <a:prstGeom prst="triangle">
            <a:avLst/>
          </a:prstGeom>
          <a:solidFill>
            <a:srgbClr val="0E0C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11"/>
          <p:cNvSpPr/>
          <p:nvPr/>
        </p:nvSpPr>
        <p:spPr>
          <a:xfrm rot="6447438">
            <a:off x="4269534" y="4573000"/>
            <a:ext cx="564506" cy="825808"/>
          </a:xfrm>
          <a:prstGeom prst="triangle">
            <a:avLst/>
          </a:prstGeom>
          <a:solidFill>
            <a:srgbClr val="0E0C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rot="15785419">
            <a:off x="6528095" y="4258930"/>
            <a:ext cx="708770" cy="1211235"/>
          </a:xfrm>
          <a:prstGeom prst="triangle">
            <a:avLst/>
          </a:prstGeom>
          <a:solidFill>
            <a:srgbClr val="0E0C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59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Patient Factors</a:t>
            </a:r>
            <a:endParaRPr lang="en-US" dirty="0"/>
          </a:p>
        </p:txBody>
      </p:sp>
      <p:pic>
        <p:nvPicPr>
          <p:cNvPr id="9" name="Content Placeholder 8"/>
          <p:cNvPicPr>
            <a:picLocks noGrp="1" noChangeAspect="1"/>
          </p:cNvPicPr>
          <p:nvPr>
            <p:ph idx="1"/>
          </p:nvPr>
        </p:nvPicPr>
        <p:blipFill>
          <a:blip r:embed="rId2"/>
          <a:stretch>
            <a:fillRect/>
          </a:stretch>
        </p:blipFill>
        <p:spPr>
          <a:xfrm>
            <a:off x="-673808" y="69835"/>
            <a:ext cx="9817808" cy="4003922"/>
          </a:xfrm>
          <a:prstGeom prst="rect">
            <a:avLst/>
          </a:prstGeom>
        </p:spPr>
      </p:pic>
    </p:spTree>
    <p:extLst>
      <p:ext uri="{BB962C8B-B14F-4D97-AF65-F5344CB8AC3E}">
        <p14:creationId xmlns:p14="http://schemas.microsoft.com/office/powerpoint/2010/main" val="825007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8 Patient Factors</a:t>
            </a:r>
            <a:endParaRPr lang="en-US" dirty="0"/>
          </a:p>
        </p:txBody>
      </p:sp>
      <p:pic>
        <p:nvPicPr>
          <p:cNvPr id="9" name="Content Placeholder 8"/>
          <p:cNvPicPr>
            <a:picLocks noGrp="1" noChangeAspect="1"/>
          </p:cNvPicPr>
          <p:nvPr>
            <p:ph sz="half" idx="1"/>
          </p:nvPr>
        </p:nvPicPr>
        <p:blipFill>
          <a:blip r:embed="rId2"/>
          <a:stretch>
            <a:fillRect/>
          </a:stretch>
        </p:blipFill>
        <p:spPr>
          <a:xfrm>
            <a:off x="2116037" y="505690"/>
            <a:ext cx="7027963" cy="2866159"/>
          </a:xfrm>
          <a:prstGeom prst="rect">
            <a:avLst/>
          </a:prstGeom>
        </p:spPr>
      </p:pic>
      <p:sp>
        <p:nvSpPr>
          <p:cNvPr id="2" name="Content Placeholder 1"/>
          <p:cNvSpPr>
            <a:spLocks noGrp="1"/>
          </p:cNvSpPr>
          <p:nvPr>
            <p:ph sz="half" idx="2"/>
          </p:nvPr>
        </p:nvSpPr>
        <p:spPr>
          <a:xfrm>
            <a:off x="457200" y="953117"/>
            <a:ext cx="5939836" cy="3538728"/>
          </a:xfrm>
        </p:spPr>
        <p:txBody>
          <a:bodyPr>
            <a:normAutofit fontScale="92500"/>
          </a:bodyPr>
          <a:lstStyle/>
          <a:p>
            <a:pPr marL="385763" indent="-385763">
              <a:buFont typeface="+mj-lt"/>
              <a:buAutoNum type="arabicPeriod"/>
            </a:pPr>
            <a:r>
              <a:rPr lang="en-US" dirty="0" smtClean="0"/>
              <a:t>Culture &amp; Beliefs</a:t>
            </a:r>
          </a:p>
          <a:p>
            <a:pPr marL="385763" indent="-385763">
              <a:buFont typeface="+mj-lt"/>
              <a:buAutoNum type="arabicPeriod"/>
            </a:pPr>
            <a:r>
              <a:rPr lang="en-US" dirty="0" smtClean="0"/>
              <a:t>Accessibility to Care</a:t>
            </a:r>
          </a:p>
          <a:p>
            <a:pPr marL="385763" indent="-385763">
              <a:buFont typeface="+mj-lt"/>
              <a:buAutoNum type="arabicPeriod"/>
            </a:pPr>
            <a:r>
              <a:rPr lang="en-US" dirty="0" smtClean="0"/>
              <a:t>Cognitive Abilities</a:t>
            </a:r>
          </a:p>
          <a:p>
            <a:pPr marL="385763" indent="-385763">
              <a:buFont typeface="+mj-lt"/>
              <a:buAutoNum type="arabicPeriod"/>
            </a:pPr>
            <a:r>
              <a:rPr lang="en-US" dirty="0" smtClean="0"/>
              <a:t>Education</a:t>
            </a:r>
          </a:p>
          <a:p>
            <a:pPr lvl="1"/>
            <a:r>
              <a:rPr lang="en-US" dirty="0" smtClean="0"/>
              <a:t>Healthcare literacy</a:t>
            </a:r>
          </a:p>
          <a:p>
            <a:pPr marL="385763" indent="-385763">
              <a:buFont typeface="+mj-lt"/>
              <a:buAutoNum type="arabicPeriod"/>
            </a:pPr>
            <a:r>
              <a:rPr lang="en-US" dirty="0" smtClean="0"/>
              <a:t>Adherence to Prescribed Medications</a:t>
            </a:r>
          </a:p>
          <a:p>
            <a:pPr lvl="1"/>
            <a:r>
              <a:rPr lang="en-US" dirty="0" smtClean="0"/>
              <a:t>Transparency of compliance</a:t>
            </a:r>
          </a:p>
          <a:p>
            <a:pPr lvl="1"/>
            <a:r>
              <a:rPr lang="en-US" dirty="0" smtClean="0"/>
              <a:t>Dosing &amp; Administration understanding</a:t>
            </a:r>
            <a:endParaRPr lang="en-US" dirty="0"/>
          </a:p>
        </p:txBody>
      </p:sp>
    </p:spTree>
    <p:extLst>
      <p:ext uri="{BB962C8B-B14F-4D97-AF65-F5344CB8AC3E}">
        <p14:creationId xmlns:p14="http://schemas.microsoft.com/office/powerpoint/2010/main" val="26837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143000" y="371475"/>
            <a:ext cx="6172200" cy="742950"/>
          </a:xfrm>
        </p:spPr>
        <p:txBody>
          <a:bodyPr>
            <a:normAutofit fontScale="90000"/>
          </a:bodyPr>
          <a:lstStyle/>
          <a:p>
            <a:r>
              <a:rPr lang="en-US" dirty="0" smtClean="0"/>
              <a:t>Disease and/or Condition(s) Factors</a:t>
            </a:r>
            <a:endParaRPr lang="en-US" dirty="0"/>
          </a:p>
        </p:txBody>
      </p:sp>
      <p:pic>
        <p:nvPicPr>
          <p:cNvPr id="12" name="Picture 11"/>
          <p:cNvPicPr>
            <a:picLocks noChangeAspect="1"/>
          </p:cNvPicPr>
          <p:nvPr/>
        </p:nvPicPr>
        <p:blipFill>
          <a:blip r:embed="rId2"/>
          <a:stretch>
            <a:fillRect/>
          </a:stretch>
        </p:blipFill>
        <p:spPr>
          <a:xfrm>
            <a:off x="3971916" y="2337109"/>
            <a:ext cx="1821488" cy="1502898"/>
          </a:xfrm>
          <a:prstGeom prst="rect">
            <a:avLst/>
          </a:prstGeom>
        </p:spPr>
      </p:pic>
      <p:pic>
        <p:nvPicPr>
          <p:cNvPr id="16" name="Picture 15"/>
          <p:cNvPicPr>
            <a:picLocks noChangeAspect="1"/>
          </p:cNvPicPr>
          <p:nvPr/>
        </p:nvPicPr>
        <p:blipFill>
          <a:blip r:embed="rId3"/>
          <a:stretch>
            <a:fillRect/>
          </a:stretch>
        </p:blipFill>
        <p:spPr>
          <a:xfrm>
            <a:off x="140609" y="962026"/>
            <a:ext cx="7414334" cy="3201598"/>
          </a:xfrm>
          <a:prstGeom prst="rect">
            <a:avLst/>
          </a:prstGeom>
        </p:spPr>
      </p:pic>
    </p:spTree>
    <p:extLst>
      <p:ext uri="{BB962C8B-B14F-4D97-AF65-F5344CB8AC3E}">
        <p14:creationId xmlns:p14="http://schemas.microsoft.com/office/powerpoint/2010/main" val="4058252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5 Disease &amp;/or Condition(s) Factors</a:t>
            </a:r>
            <a:endParaRPr lang="en-US" dirty="0"/>
          </a:p>
        </p:txBody>
      </p:sp>
      <p:sp>
        <p:nvSpPr>
          <p:cNvPr id="3" name="Content Placeholder 2"/>
          <p:cNvSpPr>
            <a:spLocks noGrp="1"/>
          </p:cNvSpPr>
          <p:nvPr>
            <p:ph sz="half" idx="1"/>
          </p:nvPr>
        </p:nvSpPr>
        <p:spPr>
          <a:xfrm>
            <a:off x="429491" y="910936"/>
            <a:ext cx="2966852" cy="3016963"/>
          </a:xfrm>
        </p:spPr>
        <p:txBody>
          <a:bodyPr/>
          <a:lstStyle/>
          <a:p>
            <a:pPr marL="385763" indent="-385763">
              <a:buFont typeface="+mj-lt"/>
              <a:buAutoNum type="arabicPeriod"/>
            </a:pPr>
            <a:r>
              <a:rPr lang="en-US" dirty="0" smtClean="0"/>
              <a:t>Co-Morbidities</a:t>
            </a:r>
          </a:p>
          <a:p>
            <a:pPr lvl="1"/>
            <a:r>
              <a:rPr lang="en-US" dirty="0" smtClean="0"/>
              <a:t>Cardiovascular conditions</a:t>
            </a:r>
          </a:p>
          <a:p>
            <a:pPr lvl="1"/>
            <a:r>
              <a:rPr lang="en-US" dirty="0" smtClean="0"/>
              <a:t>Diabetes</a:t>
            </a:r>
          </a:p>
          <a:p>
            <a:pPr lvl="1"/>
            <a:r>
              <a:rPr lang="en-US" dirty="0" smtClean="0"/>
              <a:t>Kidney or Liver dysfunction</a:t>
            </a:r>
          </a:p>
          <a:p>
            <a:pPr marL="385763" indent="-385763">
              <a:buFont typeface="+mj-lt"/>
              <a:buAutoNum type="arabicPeriod"/>
            </a:pPr>
            <a:r>
              <a:rPr lang="en-US" dirty="0" smtClean="0"/>
              <a:t>Genetic traits</a:t>
            </a:r>
            <a:endParaRPr lang="en-US" dirty="0"/>
          </a:p>
        </p:txBody>
      </p:sp>
      <p:pic>
        <p:nvPicPr>
          <p:cNvPr id="8" name="Picture 7"/>
          <p:cNvPicPr>
            <a:picLocks noChangeAspect="1"/>
          </p:cNvPicPr>
          <p:nvPr/>
        </p:nvPicPr>
        <p:blipFill>
          <a:blip r:embed="rId2"/>
          <a:stretch>
            <a:fillRect/>
          </a:stretch>
        </p:blipFill>
        <p:spPr>
          <a:xfrm>
            <a:off x="2201606" y="1063625"/>
            <a:ext cx="6864723" cy="2964269"/>
          </a:xfrm>
          <a:prstGeom prst="rect">
            <a:avLst/>
          </a:prstGeom>
        </p:spPr>
      </p:pic>
    </p:spTree>
    <p:extLst>
      <p:ext uri="{BB962C8B-B14F-4D97-AF65-F5344CB8AC3E}">
        <p14:creationId xmlns:p14="http://schemas.microsoft.com/office/powerpoint/2010/main" val="21274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0980" y="790833"/>
            <a:ext cx="8907210" cy="3553260"/>
          </a:xfrm>
          <a:prstGeom prst="rect">
            <a:avLst/>
          </a:prstGeom>
        </p:spPr>
      </p:pic>
      <p:sp>
        <p:nvSpPr>
          <p:cNvPr id="5" name="Title 4"/>
          <p:cNvSpPr>
            <a:spLocks noGrp="1"/>
          </p:cNvSpPr>
          <p:nvPr>
            <p:ph type="title" idx="4294967295"/>
          </p:nvPr>
        </p:nvSpPr>
        <p:spPr>
          <a:xfrm>
            <a:off x="493387" y="110218"/>
            <a:ext cx="7407875" cy="742950"/>
          </a:xfrm>
        </p:spPr>
        <p:txBody>
          <a:bodyPr>
            <a:normAutofit fontScale="90000"/>
          </a:bodyPr>
          <a:lstStyle/>
          <a:p>
            <a:r>
              <a:rPr lang="en-US" dirty="0" smtClean="0"/>
              <a:t>Disease and/or Condition(s) Factors</a:t>
            </a:r>
            <a:endParaRPr lang="en-US" dirty="0"/>
          </a:p>
        </p:txBody>
      </p:sp>
      <p:pic>
        <p:nvPicPr>
          <p:cNvPr id="12" name="Picture 11"/>
          <p:cNvPicPr>
            <a:picLocks noChangeAspect="1"/>
          </p:cNvPicPr>
          <p:nvPr/>
        </p:nvPicPr>
        <p:blipFill>
          <a:blip r:embed="rId3"/>
          <a:stretch>
            <a:fillRect/>
          </a:stretch>
        </p:blipFill>
        <p:spPr>
          <a:xfrm>
            <a:off x="5178077" y="2619029"/>
            <a:ext cx="1627119" cy="1342526"/>
          </a:xfrm>
          <a:prstGeom prst="rect">
            <a:avLst/>
          </a:prstGeom>
        </p:spPr>
      </p:pic>
      <p:pic>
        <p:nvPicPr>
          <p:cNvPr id="19" name="Picture 18"/>
          <p:cNvPicPr>
            <a:picLocks noChangeAspect="1"/>
          </p:cNvPicPr>
          <p:nvPr/>
        </p:nvPicPr>
        <p:blipFill>
          <a:blip r:embed="rId4"/>
          <a:stretch>
            <a:fillRect/>
          </a:stretch>
        </p:blipFill>
        <p:spPr>
          <a:xfrm>
            <a:off x="3431042" y="2511608"/>
            <a:ext cx="1274738" cy="1483991"/>
          </a:xfrm>
          <a:prstGeom prst="rect">
            <a:avLst/>
          </a:prstGeom>
        </p:spPr>
      </p:pic>
    </p:spTree>
    <p:extLst>
      <p:ext uri="{BB962C8B-B14F-4D97-AF65-F5344CB8AC3E}">
        <p14:creationId xmlns:p14="http://schemas.microsoft.com/office/powerpoint/2010/main" val="2794486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09463" y="901698"/>
            <a:ext cx="8703412" cy="3469063"/>
          </a:xfrm>
          <a:prstGeom prst="rect">
            <a:avLst/>
          </a:prstGeom>
        </p:spPr>
      </p:pic>
      <p:sp>
        <p:nvSpPr>
          <p:cNvPr id="5" name="Title 4"/>
          <p:cNvSpPr>
            <a:spLocks noGrp="1"/>
          </p:cNvSpPr>
          <p:nvPr>
            <p:ph type="title"/>
          </p:nvPr>
        </p:nvSpPr>
        <p:spPr>
          <a:xfrm>
            <a:off x="407773" y="174891"/>
            <a:ext cx="8229600" cy="775758"/>
          </a:xfrm>
        </p:spPr>
        <p:txBody>
          <a:bodyPr>
            <a:normAutofit/>
          </a:bodyPr>
          <a:lstStyle/>
          <a:p>
            <a:r>
              <a:rPr lang="en-US" dirty="0" smtClean="0"/>
              <a:t>6 Physician / Provider Factors</a:t>
            </a:r>
            <a:endParaRPr lang="en-US" dirty="0"/>
          </a:p>
        </p:txBody>
      </p:sp>
      <p:sp>
        <p:nvSpPr>
          <p:cNvPr id="3" name="Content Placeholder 2"/>
          <p:cNvSpPr>
            <a:spLocks noGrp="1"/>
          </p:cNvSpPr>
          <p:nvPr>
            <p:ph sz="half" idx="1"/>
          </p:nvPr>
        </p:nvSpPr>
        <p:spPr>
          <a:xfrm>
            <a:off x="3624324" y="987494"/>
            <a:ext cx="3848214" cy="3538728"/>
          </a:xfrm>
        </p:spPr>
        <p:txBody>
          <a:bodyPr>
            <a:normAutofit/>
          </a:bodyPr>
          <a:lstStyle/>
          <a:p>
            <a:pPr marL="385763" indent="-385763">
              <a:buFont typeface="+mj-lt"/>
              <a:buAutoNum type="arabicPeriod"/>
            </a:pPr>
            <a:r>
              <a:rPr lang="en-US" sz="1800" dirty="0"/>
              <a:t>Incomplete or Inaccurate Med Lists in Health Records</a:t>
            </a:r>
          </a:p>
          <a:p>
            <a:pPr marL="385763" indent="-385763">
              <a:buFont typeface="+mj-lt"/>
              <a:buAutoNum type="arabicPeriod"/>
            </a:pPr>
            <a:r>
              <a:rPr lang="en-US" sz="1800" dirty="0"/>
              <a:t>Multiple Prescribers</a:t>
            </a:r>
          </a:p>
          <a:p>
            <a:pPr marL="385763" indent="-385763">
              <a:buFont typeface="+mj-lt"/>
              <a:buAutoNum type="arabicPeriod"/>
            </a:pPr>
            <a:r>
              <a:rPr lang="en-US" sz="1800" dirty="0"/>
              <a:t>Training with tools</a:t>
            </a:r>
          </a:p>
          <a:p>
            <a:pPr lvl="2"/>
            <a:r>
              <a:rPr lang="en-US" i="1" dirty="0" err="1" smtClean="0"/>
              <a:t>CancelRx</a:t>
            </a:r>
            <a:r>
              <a:rPr lang="en-US" dirty="0" smtClean="0"/>
              <a:t> </a:t>
            </a:r>
          </a:p>
          <a:p>
            <a:pPr marL="385763" indent="-385763">
              <a:buFont typeface="+mj-lt"/>
              <a:buAutoNum type="arabicPeriod"/>
            </a:pPr>
            <a:r>
              <a:rPr lang="en-US" sz="1800" dirty="0"/>
              <a:t>Complex meds</a:t>
            </a:r>
          </a:p>
          <a:p>
            <a:pPr marL="385763" indent="-385763">
              <a:buFont typeface="+mj-lt"/>
              <a:buAutoNum type="arabicPeriod"/>
            </a:pPr>
            <a:r>
              <a:rPr lang="en-US" sz="1800" dirty="0"/>
              <a:t>Beliefs &amp; Attitudes toward Med Rec</a:t>
            </a:r>
          </a:p>
          <a:p>
            <a:pPr marL="0" indent="0">
              <a:buNone/>
            </a:pPr>
            <a:endParaRPr lang="en-US" dirty="0"/>
          </a:p>
        </p:txBody>
      </p:sp>
    </p:spTree>
    <p:extLst>
      <p:ext uri="{BB962C8B-B14F-4D97-AF65-F5344CB8AC3E}">
        <p14:creationId xmlns:p14="http://schemas.microsoft.com/office/powerpoint/2010/main" val="225176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sz="2800">
                <a:effectLst>
                  <a:outerShdw blurRad="38100" dist="38100" dir="2700000" algn="tl">
                    <a:srgbClr val="000000">
                      <a:alpha val="43137"/>
                    </a:srgbClr>
                  </a:outerShdw>
                </a:effectLst>
                <a:latin typeface="Gotham Bold" pitchFamily="50" charset="0"/>
              </a:rPr>
              <a:t>Deconstructing Medication </a:t>
            </a:r>
            <a:r>
              <a:rPr lang="en-US" sz="2800" smtClean="0">
                <a:effectLst>
                  <a:outerShdw blurRad="38100" dist="38100" dir="2700000" algn="tl">
                    <a:srgbClr val="000000">
                      <a:alpha val="43137"/>
                    </a:srgbClr>
                  </a:outerShdw>
                </a:effectLst>
                <a:latin typeface="Gotham Bold" pitchFamily="50" charset="0"/>
              </a:rPr>
              <a:t>Reconciliation</a:t>
            </a:r>
          </a:p>
          <a:p>
            <a:r>
              <a:rPr lang="en-US" sz="2800" b="1" i="1">
                <a:solidFill>
                  <a:srgbClr val="4BE3B4"/>
                </a:solidFill>
                <a:latin typeface="Gotham Medium" pitchFamily="50" charset="0"/>
              </a:rPr>
              <a:t>Part 1:</a:t>
            </a:r>
            <a:r>
              <a:rPr lang="en-US" sz="2800" i="1">
                <a:solidFill>
                  <a:srgbClr val="4BE3B4"/>
                </a:solidFill>
                <a:latin typeface="Gotham Medium" pitchFamily="50" charset="0"/>
              </a:rPr>
              <a:t> What is medication reconciliation and why do we care?</a:t>
            </a:r>
          </a:p>
          <a:p>
            <a:endParaRPr lang="en-US" sz="2800">
              <a:effectLst>
                <a:outerShdw blurRad="38100" dist="38100" dir="2700000" algn="tl">
                  <a:srgbClr val="000000">
                    <a:alpha val="43137"/>
                  </a:srgbClr>
                </a:outerShdw>
              </a:effectLst>
              <a:latin typeface="Gotham Book" pitchFamily="50" charset="0"/>
            </a:endParaRPr>
          </a:p>
          <a:p>
            <a:endParaRPr lang="en-US"/>
          </a:p>
        </p:txBody>
      </p:sp>
    </p:spTree>
    <p:extLst>
      <p:ext uri="{BB962C8B-B14F-4D97-AF65-F5344CB8AC3E}">
        <p14:creationId xmlns:p14="http://schemas.microsoft.com/office/powerpoint/2010/main" val="626751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422564" y="232929"/>
            <a:ext cx="8454736" cy="742950"/>
          </a:xfrm>
        </p:spPr>
        <p:txBody>
          <a:bodyPr>
            <a:normAutofit/>
          </a:bodyPr>
          <a:lstStyle/>
          <a:p>
            <a:r>
              <a:rPr lang="en-US" dirty="0" smtClean="0"/>
              <a:t>Disease and/or Condition(s) Factors</a:t>
            </a:r>
            <a:endParaRPr lang="en-US" dirty="0"/>
          </a:p>
        </p:txBody>
      </p:sp>
      <p:pic>
        <p:nvPicPr>
          <p:cNvPr id="12" name="Picture 11"/>
          <p:cNvPicPr>
            <a:picLocks noChangeAspect="1"/>
          </p:cNvPicPr>
          <p:nvPr/>
        </p:nvPicPr>
        <p:blipFill>
          <a:blip r:embed="rId2"/>
          <a:stretch>
            <a:fillRect/>
          </a:stretch>
        </p:blipFill>
        <p:spPr>
          <a:xfrm>
            <a:off x="4259346" y="859297"/>
            <a:ext cx="1627119" cy="1342526"/>
          </a:xfrm>
          <a:prstGeom prst="rect">
            <a:avLst/>
          </a:prstGeom>
        </p:spPr>
      </p:pic>
      <p:pic>
        <p:nvPicPr>
          <p:cNvPr id="19" name="Picture 18"/>
          <p:cNvPicPr>
            <a:picLocks noChangeAspect="1"/>
          </p:cNvPicPr>
          <p:nvPr/>
        </p:nvPicPr>
        <p:blipFill>
          <a:blip r:embed="rId3"/>
          <a:stretch>
            <a:fillRect/>
          </a:stretch>
        </p:blipFill>
        <p:spPr>
          <a:xfrm>
            <a:off x="2656595" y="828954"/>
            <a:ext cx="1205349" cy="1403212"/>
          </a:xfrm>
          <a:prstGeom prst="rect">
            <a:avLst/>
          </a:prstGeom>
        </p:spPr>
      </p:pic>
      <p:pic>
        <p:nvPicPr>
          <p:cNvPr id="20" name="Picture 19"/>
          <p:cNvPicPr>
            <a:picLocks noChangeAspect="1"/>
          </p:cNvPicPr>
          <p:nvPr/>
        </p:nvPicPr>
        <p:blipFill>
          <a:blip r:embed="rId4"/>
          <a:stretch>
            <a:fillRect/>
          </a:stretch>
        </p:blipFill>
        <p:spPr>
          <a:xfrm>
            <a:off x="1063039" y="828954"/>
            <a:ext cx="1310611" cy="1388377"/>
          </a:xfrm>
          <a:prstGeom prst="rect">
            <a:avLst/>
          </a:prstGeom>
        </p:spPr>
      </p:pic>
      <p:pic>
        <p:nvPicPr>
          <p:cNvPr id="22" name="Picture 21"/>
          <p:cNvPicPr>
            <a:picLocks noChangeAspect="1"/>
          </p:cNvPicPr>
          <p:nvPr/>
        </p:nvPicPr>
        <p:blipFill>
          <a:blip r:embed="rId5"/>
          <a:stretch>
            <a:fillRect/>
          </a:stretch>
        </p:blipFill>
        <p:spPr>
          <a:xfrm>
            <a:off x="600371" y="1829632"/>
            <a:ext cx="6523147" cy="3020570"/>
          </a:xfrm>
          <a:prstGeom prst="rect">
            <a:avLst/>
          </a:prstGeom>
        </p:spPr>
      </p:pic>
    </p:spTree>
    <p:extLst>
      <p:ext uri="{BB962C8B-B14F-4D97-AF65-F5344CB8AC3E}">
        <p14:creationId xmlns:p14="http://schemas.microsoft.com/office/powerpoint/2010/main" val="67653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6800" y="216550"/>
            <a:ext cx="8171900" cy="742950"/>
          </a:xfrm>
        </p:spPr>
        <p:txBody>
          <a:bodyPr>
            <a:normAutofit/>
          </a:bodyPr>
          <a:lstStyle/>
          <a:p>
            <a:r>
              <a:rPr lang="en-US" dirty="0" smtClean="0"/>
              <a:t>6 Medication &amp; Pharmacy Factors</a:t>
            </a:r>
            <a:endParaRPr lang="en-US" dirty="0"/>
          </a:p>
        </p:txBody>
      </p:sp>
      <p:sp>
        <p:nvSpPr>
          <p:cNvPr id="3" name="Content Placeholder 2"/>
          <p:cNvSpPr>
            <a:spLocks noGrp="1"/>
          </p:cNvSpPr>
          <p:nvPr>
            <p:ph sz="half" idx="1"/>
          </p:nvPr>
        </p:nvSpPr>
        <p:spPr>
          <a:xfrm>
            <a:off x="4653503" y="1986614"/>
            <a:ext cx="3848214" cy="2113990"/>
          </a:xfrm>
        </p:spPr>
        <p:txBody>
          <a:bodyPr>
            <a:normAutofit fontScale="92500" lnSpcReduction="20000"/>
          </a:bodyPr>
          <a:lstStyle/>
          <a:p>
            <a:pPr marL="385763" indent="-385763">
              <a:buFont typeface="+mj-lt"/>
              <a:buAutoNum type="arabicPeriod"/>
            </a:pPr>
            <a:r>
              <a:rPr lang="en-US" sz="1800" dirty="0"/>
              <a:t>Drug-Drug interactions</a:t>
            </a:r>
          </a:p>
          <a:p>
            <a:pPr marL="385763" indent="-385763">
              <a:buFont typeface="+mj-lt"/>
              <a:buAutoNum type="arabicPeriod"/>
            </a:pPr>
            <a:r>
              <a:rPr lang="en-US" sz="1800" dirty="0"/>
              <a:t>Drug-Food interactions</a:t>
            </a:r>
          </a:p>
          <a:p>
            <a:pPr marL="385763" indent="-385763">
              <a:buFont typeface="+mj-lt"/>
              <a:buAutoNum type="arabicPeriod"/>
            </a:pPr>
            <a:r>
              <a:rPr lang="en-US" sz="1800" dirty="0"/>
              <a:t>Drug-Allery interactions</a:t>
            </a:r>
          </a:p>
          <a:p>
            <a:pPr marL="385763" indent="-385763">
              <a:buFont typeface="+mj-lt"/>
              <a:buAutoNum type="arabicPeriod"/>
            </a:pPr>
            <a:r>
              <a:rPr lang="en-US" sz="1800" dirty="0"/>
              <a:t>Trade vs. Generic names</a:t>
            </a:r>
          </a:p>
          <a:p>
            <a:pPr marL="385763" indent="-385763">
              <a:buFont typeface="+mj-lt"/>
              <a:buAutoNum type="arabicPeriod"/>
            </a:pPr>
            <a:r>
              <a:rPr lang="en-US" sz="1800" dirty="0"/>
              <a:t>Therapeutic duplicates</a:t>
            </a:r>
          </a:p>
          <a:p>
            <a:pPr marL="385763" indent="-385763">
              <a:buFont typeface="+mj-lt"/>
              <a:buAutoNum type="arabicPeriod"/>
            </a:pPr>
            <a:r>
              <a:rPr lang="en-US" sz="1800" dirty="0"/>
              <a:t>“Sound-alikes”</a:t>
            </a:r>
          </a:p>
          <a:p>
            <a:pPr marL="385763" indent="-385763">
              <a:buFont typeface="+mj-lt"/>
              <a:buAutoNum type="arabicPeriod"/>
            </a:pPr>
            <a:r>
              <a:rPr lang="en-US" sz="1800" dirty="0"/>
              <a:t>Multiple </a:t>
            </a:r>
            <a:r>
              <a:rPr lang="en-US" sz="1800" dirty="0" smtClean="0"/>
              <a:t>pharmacies</a:t>
            </a:r>
          </a:p>
          <a:p>
            <a:pPr marL="385763" indent="-385763">
              <a:buFont typeface="+mj-lt"/>
              <a:buAutoNum type="arabicPeriod"/>
            </a:pPr>
            <a:r>
              <a:rPr lang="en-US" sz="1800" dirty="0" smtClean="0"/>
              <a:t>“Side Effects” in Allergy Tables</a:t>
            </a:r>
            <a:endParaRPr lang="en-US" sz="1800" dirty="0"/>
          </a:p>
          <a:p>
            <a:pPr marL="0" indent="0">
              <a:buNone/>
            </a:pPr>
            <a:endParaRPr lang="en-US" dirty="0"/>
          </a:p>
        </p:txBody>
      </p:sp>
      <p:pic>
        <p:nvPicPr>
          <p:cNvPr id="11" name="Picture 10"/>
          <p:cNvPicPr>
            <a:picLocks noChangeAspect="1"/>
          </p:cNvPicPr>
          <p:nvPr/>
        </p:nvPicPr>
        <p:blipFill>
          <a:blip r:embed="rId2"/>
          <a:stretch>
            <a:fillRect/>
          </a:stretch>
        </p:blipFill>
        <p:spPr>
          <a:xfrm>
            <a:off x="700340" y="959500"/>
            <a:ext cx="6523147" cy="3020570"/>
          </a:xfrm>
          <a:prstGeom prst="rect">
            <a:avLst/>
          </a:prstGeom>
        </p:spPr>
      </p:pic>
    </p:spTree>
    <p:extLst>
      <p:ext uri="{BB962C8B-B14F-4D97-AF65-F5344CB8AC3E}">
        <p14:creationId xmlns:p14="http://schemas.microsoft.com/office/powerpoint/2010/main" val="347246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1590311" y="1776494"/>
            <a:ext cx="7002969" cy="3094291"/>
          </a:xfrm>
          <a:prstGeom prst="rect">
            <a:avLst/>
          </a:prstGeom>
        </p:spPr>
      </p:pic>
      <p:sp>
        <p:nvSpPr>
          <p:cNvPr id="5" name="Title 4"/>
          <p:cNvSpPr>
            <a:spLocks noGrp="1"/>
          </p:cNvSpPr>
          <p:nvPr>
            <p:ph type="title" idx="4294967295"/>
          </p:nvPr>
        </p:nvSpPr>
        <p:spPr>
          <a:xfrm>
            <a:off x="304800" y="219075"/>
            <a:ext cx="7235536" cy="742950"/>
          </a:xfrm>
        </p:spPr>
        <p:txBody>
          <a:bodyPr>
            <a:normAutofit/>
          </a:bodyPr>
          <a:lstStyle/>
          <a:p>
            <a:r>
              <a:rPr lang="en-US" dirty="0" smtClean="0"/>
              <a:t>Socio-Economic Factors</a:t>
            </a:r>
            <a:endParaRPr lang="en-US" dirty="0"/>
          </a:p>
        </p:txBody>
      </p:sp>
      <p:pic>
        <p:nvPicPr>
          <p:cNvPr id="12" name="Picture 11"/>
          <p:cNvPicPr>
            <a:picLocks noChangeAspect="1"/>
          </p:cNvPicPr>
          <p:nvPr/>
        </p:nvPicPr>
        <p:blipFill>
          <a:blip r:embed="rId3"/>
          <a:stretch>
            <a:fillRect/>
          </a:stretch>
        </p:blipFill>
        <p:spPr>
          <a:xfrm>
            <a:off x="5057098" y="818336"/>
            <a:ext cx="1627119" cy="1342526"/>
          </a:xfrm>
          <a:prstGeom prst="rect">
            <a:avLst/>
          </a:prstGeom>
        </p:spPr>
      </p:pic>
      <p:pic>
        <p:nvPicPr>
          <p:cNvPr id="19" name="Picture 18"/>
          <p:cNvPicPr>
            <a:picLocks noChangeAspect="1"/>
          </p:cNvPicPr>
          <p:nvPr/>
        </p:nvPicPr>
        <p:blipFill>
          <a:blip r:embed="rId4"/>
          <a:stretch>
            <a:fillRect/>
          </a:stretch>
        </p:blipFill>
        <p:spPr>
          <a:xfrm>
            <a:off x="3591513" y="793690"/>
            <a:ext cx="1205349" cy="1403212"/>
          </a:xfrm>
          <a:prstGeom prst="rect">
            <a:avLst/>
          </a:prstGeom>
        </p:spPr>
      </p:pic>
      <p:pic>
        <p:nvPicPr>
          <p:cNvPr id="20" name="Picture 19"/>
          <p:cNvPicPr>
            <a:picLocks noChangeAspect="1"/>
          </p:cNvPicPr>
          <p:nvPr/>
        </p:nvPicPr>
        <p:blipFill>
          <a:blip r:embed="rId5"/>
          <a:stretch>
            <a:fillRect/>
          </a:stretch>
        </p:blipFill>
        <p:spPr>
          <a:xfrm>
            <a:off x="1811184" y="801231"/>
            <a:ext cx="1310611" cy="1388377"/>
          </a:xfrm>
          <a:prstGeom prst="rect">
            <a:avLst/>
          </a:prstGeom>
        </p:spPr>
      </p:pic>
      <p:pic>
        <p:nvPicPr>
          <p:cNvPr id="23" name="Picture 22"/>
          <p:cNvPicPr>
            <a:picLocks noChangeAspect="1"/>
          </p:cNvPicPr>
          <p:nvPr/>
        </p:nvPicPr>
        <p:blipFill>
          <a:blip r:embed="rId6"/>
          <a:stretch>
            <a:fillRect/>
          </a:stretch>
        </p:blipFill>
        <p:spPr>
          <a:xfrm>
            <a:off x="2397378" y="2061365"/>
            <a:ext cx="1397436" cy="1476125"/>
          </a:xfrm>
          <a:prstGeom prst="rect">
            <a:avLst/>
          </a:prstGeom>
        </p:spPr>
      </p:pic>
    </p:spTree>
    <p:extLst>
      <p:ext uri="{BB962C8B-B14F-4D97-AF65-F5344CB8AC3E}">
        <p14:creationId xmlns:p14="http://schemas.microsoft.com/office/powerpoint/2010/main" val="696570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7581" y="220014"/>
            <a:ext cx="7035827" cy="742950"/>
          </a:xfrm>
        </p:spPr>
        <p:txBody>
          <a:bodyPr>
            <a:normAutofit/>
          </a:bodyPr>
          <a:lstStyle/>
          <a:p>
            <a:r>
              <a:rPr lang="en-US" dirty="0"/>
              <a:t>Socio-Economic Factors</a:t>
            </a:r>
          </a:p>
        </p:txBody>
      </p:sp>
      <p:sp>
        <p:nvSpPr>
          <p:cNvPr id="3" name="Content Placeholder 2"/>
          <p:cNvSpPr>
            <a:spLocks noGrp="1"/>
          </p:cNvSpPr>
          <p:nvPr>
            <p:ph sz="half" idx="1"/>
          </p:nvPr>
        </p:nvSpPr>
        <p:spPr>
          <a:xfrm>
            <a:off x="451298" y="1810166"/>
            <a:ext cx="3452220" cy="2113990"/>
          </a:xfrm>
        </p:spPr>
        <p:txBody>
          <a:bodyPr>
            <a:normAutofit lnSpcReduction="10000"/>
          </a:bodyPr>
          <a:lstStyle/>
          <a:p>
            <a:pPr marL="385763" indent="-385763">
              <a:buFont typeface="+mj-lt"/>
              <a:buAutoNum type="arabicPeriod"/>
            </a:pPr>
            <a:r>
              <a:rPr lang="en-US" sz="1800" dirty="0"/>
              <a:t>Costs</a:t>
            </a:r>
          </a:p>
          <a:p>
            <a:pPr marL="385763" indent="-385763">
              <a:buFont typeface="+mj-lt"/>
              <a:buAutoNum type="arabicPeriod"/>
            </a:pPr>
            <a:r>
              <a:rPr lang="en-US" sz="1800" dirty="0"/>
              <a:t>Formularies</a:t>
            </a:r>
          </a:p>
          <a:p>
            <a:pPr marL="385763" indent="-385763">
              <a:buFont typeface="+mj-lt"/>
              <a:buAutoNum type="arabicPeriod"/>
            </a:pPr>
            <a:r>
              <a:rPr lang="en-US" sz="1800" dirty="0"/>
              <a:t>Accessibility to pharmacies and medical education</a:t>
            </a:r>
          </a:p>
          <a:p>
            <a:pPr marL="385763" indent="-385763">
              <a:buFont typeface="+mj-lt"/>
              <a:buAutoNum type="arabicPeriod"/>
            </a:pPr>
            <a:r>
              <a:rPr lang="en-US" sz="1800" dirty="0"/>
              <a:t>Disposable Income</a:t>
            </a:r>
          </a:p>
          <a:p>
            <a:pPr marL="385763" indent="-385763">
              <a:buFont typeface="+mj-lt"/>
              <a:buAutoNum type="arabicPeriod"/>
            </a:pPr>
            <a:r>
              <a:rPr lang="en-US" sz="1800" dirty="0"/>
              <a:t>Pharmacy Coverage</a:t>
            </a:r>
          </a:p>
          <a:p>
            <a:pPr marL="385763" indent="-385763">
              <a:buFont typeface="+mj-lt"/>
              <a:buAutoNum type="arabicPeriod"/>
            </a:pPr>
            <a:r>
              <a:rPr lang="en-US" sz="1800" dirty="0"/>
              <a:t>Living Situation</a:t>
            </a:r>
          </a:p>
          <a:p>
            <a:pPr marL="0" indent="0">
              <a:buNone/>
            </a:pPr>
            <a:endParaRPr lang="en-US" dirty="0"/>
          </a:p>
        </p:txBody>
      </p:sp>
      <p:pic>
        <p:nvPicPr>
          <p:cNvPr id="12" name="Picture 11"/>
          <p:cNvPicPr>
            <a:picLocks noChangeAspect="1"/>
          </p:cNvPicPr>
          <p:nvPr/>
        </p:nvPicPr>
        <p:blipFill>
          <a:blip r:embed="rId2"/>
          <a:stretch>
            <a:fillRect/>
          </a:stretch>
        </p:blipFill>
        <p:spPr>
          <a:xfrm>
            <a:off x="852055" y="937321"/>
            <a:ext cx="8080664" cy="3570475"/>
          </a:xfrm>
          <a:prstGeom prst="rect">
            <a:avLst/>
          </a:prstGeom>
        </p:spPr>
      </p:pic>
    </p:spTree>
    <p:extLst>
      <p:ext uri="{BB962C8B-B14F-4D97-AF65-F5344CB8AC3E}">
        <p14:creationId xmlns:p14="http://schemas.microsoft.com/office/powerpoint/2010/main" val="86043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Med Rec itself is a “broken process”</a:t>
            </a:r>
            <a:endParaRPr lang="en-US" dirty="0"/>
          </a:p>
        </p:txBody>
      </p:sp>
      <p:sp>
        <p:nvSpPr>
          <p:cNvPr id="3" name="Content Placeholder 2"/>
          <p:cNvSpPr>
            <a:spLocks noGrp="1"/>
          </p:cNvSpPr>
          <p:nvPr>
            <p:ph idx="1"/>
          </p:nvPr>
        </p:nvSpPr>
        <p:spPr>
          <a:xfrm>
            <a:off x="332509" y="1063625"/>
            <a:ext cx="8229600" cy="2954867"/>
          </a:xfrm>
        </p:spPr>
        <p:txBody>
          <a:bodyPr>
            <a:normAutofit fontScale="92500" lnSpcReduction="20000"/>
          </a:bodyPr>
          <a:lstStyle/>
          <a:p>
            <a:r>
              <a:rPr lang="en-US" dirty="0" smtClean="0"/>
              <a:t>Mainly because there are too many sources of medication lists that have to be reconciled.</a:t>
            </a:r>
          </a:p>
          <a:p>
            <a:endParaRPr lang="en-US" dirty="0"/>
          </a:p>
          <a:p>
            <a:r>
              <a:rPr lang="en-US" dirty="0" smtClean="0"/>
              <a:t>If we could create one, continuously updated list of medications, and everyone used it, from patient, caregiver, pharmacy, physicians and anyone else in the loop, we could eliminate much of the confusion.</a:t>
            </a:r>
          </a:p>
          <a:p>
            <a:endParaRPr lang="en-US" dirty="0"/>
          </a:p>
          <a:p>
            <a:r>
              <a:rPr lang="en-US" dirty="0" smtClean="0"/>
              <a:t>This is called, “Creating a Single Source of Truth”</a:t>
            </a:r>
            <a:endParaRPr lang="en-US" dirty="0"/>
          </a:p>
        </p:txBody>
      </p:sp>
    </p:spTree>
    <p:extLst>
      <p:ext uri="{BB962C8B-B14F-4D97-AF65-F5344CB8AC3E}">
        <p14:creationId xmlns:p14="http://schemas.microsoft.com/office/powerpoint/2010/main" val="1004671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Source of Truth (SSOT)</a:t>
            </a:r>
            <a:endParaRPr lang="en-US" dirty="0"/>
          </a:p>
        </p:txBody>
      </p:sp>
      <p:sp>
        <p:nvSpPr>
          <p:cNvPr id="3" name="Content Placeholder 2"/>
          <p:cNvSpPr>
            <a:spLocks noGrp="1"/>
          </p:cNvSpPr>
          <p:nvPr>
            <p:ph idx="1"/>
          </p:nvPr>
        </p:nvSpPr>
        <p:spPr>
          <a:xfrm>
            <a:off x="367145" y="1032933"/>
            <a:ext cx="8229600" cy="2954867"/>
          </a:xfrm>
        </p:spPr>
        <p:txBody>
          <a:bodyPr>
            <a:normAutofit fontScale="92500" lnSpcReduction="10000"/>
          </a:bodyPr>
          <a:lstStyle/>
          <a:p>
            <a:r>
              <a:rPr lang="en-US" dirty="0" smtClean="0"/>
              <a:t>Maintaining a SSOT for medication histories and then providing it in the EHR workflow as a service, perhaps from a state-wide HIE, could eliminate the Medication History silos in each medical record.</a:t>
            </a:r>
          </a:p>
          <a:p>
            <a:endParaRPr lang="en-US" dirty="0"/>
          </a:p>
          <a:p>
            <a:r>
              <a:rPr lang="en-US" dirty="0" smtClean="0"/>
              <a:t>Would most likely require a public-private partnership with buy- in by Americans that they would allow some considerations for privacy and security risks over the risks of harm from the current system.</a:t>
            </a:r>
          </a:p>
          <a:p>
            <a:endParaRPr lang="en-US" dirty="0"/>
          </a:p>
        </p:txBody>
      </p:sp>
    </p:spTree>
    <p:extLst>
      <p:ext uri="{BB962C8B-B14F-4D97-AF65-F5344CB8AC3E}">
        <p14:creationId xmlns:p14="http://schemas.microsoft.com/office/powerpoint/2010/main" val="1989990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 before us…</a:t>
            </a:r>
            <a:endParaRPr lang="en-US" dirty="0"/>
          </a:p>
        </p:txBody>
      </p:sp>
      <p:sp>
        <p:nvSpPr>
          <p:cNvPr id="3" name="Content Placeholder 2"/>
          <p:cNvSpPr>
            <a:spLocks noGrp="1"/>
          </p:cNvSpPr>
          <p:nvPr>
            <p:ph sz="half" idx="1"/>
          </p:nvPr>
        </p:nvSpPr>
        <p:spPr>
          <a:xfrm>
            <a:off x="422563" y="912461"/>
            <a:ext cx="8433955" cy="3016963"/>
          </a:xfrm>
        </p:spPr>
        <p:txBody>
          <a:bodyPr>
            <a:normAutofit lnSpcReduction="10000"/>
          </a:bodyPr>
          <a:lstStyle/>
          <a:p>
            <a:pPr marL="457200" indent="-457200">
              <a:buAutoNum type="arabicPeriod"/>
            </a:pPr>
            <a:r>
              <a:rPr lang="en-US" dirty="0" smtClean="0"/>
              <a:t>Obtain a clean, accurate and up-to-date list of current medications that</a:t>
            </a:r>
          </a:p>
          <a:p>
            <a:pPr lvl="1"/>
            <a:r>
              <a:rPr lang="en-US" dirty="0" smtClean="0"/>
              <a:t>Reflects not only what has been prescribed, but what the patient is actually taken.</a:t>
            </a:r>
          </a:p>
          <a:p>
            <a:pPr lvl="1"/>
            <a:r>
              <a:rPr lang="en-US" dirty="0" smtClean="0"/>
              <a:t>Place it in the clinical workflow</a:t>
            </a:r>
          </a:p>
          <a:p>
            <a:pPr marL="457200" indent="-457200">
              <a:buFont typeface="+mj-lt"/>
              <a:buAutoNum type="arabicPeriod"/>
            </a:pPr>
            <a:r>
              <a:rPr lang="en-US" dirty="0" smtClean="0"/>
              <a:t>Allow reconciliation to occur at multiple transitions of care</a:t>
            </a:r>
          </a:p>
          <a:p>
            <a:pPr marL="457200" indent="-457200">
              <a:buFont typeface="+mj-lt"/>
              <a:buAutoNum type="arabicPeriod"/>
            </a:pPr>
            <a:r>
              <a:rPr lang="en-US" dirty="0" smtClean="0"/>
              <a:t>Create seamless updates for ongoing medication management</a:t>
            </a:r>
            <a:endParaRPr lang="en-US" dirty="0"/>
          </a:p>
        </p:txBody>
      </p:sp>
    </p:spTree>
    <p:extLst>
      <p:ext uri="{BB962C8B-B14F-4D97-AF65-F5344CB8AC3E}">
        <p14:creationId xmlns:p14="http://schemas.microsoft.com/office/powerpoint/2010/main" val="937706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sp>
        <p:nvSpPr>
          <p:cNvPr id="4" name="Content Placeholder 3"/>
          <p:cNvSpPr>
            <a:spLocks noGrp="1"/>
          </p:cNvSpPr>
          <p:nvPr>
            <p:ph sz="half" idx="2"/>
          </p:nvPr>
        </p:nvSpPr>
        <p:spPr>
          <a:xfrm>
            <a:off x="4911436" y="3849624"/>
            <a:ext cx="4038600" cy="483385"/>
          </a:xfrm>
        </p:spPr>
        <p:txBody>
          <a:bodyPr/>
          <a:lstStyle/>
          <a:p>
            <a:pPr algn="r"/>
            <a:r>
              <a:rPr lang="en-US" dirty="0" smtClean="0"/>
              <a:t>phil@MedMorph.com</a:t>
            </a:r>
            <a:endParaRPr lang="en-US" dirty="0"/>
          </a:p>
        </p:txBody>
      </p:sp>
      <p:sp>
        <p:nvSpPr>
          <p:cNvPr id="3" name="TextBox 2"/>
          <p:cNvSpPr txBox="1"/>
          <p:nvPr/>
        </p:nvSpPr>
        <p:spPr>
          <a:xfrm>
            <a:off x="301149" y="3855100"/>
            <a:ext cx="4873150" cy="646331"/>
          </a:xfrm>
          <a:prstGeom prst="rect">
            <a:avLst/>
          </a:prstGeom>
          <a:noFill/>
        </p:spPr>
        <p:txBody>
          <a:bodyPr wrap="square" rtlCol="0">
            <a:spAutoFit/>
          </a:bodyPr>
          <a:lstStyle/>
          <a:p>
            <a:r>
              <a:rPr lang="en-US" dirty="0" smtClean="0"/>
              <a:t>Free eBook at </a:t>
            </a:r>
            <a:r>
              <a:rPr lang="en-US" dirty="0" smtClean="0">
                <a:hlinkClick r:id="rId2"/>
              </a:rPr>
              <a:t>www.MedWreckFreedom.com</a:t>
            </a:r>
            <a:endParaRPr lang="en-US" dirty="0" smtClean="0"/>
          </a:p>
          <a:p>
            <a:endParaRPr lang="en-US" dirty="0"/>
          </a:p>
        </p:txBody>
      </p:sp>
    </p:spTree>
    <p:extLst>
      <p:ext uri="{BB962C8B-B14F-4D97-AF65-F5344CB8AC3E}">
        <p14:creationId xmlns:p14="http://schemas.microsoft.com/office/powerpoint/2010/main" val="3807594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017490" y="2268094"/>
            <a:ext cx="1123816" cy="1308597"/>
          </a:xfrm>
          <a:prstGeom prst="rect">
            <a:avLst/>
          </a:prstGeom>
        </p:spPr>
      </p:pic>
      <p:sp>
        <p:nvSpPr>
          <p:cNvPr id="5" name="Title 4"/>
          <p:cNvSpPr>
            <a:spLocks noGrp="1"/>
          </p:cNvSpPr>
          <p:nvPr>
            <p:ph type="title" idx="4294967295"/>
          </p:nvPr>
        </p:nvSpPr>
        <p:spPr>
          <a:xfrm>
            <a:off x="392196" y="209500"/>
            <a:ext cx="6172200" cy="742950"/>
          </a:xfrm>
        </p:spPr>
        <p:txBody>
          <a:bodyPr>
            <a:normAutofit/>
          </a:bodyPr>
          <a:lstStyle/>
          <a:p>
            <a:r>
              <a:rPr lang="en-US" sz="2800" dirty="0" smtClean="0">
                <a:latin typeface="Arial" panose="020B0604020202020204" pitchFamily="34" charset="0"/>
                <a:cs typeface="Arial" panose="020B0604020202020204" pitchFamily="34" charset="0"/>
              </a:rPr>
              <a:t>What is Med Rec?</a:t>
            </a:r>
            <a:endParaRPr lang="en-US" sz="2800" dirty="0">
              <a:latin typeface="Arial" panose="020B0604020202020204" pitchFamily="34" charset="0"/>
              <a:cs typeface="Arial" panose="020B0604020202020204" pitchFamily="34" charset="0"/>
            </a:endParaRPr>
          </a:p>
        </p:txBody>
      </p:sp>
      <p:sp>
        <p:nvSpPr>
          <p:cNvPr id="8" name="Oval Callout 7"/>
          <p:cNvSpPr/>
          <p:nvPr/>
        </p:nvSpPr>
        <p:spPr>
          <a:xfrm>
            <a:off x="2294483" y="1716825"/>
            <a:ext cx="1196087" cy="598044"/>
          </a:xfrm>
          <a:prstGeom prst="wedgeEllipseCallout">
            <a:avLst>
              <a:gd name="adj1" fmla="val 105048"/>
              <a:gd name="adj2" fmla="val 114674"/>
            </a:avLst>
          </a:prstGeom>
          <a:solidFill>
            <a:srgbClr val="4BE3B4"/>
          </a:solidFill>
          <a:ln>
            <a:solidFill>
              <a:srgbClr val="100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Here’s what meds I’m taking…</a:t>
            </a:r>
          </a:p>
        </p:txBody>
      </p:sp>
      <p:sp>
        <p:nvSpPr>
          <p:cNvPr id="9" name="Oval Callout 8"/>
          <p:cNvSpPr/>
          <p:nvPr/>
        </p:nvSpPr>
        <p:spPr>
          <a:xfrm>
            <a:off x="5512217" y="1448968"/>
            <a:ext cx="1014074" cy="572042"/>
          </a:xfrm>
          <a:prstGeom prst="wedgeEllipseCallout">
            <a:avLst>
              <a:gd name="adj1" fmla="val -105518"/>
              <a:gd name="adj2" fmla="val 12326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chemeClr val="tx1"/>
                </a:solidFill>
              </a:rPr>
              <a:t>Here’s what I want to prescribe…</a:t>
            </a:r>
          </a:p>
        </p:txBody>
      </p:sp>
      <p:sp>
        <p:nvSpPr>
          <p:cNvPr id="10" name="Line Callout 1 (Accent Bar) 9"/>
          <p:cNvSpPr/>
          <p:nvPr/>
        </p:nvSpPr>
        <p:spPr>
          <a:xfrm>
            <a:off x="5635726" y="3313918"/>
            <a:ext cx="988072" cy="435532"/>
          </a:xfrm>
          <a:prstGeom prst="accentCallout1">
            <a:avLst>
              <a:gd name="adj1" fmla="val 18750"/>
              <a:gd name="adj2" fmla="val -8333"/>
              <a:gd name="adj3" fmla="val -94963"/>
              <a:gd name="adj4" fmla="val -95570"/>
            </a:avLst>
          </a:prstGeom>
          <a:solidFill>
            <a:schemeClr val="accent1">
              <a:lumMod val="60000"/>
              <a:lumOff val="40000"/>
            </a:schemeClr>
          </a:solidFill>
          <a:ln w="9525">
            <a:solidFill>
              <a:srgbClr val="100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What’s in my EHR</a:t>
            </a:r>
            <a:r>
              <a:rPr lang="en-US" sz="900" dirty="0" smtClean="0">
                <a:solidFill>
                  <a:schemeClr val="tx1"/>
                </a:solidFill>
              </a:rPr>
              <a:t>…?</a:t>
            </a:r>
            <a:endParaRPr lang="en-US" sz="900" dirty="0">
              <a:solidFill>
                <a:schemeClr val="tx1"/>
              </a:solidFill>
            </a:endParaRPr>
          </a:p>
        </p:txBody>
      </p:sp>
      <p:sp>
        <p:nvSpPr>
          <p:cNvPr id="11" name="TextBox 10"/>
          <p:cNvSpPr txBox="1"/>
          <p:nvPr/>
        </p:nvSpPr>
        <p:spPr>
          <a:xfrm>
            <a:off x="1585930" y="2540360"/>
            <a:ext cx="2080152" cy="1754326"/>
          </a:xfrm>
          <a:prstGeom prst="rect">
            <a:avLst/>
          </a:prstGeom>
          <a:noFill/>
        </p:spPr>
        <p:txBody>
          <a:bodyPr wrap="square" rtlCol="0">
            <a:spAutoFit/>
          </a:bodyPr>
          <a:lstStyle/>
          <a:p>
            <a:r>
              <a:rPr lang="en-US" sz="1350" b="1" dirty="0"/>
              <a:t>Plus:</a:t>
            </a:r>
          </a:p>
          <a:p>
            <a:r>
              <a:rPr lang="en-US" sz="1050" dirty="0"/>
              <a:t>What has been prescribed but:</a:t>
            </a:r>
          </a:p>
          <a:p>
            <a:pPr marL="214313" indent="-214313">
              <a:buFont typeface="Arial" panose="020B0604020202020204" pitchFamily="34" charset="0"/>
              <a:buChar char="•"/>
            </a:pPr>
            <a:r>
              <a:rPr lang="en-US" sz="1050" dirty="0"/>
              <a:t>Patient stopped</a:t>
            </a:r>
          </a:p>
          <a:p>
            <a:pPr marL="214313" indent="-214313">
              <a:buFont typeface="Arial" panose="020B0604020202020204" pitchFamily="34" charset="0"/>
              <a:buChar char="•"/>
            </a:pPr>
            <a:r>
              <a:rPr lang="en-US" sz="1050" dirty="0"/>
              <a:t>Not taking as directed</a:t>
            </a:r>
          </a:p>
          <a:p>
            <a:pPr marL="214313" indent="-214313">
              <a:buFont typeface="Arial" panose="020B0604020202020204" pitchFamily="34" charset="0"/>
              <a:buChar char="•"/>
            </a:pPr>
            <a:endParaRPr lang="en-US" sz="1050" dirty="0"/>
          </a:p>
          <a:p>
            <a:r>
              <a:rPr lang="en-US" sz="1050" dirty="0"/>
              <a:t>What the pharmacy thinks patient is taking…</a:t>
            </a:r>
          </a:p>
          <a:p>
            <a:endParaRPr lang="en-US" sz="1050" dirty="0"/>
          </a:p>
          <a:p>
            <a:r>
              <a:rPr lang="en-US" sz="1050" dirty="0"/>
              <a:t>What other doctors think the patient is taking…</a:t>
            </a:r>
          </a:p>
        </p:txBody>
      </p:sp>
      <p:sp>
        <p:nvSpPr>
          <p:cNvPr id="12" name="TextBox 11"/>
          <p:cNvSpPr txBox="1"/>
          <p:nvPr/>
        </p:nvSpPr>
        <p:spPr>
          <a:xfrm>
            <a:off x="415846" y="618251"/>
            <a:ext cx="5713916" cy="923330"/>
          </a:xfrm>
          <a:prstGeom prst="rect">
            <a:avLst/>
          </a:prstGeom>
          <a:noFill/>
        </p:spPr>
        <p:txBody>
          <a:bodyPr wrap="square" rtlCol="0">
            <a:spAutoFit/>
          </a:bodyPr>
          <a:lstStyle/>
          <a:p>
            <a:r>
              <a:rPr lang="en-US" sz="1350" dirty="0" smtClean="0"/>
              <a:t>- Essentially </a:t>
            </a:r>
            <a:r>
              <a:rPr lang="en-US" sz="1350" dirty="0"/>
              <a:t>a process to create a complete, accurate and current list of medications as appropriate for the venue of care</a:t>
            </a:r>
            <a:r>
              <a:rPr lang="en-US" sz="1350" dirty="0" smtClean="0"/>
              <a:t>…</a:t>
            </a:r>
          </a:p>
          <a:p>
            <a:pPr marL="285750" indent="-285750">
              <a:buFontTx/>
              <a:buChar char="-"/>
            </a:pPr>
            <a:r>
              <a:rPr lang="en-US" sz="1350" dirty="0" smtClean="0"/>
              <a:t>Med </a:t>
            </a:r>
            <a:r>
              <a:rPr lang="en-US" sz="1350" dirty="0"/>
              <a:t>Rec is expected to occur whenever there is a “transition of care</a:t>
            </a:r>
            <a:r>
              <a:rPr lang="en-US" sz="1350" dirty="0" smtClean="0"/>
              <a:t>”.</a:t>
            </a:r>
          </a:p>
          <a:p>
            <a:pPr marL="285750" indent="-285750">
              <a:buFontTx/>
              <a:buChar char="-"/>
            </a:pPr>
            <a:r>
              <a:rPr lang="en-US" sz="1350" dirty="0" smtClean="0"/>
              <a:t>It begins with first establishing the “</a:t>
            </a:r>
            <a:r>
              <a:rPr lang="en-US" sz="1350" b="1" i="1" dirty="0" smtClean="0"/>
              <a:t>List of Current Medications</a:t>
            </a:r>
            <a:r>
              <a:rPr lang="en-US" sz="1350" dirty="0" smtClean="0"/>
              <a:t>”</a:t>
            </a:r>
            <a:endParaRPr lang="en-US" sz="1350" dirty="0"/>
          </a:p>
        </p:txBody>
      </p:sp>
      <p:sp>
        <p:nvSpPr>
          <p:cNvPr id="13" name="Freeform 12"/>
          <p:cNvSpPr/>
          <p:nvPr/>
        </p:nvSpPr>
        <p:spPr>
          <a:xfrm>
            <a:off x="4780911" y="2490594"/>
            <a:ext cx="139432" cy="175881"/>
          </a:xfrm>
          <a:custGeom>
            <a:avLst/>
            <a:gdLst>
              <a:gd name="connsiteX0" fmla="*/ 0 w 185909"/>
              <a:gd name="connsiteY0" fmla="*/ 9158 h 234508"/>
              <a:gd name="connsiteX1" fmla="*/ 60671 w 185909"/>
              <a:gd name="connsiteY1" fmla="*/ 234508 h 234508"/>
              <a:gd name="connsiteX2" fmla="*/ 182013 w 185909"/>
              <a:gd name="connsiteY2" fmla="*/ 9158 h 234508"/>
              <a:gd name="connsiteX3" fmla="*/ 156011 w 185909"/>
              <a:gd name="connsiteY3" fmla="*/ 43827 h 234508"/>
            </a:gdLst>
            <a:ahLst/>
            <a:cxnLst>
              <a:cxn ang="0">
                <a:pos x="connsiteX0" y="connsiteY0"/>
              </a:cxn>
              <a:cxn ang="0">
                <a:pos x="connsiteX1" y="connsiteY1"/>
              </a:cxn>
              <a:cxn ang="0">
                <a:pos x="connsiteX2" y="connsiteY2"/>
              </a:cxn>
              <a:cxn ang="0">
                <a:pos x="connsiteX3" y="connsiteY3"/>
              </a:cxn>
            </a:cxnLst>
            <a:rect l="l" t="t" r="r" b="b"/>
            <a:pathLst>
              <a:path w="185909" h="234508">
                <a:moveTo>
                  <a:pt x="0" y="9158"/>
                </a:moveTo>
                <a:cubicBezTo>
                  <a:pt x="15168" y="121833"/>
                  <a:pt x="30336" y="234508"/>
                  <a:pt x="60671" y="234508"/>
                </a:cubicBezTo>
                <a:cubicBezTo>
                  <a:pt x="91006" y="234508"/>
                  <a:pt x="166123" y="40938"/>
                  <a:pt x="182013" y="9158"/>
                </a:cubicBezTo>
                <a:cubicBezTo>
                  <a:pt x="197903" y="-22622"/>
                  <a:pt x="160345" y="38049"/>
                  <a:pt x="156011" y="438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 name="Straight Connector 14"/>
          <p:cNvCxnSpPr>
            <a:stCxn id="13" idx="1"/>
          </p:cNvCxnSpPr>
          <p:nvPr/>
        </p:nvCxnSpPr>
        <p:spPr>
          <a:xfrm>
            <a:off x="4826414" y="2666476"/>
            <a:ext cx="0" cy="780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809269" y="2752769"/>
            <a:ext cx="34289" cy="3428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p:cNvSpPr txBox="1"/>
          <p:nvPr/>
        </p:nvSpPr>
        <p:spPr>
          <a:xfrm>
            <a:off x="3769746" y="3487840"/>
            <a:ext cx="881157" cy="261610"/>
          </a:xfrm>
          <a:prstGeom prst="rect">
            <a:avLst/>
          </a:prstGeom>
          <a:noFill/>
        </p:spPr>
        <p:txBody>
          <a:bodyPr wrap="square" rtlCol="0">
            <a:spAutoFit/>
          </a:bodyPr>
          <a:lstStyle/>
          <a:p>
            <a:pPr algn="ctr"/>
            <a:r>
              <a:rPr lang="en-US" sz="1100" dirty="0" smtClean="0"/>
              <a:t>The Patient</a:t>
            </a:r>
            <a:endParaRPr lang="en-US" sz="1100" dirty="0"/>
          </a:p>
        </p:txBody>
      </p:sp>
    </p:spTree>
    <p:extLst>
      <p:ext uri="{BB962C8B-B14F-4D97-AF65-F5344CB8AC3E}">
        <p14:creationId xmlns:p14="http://schemas.microsoft.com/office/powerpoint/2010/main" val="20618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animBg="1"/>
      <p:bldP spid="16"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489703" y="183367"/>
            <a:ext cx="6172200" cy="742950"/>
          </a:xfrm>
        </p:spPr>
        <p:txBody>
          <a:bodyPr>
            <a:normAutofit/>
          </a:bodyPr>
          <a:lstStyle/>
          <a:p>
            <a:r>
              <a:rPr lang="en-US" sz="2800" dirty="0" smtClean="0"/>
              <a:t>“Transitions of Care”</a:t>
            </a:r>
            <a:endParaRPr lang="en-US" sz="2800" dirty="0"/>
          </a:p>
        </p:txBody>
      </p:sp>
      <p:sp>
        <p:nvSpPr>
          <p:cNvPr id="12" name="TextBox 11"/>
          <p:cNvSpPr txBox="1"/>
          <p:nvPr/>
        </p:nvSpPr>
        <p:spPr>
          <a:xfrm>
            <a:off x="489703" y="737156"/>
            <a:ext cx="7383142" cy="1131079"/>
          </a:xfrm>
          <a:prstGeom prst="rect">
            <a:avLst/>
          </a:prstGeom>
          <a:noFill/>
        </p:spPr>
        <p:txBody>
          <a:bodyPr wrap="square" rtlCol="0">
            <a:spAutoFit/>
          </a:bodyPr>
          <a:lstStyle/>
          <a:p>
            <a:r>
              <a:rPr lang="en-US" sz="1350" dirty="0"/>
              <a:t>Represent hand-offs – patient home to office,  home to ED,  home to hospital,  physician care to physician care,  hospital to home health…</a:t>
            </a:r>
          </a:p>
          <a:p>
            <a:endParaRPr lang="en-US" sz="1350" dirty="0"/>
          </a:p>
          <a:p>
            <a:r>
              <a:rPr lang="en-US" sz="1350" dirty="0"/>
              <a:t>“Transitions of care” are associated with errors – mainly due to communication gaps between providers and information systems.</a:t>
            </a:r>
          </a:p>
        </p:txBody>
      </p:sp>
      <p:pic>
        <p:nvPicPr>
          <p:cNvPr id="2" name="Picture 1"/>
          <p:cNvPicPr>
            <a:picLocks noChangeAspect="1"/>
          </p:cNvPicPr>
          <p:nvPr/>
        </p:nvPicPr>
        <p:blipFill>
          <a:blip r:embed="rId3"/>
          <a:stretch>
            <a:fillRect/>
          </a:stretch>
        </p:blipFill>
        <p:spPr>
          <a:xfrm>
            <a:off x="3655285" y="1516762"/>
            <a:ext cx="5364568" cy="2843955"/>
          </a:xfrm>
          <a:prstGeom prst="rect">
            <a:avLst/>
          </a:prstGeom>
        </p:spPr>
      </p:pic>
    </p:spTree>
    <p:extLst>
      <p:ext uri="{BB962C8B-B14F-4D97-AF65-F5344CB8AC3E}">
        <p14:creationId xmlns:p14="http://schemas.microsoft.com/office/powerpoint/2010/main" val="42488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do we care?</a:t>
            </a:r>
            <a:endParaRPr lang="en-US" sz="3200" dirty="0"/>
          </a:p>
        </p:txBody>
      </p:sp>
      <p:sp>
        <p:nvSpPr>
          <p:cNvPr id="3" name="Content Placeholder 2"/>
          <p:cNvSpPr>
            <a:spLocks noGrp="1"/>
          </p:cNvSpPr>
          <p:nvPr>
            <p:ph idx="1"/>
          </p:nvPr>
        </p:nvSpPr>
        <p:spPr>
          <a:xfrm>
            <a:off x="422564" y="901315"/>
            <a:ext cx="8229600" cy="2954867"/>
          </a:xfrm>
        </p:spPr>
        <p:txBody>
          <a:bodyPr>
            <a:normAutofit/>
          </a:bodyPr>
          <a:lstStyle/>
          <a:p>
            <a:pPr marL="457200" indent="-457200">
              <a:buFont typeface="+mj-lt"/>
              <a:buAutoNum type="arabicPeriod"/>
            </a:pPr>
            <a:r>
              <a:rPr lang="en-US" sz="2000" dirty="0" smtClean="0"/>
              <a:t>Many Americans take one of more medications</a:t>
            </a:r>
          </a:p>
        </p:txBody>
      </p:sp>
    </p:spTree>
    <p:extLst>
      <p:ext uri="{BB962C8B-B14F-4D97-AF65-F5344CB8AC3E}">
        <p14:creationId xmlns:p14="http://schemas.microsoft.com/office/powerpoint/2010/main" val="3082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755" y="826616"/>
            <a:ext cx="5292832" cy="3614617"/>
          </a:xfrm>
          <a:prstGeom prst="rect">
            <a:avLst/>
          </a:prstGeom>
        </p:spPr>
      </p:pic>
      <p:sp>
        <p:nvSpPr>
          <p:cNvPr id="2" name="Title 1"/>
          <p:cNvSpPr>
            <a:spLocks noGrp="1"/>
          </p:cNvSpPr>
          <p:nvPr>
            <p:ph type="title"/>
          </p:nvPr>
        </p:nvSpPr>
        <p:spPr>
          <a:xfrm>
            <a:off x="457200" y="287867"/>
            <a:ext cx="8809630" cy="538749"/>
          </a:xfrm>
        </p:spPr>
        <p:txBody>
          <a:bodyPr>
            <a:normAutofit fontScale="90000"/>
          </a:bodyPr>
          <a:lstStyle/>
          <a:p>
            <a:r>
              <a:rPr lang="en-US" sz="3200" dirty="0" smtClean="0"/>
              <a:t>Some facts: about why so many meds are taken…</a:t>
            </a:r>
            <a:endParaRPr lang="en-US" sz="3200" dirty="0"/>
          </a:p>
        </p:txBody>
      </p:sp>
      <p:sp>
        <p:nvSpPr>
          <p:cNvPr id="3" name="Content Placeholder 2"/>
          <p:cNvSpPr>
            <a:spLocks noGrp="1"/>
          </p:cNvSpPr>
          <p:nvPr>
            <p:ph idx="1"/>
          </p:nvPr>
        </p:nvSpPr>
        <p:spPr>
          <a:xfrm>
            <a:off x="420241" y="901315"/>
            <a:ext cx="3240823" cy="2954867"/>
          </a:xfrm>
        </p:spPr>
        <p:txBody>
          <a:bodyPr/>
          <a:lstStyle/>
          <a:p>
            <a:r>
              <a:rPr lang="en-US" sz="2000" dirty="0" smtClean="0"/>
              <a:t>According to the CDC</a:t>
            </a:r>
            <a:r>
              <a:rPr lang="en-US" sz="2000" baseline="30000" dirty="0" smtClean="0"/>
              <a:t>1 </a:t>
            </a:r>
          </a:p>
          <a:p>
            <a:pPr lvl="1"/>
            <a:r>
              <a:rPr lang="en-US" sz="1600" b="1" i="1" dirty="0" smtClean="0"/>
              <a:t>“40% of Americans have one or more chronic conditions” </a:t>
            </a:r>
            <a:r>
              <a:rPr lang="en-US" sz="1600" dirty="0" smtClean="0"/>
              <a:t>and are likely taking one or more medications daily.</a:t>
            </a:r>
          </a:p>
          <a:p>
            <a:pPr marL="457200" lvl="1" indent="0">
              <a:buNone/>
            </a:pPr>
            <a:endParaRPr lang="en-US" sz="1600" dirty="0"/>
          </a:p>
        </p:txBody>
      </p:sp>
      <p:sp>
        <p:nvSpPr>
          <p:cNvPr id="4" name="TextBox 3"/>
          <p:cNvSpPr txBox="1"/>
          <p:nvPr/>
        </p:nvSpPr>
        <p:spPr>
          <a:xfrm>
            <a:off x="420241" y="4201778"/>
            <a:ext cx="5609598" cy="276999"/>
          </a:xfrm>
          <a:prstGeom prst="rect">
            <a:avLst/>
          </a:prstGeom>
          <a:noFill/>
        </p:spPr>
        <p:txBody>
          <a:bodyPr wrap="square" rtlCol="0">
            <a:spAutoFit/>
          </a:bodyPr>
          <a:lstStyle/>
          <a:p>
            <a:r>
              <a:rPr lang="en-US" sz="1350" baseline="30000" dirty="0"/>
              <a:t>1 </a:t>
            </a:r>
            <a:r>
              <a:rPr lang="en-US" sz="1200" dirty="0"/>
              <a:t>National Center for Health Statistics, </a:t>
            </a:r>
            <a:r>
              <a:rPr lang="en-US" sz="1200" dirty="0" smtClean="0"/>
              <a:t>CDC.gov</a:t>
            </a:r>
            <a:endParaRPr lang="en-US" sz="1200" dirty="0"/>
          </a:p>
        </p:txBody>
      </p:sp>
    </p:spTree>
    <p:extLst>
      <p:ext uri="{BB962C8B-B14F-4D97-AF65-F5344CB8AC3E}">
        <p14:creationId xmlns:p14="http://schemas.microsoft.com/office/powerpoint/2010/main" val="1005739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867"/>
            <a:ext cx="8662020" cy="775758"/>
          </a:xfrm>
        </p:spPr>
        <p:txBody>
          <a:bodyPr>
            <a:normAutofit fontScale="90000"/>
          </a:bodyPr>
          <a:lstStyle/>
          <a:p>
            <a:r>
              <a:rPr lang="en-US" sz="3200" dirty="0"/>
              <a:t>Some facts: about why so many meds are taken…</a:t>
            </a:r>
          </a:p>
        </p:txBody>
      </p:sp>
      <p:sp>
        <p:nvSpPr>
          <p:cNvPr id="3" name="Content Placeholder 2"/>
          <p:cNvSpPr>
            <a:spLocks noGrp="1"/>
          </p:cNvSpPr>
          <p:nvPr>
            <p:ph idx="1"/>
          </p:nvPr>
        </p:nvSpPr>
        <p:spPr>
          <a:xfrm>
            <a:off x="420241" y="1155268"/>
            <a:ext cx="3240823" cy="2954867"/>
          </a:xfrm>
        </p:spPr>
        <p:txBody>
          <a:bodyPr/>
          <a:lstStyle/>
          <a:p>
            <a:r>
              <a:rPr lang="en-US" sz="2000" dirty="0" smtClean="0"/>
              <a:t>According to the CDC</a:t>
            </a:r>
            <a:r>
              <a:rPr lang="en-US" sz="2000" baseline="30000" dirty="0" smtClean="0"/>
              <a:t>1 </a:t>
            </a:r>
          </a:p>
          <a:p>
            <a:pPr lvl="1"/>
            <a:r>
              <a:rPr lang="en-US" sz="1200" b="1" i="1" dirty="0" smtClean="0">
                <a:solidFill>
                  <a:schemeClr val="bg1">
                    <a:lumMod val="65000"/>
                  </a:schemeClr>
                </a:solidFill>
              </a:rPr>
              <a:t>“40% of Americans have one or more chronic conditions” </a:t>
            </a:r>
            <a:r>
              <a:rPr lang="en-US" sz="1200" dirty="0" smtClean="0">
                <a:solidFill>
                  <a:schemeClr val="bg1">
                    <a:lumMod val="65000"/>
                  </a:schemeClr>
                </a:solidFill>
              </a:rPr>
              <a:t>and are likely taking one or more medications daily.</a:t>
            </a:r>
          </a:p>
          <a:p>
            <a:pPr lvl="1"/>
            <a:r>
              <a:rPr lang="en-US" sz="1600" dirty="0" smtClean="0"/>
              <a:t>The number of chronic conditions increase with age.</a:t>
            </a:r>
          </a:p>
          <a:p>
            <a:pPr marL="457200" lvl="1" indent="0">
              <a:buNone/>
            </a:pPr>
            <a:endParaRPr lang="en-US" sz="1600" dirty="0"/>
          </a:p>
        </p:txBody>
      </p:sp>
      <p:sp>
        <p:nvSpPr>
          <p:cNvPr id="4" name="TextBox 3"/>
          <p:cNvSpPr txBox="1"/>
          <p:nvPr/>
        </p:nvSpPr>
        <p:spPr>
          <a:xfrm>
            <a:off x="420241" y="4201778"/>
            <a:ext cx="5609598" cy="276999"/>
          </a:xfrm>
          <a:prstGeom prst="rect">
            <a:avLst/>
          </a:prstGeom>
          <a:noFill/>
        </p:spPr>
        <p:txBody>
          <a:bodyPr wrap="square" rtlCol="0">
            <a:spAutoFit/>
          </a:bodyPr>
          <a:lstStyle/>
          <a:p>
            <a:r>
              <a:rPr lang="en-US" sz="1350" baseline="30000" dirty="0"/>
              <a:t>1 </a:t>
            </a:r>
            <a:r>
              <a:rPr lang="en-US" sz="1200" dirty="0"/>
              <a:t>National Center for Health Statistics, </a:t>
            </a:r>
            <a:r>
              <a:rPr lang="en-US" sz="1200" dirty="0" smtClean="0"/>
              <a:t>CDC.gov</a:t>
            </a: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023" y="814295"/>
            <a:ext cx="5421197" cy="3525982"/>
          </a:xfrm>
          <a:prstGeom prst="rect">
            <a:avLst/>
          </a:prstGeom>
        </p:spPr>
      </p:pic>
    </p:spTree>
    <p:extLst>
      <p:ext uri="{BB962C8B-B14F-4D97-AF65-F5344CB8AC3E}">
        <p14:creationId xmlns:p14="http://schemas.microsoft.com/office/powerpoint/2010/main" val="159315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do we care?</a:t>
            </a:r>
            <a:endParaRPr lang="en-US" sz="3200" dirty="0"/>
          </a:p>
        </p:txBody>
      </p:sp>
      <p:sp>
        <p:nvSpPr>
          <p:cNvPr id="3" name="Content Placeholder 2"/>
          <p:cNvSpPr>
            <a:spLocks noGrp="1"/>
          </p:cNvSpPr>
          <p:nvPr>
            <p:ph idx="1"/>
          </p:nvPr>
        </p:nvSpPr>
        <p:spPr>
          <a:xfrm>
            <a:off x="422564" y="901315"/>
            <a:ext cx="8229600" cy="2954867"/>
          </a:xfrm>
        </p:spPr>
        <p:txBody>
          <a:bodyPr>
            <a:normAutofit/>
          </a:bodyPr>
          <a:lstStyle/>
          <a:p>
            <a:pPr marL="457200" indent="-457200">
              <a:buFont typeface="+mj-lt"/>
              <a:buAutoNum type="arabicPeriod"/>
            </a:pPr>
            <a:r>
              <a:rPr lang="en-US" sz="2000" dirty="0" smtClean="0">
                <a:solidFill>
                  <a:schemeClr val="bg1">
                    <a:lumMod val="65000"/>
                  </a:schemeClr>
                </a:solidFill>
              </a:rPr>
              <a:t>Many Americans take one of more medications</a:t>
            </a:r>
          </a:p>
          <a:p>
            <a:pPr marL="457200" indent="-457200">
              <a:buFont typeface="+mj-lt"/>
              <a:buAutoNum type="arabicPeriod"/>
            </a:pPr>
            <a:r>
              <a:rPr lang="en-US" sz="2000" dirty="0" smtClean="0"/>
              <a:t>Medication errors do occur and for a variety of reasons.</a:t>
            </a:r>
          </a:p>
          <a:p>
            <a:pPr lvl="1"/>
            <a:endParaRPr lang="en-US" sz="1600" dirty="0"/>
          </a:p>
        </p:txBody>
      </p:sp>
    </p:spTree>
    <p:extLst>
      <p:ext uri="{BB962C8B-B14F-4D97-AF65-F5344CB8AC3E}">
        <p14:creationId xmlns:p14="http://schemas.microsoft.com/office/powerpoint/2010/main" val="2687751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OT-white-template">
  <a:themeElements>
    <a:clrScheme name="UCONN">
      <a:dk1>
        <a:sysClr val="windowText" lastClr="000000"/>
      </a:dk1>
      <a:lt1>
        <a:sysClr val="window" lastClr="FFFFFF"/>
      </a:lt1>
      <a:dk2>
        <a:srgbClr val="1F497D"/>
      </a:dk2>
      <a:lt2>
        <a:srgbClr val="BFBFBF"/>
      </a:lt2>
      <a:accent1>
        <a:srgbClr val="C0504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BOT-white-template.potx</Template>
  <TotalTime>4107</TotalTime>
  <Words>2244</Words>
  <Application>Microsoft Office PowerPoint</Application>
  <PresentationFormat>On-screen Show (16:9)</PresentationFormat>
  <Paragraphs>287</Paragraphs>
  <Slides>37</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Gotham Bold</vt:lpstr>
      <vt:lpstr>Gotham Book</vt:lpstr>
      <vt:lpstr>Gotham Medium</vt:lpstr>
      <vt:lpstr>Lucida Grande</vt:lpstr>
      <vt:lpstr>BOT-white-template</vt:lpstr>
      <vt:lpstr>1_Custom Design</vt:lpstr>
      <vt:lpstr>PowerPoint Presentation</vt:lpstr>
      <vt:lpstr>About the Speaker…</vt:lpstr>
      <vt:lpstr>PowerPoint Presentation</vt:lpstr>
      <vt:lpstr>What is Med Rec?</vt:lpstr>
      <vt:lpstr>“Transitions of Care”</vt:lpstr>
      <vt:lpstr>Why do we care?</vt:lpstr>
      <vt:lpstr>Some facts: about why so many meds are taken…</vt:lpstr>
      <vt:lpstr>Some facts: about why so many meds are taken…</vt:lpstr>
      <vt:lpstr>Why do we care?</vt:lpstr>
      <vt:lpstr>Costs/Risks of current med rec</vt:lpstr>
      <vt:lpstr>Some facts about medications…</vt:lpstr>
      <vt:lpstr>Medication errors can &amp; do cause harm</vt:lpstr>
      <vt:lpstr>Why do we care?</vt:lpstr>
      <vt:lpstr>PowerPoint Presentation</vt:lpstr>
      <vt:lpstr>The Structure of the Med Order Prinivil 20 mg tab, PO daily</vt:lpstr>
      <vt:lpstr>The mechanics of med rec…</vt:lpstr>
      <vt:lpstr>PowerPoint Presentation</vt:lpstr>
      <vt:lpstr>Typical EMR Medication History:</vt:lpstr>
      <vt:lpstr>Typical EMR Medication Profile w/Med Rec:</vt:lpstr>
      <vt:lpstr>Typical EMR Med Rec Medication Tool:</vt:lpstr>
      <vt:lpstr>Typical EMR Med Rec Medication Tool:</vt:lpstr>
      <vt:lpstr>PowerPoint Presentation</vt:lpstr>
      <vt:lpstr>What could possibly go wrong?</vt:lpstr>
      <vt:lpstr>Patient Factors</vt:lpstr>
      <vt:lpstr>8 Patient Factors</vt:lpstr>
      <vt:lpstr>Disease and/or Condition(s) Factors</vt:lpstr>
      <vt:lpstr>5 Disease &amp;/or Condition(s) Factors</vt:lpstr>
      <vt:lpstr>Disease and/or Condition(s) Factors</vt:lpstr>
      <vt:lpstr>6 Physician / Provider Factors</vt:lpstr>
      <vt:lpstr>Disease and/or Condition(s) Factors</vt:lpstr>
      <vt:lpstr>6 Medication &amp; Pharmacy Factors</vt:lpstr>
      <vt:lpstr>Socio-Economic Factors</vt:lpstr>
      <vt:lpstr>Socio-Economic Factors</vt:lpstr>
      <vt:lpstr>Med Rec itself is a “broken process”</vt:lpstr>
      <vt:lpstr>A Single Source of Truth (SSOT)</vt:lpstr>
      <vt:lpstr>The Challenge before us…</vt:lpstr>
      <vt:lpstr>Questions or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Philip A Smith</cp:lastModifiedBy>
  <cp:revision>121</cp:revision>
  <dcterms:created xsi:type="dcterms:W3CDTF">2010-04-12T23:12:02Z</dcterms:created>
  <dcterms:modified xsi:type="dcterms:W3CDTF">2019-04-04T20:28:42Z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