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3" r:id="rId5"/>
    <p:sldId id="257" r:id="rId6"/>
    <p:sldId id="258" r:id="rId7"/>
    <p:sldId id="259" r:id="rId8"/>
    <p:sldId id="260" r:id="rId9"/>
    <p:sldId id="261" r:id="rId10"/>
    <p:sldId id="267" r:id="rId11"/>
    <p:sldId id="269" r:id="rId12"/>
    <p:sldId id="270" r:id="rId13"/>
    <p:sldId id="271" r:id="rId14"/>
    <p:sldId id="272" r:id="rId15"/>
    <p:sldId id="273" r:id="rId16"/>
    <p:sldId id="274" r:id="rId17"/>
    <p:sldId id="275" r:id="rId18"/>
    <p:sldId id="277" r:id="rId19"/>
    <p:sldId id="279" r:id="rId20"/>
    <p:sldId id="281" r:id="rId21"/>
    <p:sldId id="284" r:id="rId22"/>
    <p:sldId id="285" r:id="rId23"/>
    <p:sldId id="286" r:id="rId24"/>
    <p:sldId id="289" r:id="rId25"/>
    <p:sldId id="2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jpeg"/><Relationship Id="rId1" Type="http://schemas.openxmlformats.org/officeDocument/2006/relationships/image" Target="../media/image2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4856" y="1261331"/>
            <a:ext cx="3179146" cy="2786430"/>
          </a:xfrm>
        </p:spPr>
        <p:txBody>
          <a:bodyPr>
            <a:normAutofit/>
          </a:bodyPr>
          <a:lstStyle/>
          <a:p>
            <a:pPr>
              <a:lnSpc>
                <a:spcPct val="90000"/>
              </a:lnSpc>
            </a:pPr>
            <a:r>
              <a:rPr lang="en-US" sz="3800" dirty="0">
                <a:cs typeface="Calibri Light" panose="020F0302020204030204"/>
              </a:rPr>
              <a:t>Old product buy/sell Website using MEAN Stack</a:t>
            </a:r>
            <a:endParaRPr lang="en-US" sz="3800" dirty="0">
              <a:cs typeface="Calibri Light" panose="020F0302020204030204"/>
            </a:endParaRPr>
          </a:p>
        </p:txBody>
      </p:sp>
      <p:sp>
        <p:nvSpPr>
          <p:cNvPr id="3" name="Subtitle 2"/>
          <p:cNvSpPr>
            <a:spLocks noGrp="1"/>
          </p:cNvSpPr>
          <p:nvPr>
            <p:ph type="subTitle" idx="1"/>
          </p:nvPr>
        </p:nvSpPr>
        <p:spPr>
          <a:xfrm>
            <a:off x="6094375" y="4047760"/>
            <a:ext cx="3179628" cy="1548909"/>
          </a:xfrm>
        </p:spPr>
        <p:txBody>
          <a:bodyPr vert="horz" lIns="91440" tIns="45720" rIns="91440" bIns="45720" rtlCol="0">
            <a:normAutofit lnSpcReduction="20000"/>
          </a:bodyPr>
          <a:lstStyle/>
          <a:p>
            <a:r>
              <a:rPr lang="en-US" dirty="0">
                <a:cs typeface="Calibri" panose="020F0502020204030204"/>
              </a:rPr>
              <a:t> Designed By</a:t>
            </a:r>
            <a:endParaRPr lang="en-US" dirty="0">
              <a:cs typeface="Calibri" panose="020F0502020204030204"/>
            </a:endParaRPr>
          </a:p>
          <a:p>
            <a:endParaRPr lang="en-US">
              <a:cs typeface="Calibri" panose="020F0502020204030204"/>
            </a:endParaRPr>
          </a:p>
          <a:p>
            <a:r>
              <a:rPr lang="en-US" dirty="0">
                <a:cs typeface="Calibri" panose="020F0502020204030204"/>
              </a:rPr>
              <a:t>     </a:t>
            </a:r>
            <a:r>
              <a:rPr lang="en-US" sz="2400" dirty="0">
                <a:cs typeface="Calibri" panose="020F0502020204030204"/>
              </a:rPr>
              <a:t> PRATIKSHA RAWAT</a:t>
            </a:r>
            <a:endParaRPr lang="en-US" sz="2400" dirty="0">
              <a:cs typeface="Calibri" panose="020F0502020204030204"/>
            </a:endParaRPr>
          </a:p>
          <a:p>
            <a:r>
              <a:rPr lang="en-US" sz="2400" dirty="0">
                <a:cs typeface="Calibri" panose="020F0502020204030204"/>
              </a:rPr>
              <a:t>MANISH CHAHAR</a:t>
            </a:r>
            <a:endParaRPr lang="en-US" sz="2400" dirty="0">
              <a:cs typeface="Calibri" panose="020F0502020204030204"/>
            </a:endParaRPr>
          </a:p>
        </p:txBody>
      </p:sp>
      <p:pic>
        <p:nvPicPr>
          <p:cNvPr id="8" name="Picture 9"/>
          <p:cNvPicPr>
            <a:picLocks noChangeAspect="1"/>
          </p:cNvPicPr>
          <p:nvPr/>
        </p:nvPicPr>
        <p:blipFill>
          <a:blip r:embed="rId1"/>
          <a:stretch>
            <a:fillRect/>
          </a:stretch>
        </p:blipFill>
        <p:spPr>
          <a:xfrm>
            <a:off x="988563" y="896939"/>
            <a:ext cx="4611379" cy="43510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769" y="-3933"/>
            <a:ext cx="8596668" cy="6652686"/>
          </a:xfrm>
        </p:spPr>
        <p:txBody>
          <a:bodyPr vert="horz" lIns="91440" tIns="45720" rIns="91440" bIns="45720" rtlCol="0" anchor="t">
            <a:normAutofit/>
          </a:bodyPr>
          <a:lstStyle/>
          <a:p>
            <a:r>
              <a:rPr lang="en-US" dirty="0"/>
              <a:t>Run the same command again to generate another Angular project to design the </a:t>
            </a:r>
            <a:r>
              <a:rPr lang="en-US" dirty="0" err="1"/>
              <a:t>AdminPanel</a:t>
            </a:r>
            <a:endParaRPr lang="en-US"/>
          </a:p>
          <a:p>
            <a:r>
              <a:rPr lang="en-US" dirty="0"/>
              <a:t>Now create another folder inside </a:t>
            </a:r>
            <a:r>
              <a:rPr lang="en-US" dirty="0" err="1"/>
              <a:t>myProject</a:t>
            </a:r>
            <a:r>
              <a:rPr lang="en-US" dirty="0"/>
              <a:t> folder named Backend to store all the backend data of the site.</a:t>
            </a:r>
            <a:endParaRPr lang="en-US" dirty="0"/>
          </a:p>
          <a:p>
            <a:r>
              <a:rPr lang="en-US" dirty="0"/>
              <a:t>Go inside the Backend folder and open </a:t>
            </a:r>
            <a:r>
              <a:rPr lang="en-US" dirty="0" err="1"/>
              <a:t>cmd</a:t>
            </a:r>
            <a:r>
              <a:rPr lang="en-US" dirty="0"/>
              <a:t> and run the command</a:t>
            </a:r>
            <a:endParaRPr lang="en-US" dirty="0"/>
          </a:p>
          <a:p>
            <a:pPr marL="0" indent="0">
              <a:buNone/>
            </a:pPr>
            <a:r>
              <a:rPr lang="en-US" b="1" dirty="0"/>
              <a:t>                              </a:t>
            </a:r>
            <a:r>
              <a:rPr lang="en-US" b="1" dirty="0" err="1"/>
              <a:t>npm</a:t>
            </a:r>
            <a:r>
              <a:rPr lang="en-US" b="1" dirty="0"/>
              <a:t> </a:t>
            </a:r>
            <a:r>
              <a:rPr lang="en-US" b="1" dirty="0" err="1"/>
              <a:t>init</a:t>
            </a:r>
            <a:r>
              <a:rPr lang="en-US" b="1" dirty="0"/>
              <a:t> </a:t>
            </a:r>
            <a:endParaRPr lang="en-US" dirty="0" err="1"/>
          </a:p>
          <a:p>
            <a:pPr marL="285750" indent="-285750"/>
            <a:r>
              <a:rPr lang="en-US" dirty="0"/>
              <a:t>This will generate a </a:t>
            </a:r>
            <a:r>
              <a:rPr lang="en-US" dirty="0" err="1"/>
              <a:t>package.json</a:t>
            </a:r>
            <a:r>
              <a:rPr lang="en-US" dirty="0"/>
              <a:t> file, open the </a:t>
            </a:r>
            <a:r>
              <a:rPr lang="en-US" dirty="0" err="1"/>
              <a:t>package.json</a:t>
            </a:r>
            <a:r>
              <a:rPr lang="en-US" dirty="0"/>
              <a:t> file and set all the dependencies as given below.</a:t>
            </a:r>
            <a:endParaRPr lang="en-US" dirty="0"/>
          </a:p>
          <a:p>
            <a:pPr marL="285750" indent="-285750"/>
            <a:endParaRPr lang="en-US" dirty="0"/>
          </a:p>
          <a:p>
            <a:pPr marL="285750" indent="-285750"/>
            <a:endParaRPr lang="en-US" dirty="0"/>
          </a:p>
          <a:p>
            <a:pPr marL="285750" indent="-285750"/>
            <a:endParaRPr lang="en-US" dirty="0"/>
          </a:p>
          <a:p>
            <a:pPr marL="285750" indent="-285750"/>
            <a:endParaRPr lang="en-US"/>
          </a:p>
          <a:p>
            <a:pPr marL="285750" indent="-285750"/>
            <a:endParaRPr lang="en-US" dirty="0"/>
          </a:p>
          <a:p>
            <a:pPr marL="285750" indent="-285750"/>
            <a:r>
              <a:rPr lang="en-US" dirty="0"/>
              <a:t>After this  run the command to install all the dependencies</a:t>
            </a:r>
            <a:endParaRPr lang="en-US" dirty="0"/>
          </a:p>
          <a:p>
            <a:pPr marL="0" indent="0">
              <a:buNone/>
            </a:pPr>
            <a:r>
              <a:rPr lang="en-US" dirty="0"/>
              <a:t>                                </a:t>
            </a:r>
            <a:r>
              <a:rPr lang="en-US" b="1" dirty="0" err="1"/>
              <a:t>npm</a:t>
            </a:r>
            <a:r>
              <a:rPr lang="en-US" b="1" dirty="0"/>
              <a:t> install –g node-modules</a:t>
            </a:r>
            <a:endParaRPr lang="en-US" b="1" dirty="0"/>
          </a:p>
          <a:p>
            <a:pPr marL="285750" indent="-285750"/>
            <a:r>
              <a:rPr lang="en-US" dirty="0"/>
              <a:t>Now your backend folder will lode like as shown below.</a:t>
            </a:r>
            <a:endParaRPr lang="en-US" dirty="0"/>
          </a:p>
          <a:p>
            <a:pPr marL="285750" indent="-285750"/>
            <a:endParaRPr lang="en-US" dirty="0"/>
          </a:p>
          <a:p>
            <a:pPr marL="285750" indent="-285750"/>
            <a:endParaRPr lang="en-US" dirty="0"/>
          </a:p>
          <a:p>
            <a:pPr marL="0" indent="0">
              <a:buNone/>
            </a:pPr>
            <a:endParaRPr lang="en-US" b="1" dirty="0"/>
          </a:p>
          <a:p>
            <a:pPr marL="0" indent="0">
              <a:buNone/>
            </a:pPr>
            <a:endParaRPr lang="en-US" b="1" dirty="0"/>
          </a:p>
          <a:p>
            <a:pPr marL="0" indent="0">
              <a:buNone/>
            </a:pPr>
            <a:endParaRPr lang="en-US" b="1" dirty="0"/>
          </a:p>
        </p:txBody>
      </p:sp>
      <p:pic>
        <p:nvPicPr>
          <p:cNvPr id="4" name="Picture 4" descr="A screenshot of a cell phone&#10;&#10;Description generated with high confidence"/>
          <p:cNvPicPr>
            <a:picLocks noChangeAspect="1"/>
          </p:cNvPicPr>
          <p:nvPr/>
        </p:nvPicPr>
        <p:blipFill>
          <a:blip r:embed="rId1"/>
          <a:stretch>
            <a:fillRect/>
          </a:stretch>
        </p:blipFill>
        <p:spPr>
          <a:xfrm>
            <a:off x="781878" y="2717793"/>
            <a:ext cx="2743200" cy="1952501"/>
          </a:xfrm>
          <a:prstGeom prst="rect">
            <a:avLst/>
          </a:prstGeom>
        </p:spPr>
      </p:pic>
      <p:pic>
        <p:nvPicPr>
          <p:cNvPr id="6" name="Picture 6" descr="A screenshot of a cell phone&#10;&#10;Description generated with very high confidence"/>
          <p:cNvPicPr>
            <a:picLocks noChangeAspect="1"/>
          </p:cNvPicPr>
          <p:nvPr/>
        </p:nvPicPr>
        <p:blipFill>
          <a:blip r:embed="rId2"/>
          <a:stretch>
            <a:fillRect/>
          </a:stretch>
        </p:blipFill>
        <p:spPr>
          <a:xfrm>
            <a:off x="1124226" y="5913674"/>
            <a:ext cx="2743200" cy="9389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Coding the Web Now...</a:t>
            </a:r>
            <a:endParaRPr lang="en-US" dirty="0"/>
          </a:p>
        </p:txBody>
      </p:sp>
      <p:pic>
        <p:nvPicPr>
          <p:cNvPr id="5" name="Graphic 5" descr="Gears"/>
          <p:cNvPicPr>
            <a:picLocks noGrp="1" noChangeAspect="1"/>
          </p:cNvPicPr>
          <p:nvPr>
            <p:ph idx="1"/>
          </p:nvPr>
        </p:nvPicPr>
        <p:blipFill>
          <a:blip r:embed="rId1"/>
          <a:stretch>
            <a:fillRect/>
          </a:stretch>
        </p:blipFill>
        <p:spPr>
          <a:xfrm flipV="1">
            <a:off x="4268888" y="1354959"/>
            <a:ext cx="368490" cy="359391"/>
          </a:xfrm>
          <a:prstGeom prst="rect">
            <a:avLst/>
          </a:prstGeom>
        </p:spPr>
      </p:pic>
      <p:sp>
        <p:nvSpPr>
          <p:cNvPr id="4" name="TextBox 3"/>
          <p:cNvSpPr txBox="1"/>
          <p:nvPr/>
        </p:nvSpPr>
        <p:spPr>
          <a:xfrm>
            <a:off x="1786835" y="13450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solidFill>
                  <a:srgbClr val="0070C0"/>
                </a:solidFill>
              </a:rPr>
              <a:t>Let's setup </a:t>
            </a:r>
            <a:r>
              <a:rPr lang="en-US" dirty="0" err="1">
                <a:solidFill>
                  <a:srgbClr val="0070C0"/>
                </a:solidFill>
              </a:rPr>
              <a:t>Adminpanel</a:t>
            </a:r>
            <a:r>
              <a:rPr lang="en-US" dirty="0">
                <a:solidFill>
                  <a:srgbClr val="0070C0"/>
                </a:solidFill>
              </a:rPr>
              <a:t> </a:t>
            </a:r>
            <a:endParaRPr lang="en-US" dirty="0">
              <a:solidFill>
                <a:srgbClr val="0070C0"/>
              </a:solidFill>
            </a:endParaRPr>
          </a:p>
        </p:txBody>
      </p:sp>
      <p:sp>
        <p:nvSpPr>
          <p:cNvPr id="7" name="TextBox 6"/>
          <p:cNvSpPr txBox="1"/>
          <p:nvPr/>
        </p:nvSpPr>
        <p:spPr>
          <a:xfrm>
            <a:off x="803276" y="1940753"/>
            <a:ext cx="749189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a:t>Go inside the </a:t>
            </a:r>
            <a:r>
              <a:rPr lang="en-US" dirty="0" err="1"/>
              <a:t>AdminPanel</a:t>
            </a:r>
            <a:r>
              <a:rPr lang="en-US" dirty="0"/>
              <a:t> folder and open the folder in </a:t>
            </a:r>
            <a:r>
              <a:rPr lang="en-US" dirty="0" err="1"/>
              <a:t>cmd</a:t>
            </a:r>
            <a:r>
              <a:rPr lang="en-US" dirty="0"/>
              <a:t> and run the command  </a:t>
            </a:r>
            <a:r>
              <a:rPr lang="en-US" b="1" dirty="0"/>
              <a:t>ng serve </a:t>
            </a:r>
            <a:r>
              <a:rPr lang="en-US" dirty="0"/>
              <a:t>as shown below. This will compile your code.</a:t>
            </a:r>
            <a:endParaRPr lang="en-US" b="1" dirty="0"/>
          </a:p>
        </p:txBody>
      </p:sp>
      <p:pic>
        <p:nvPicPr>
          <p:cNvPr id="8" name="Picture 8" descr="A screenshot of a cell phone&#10;&#10;Description generated with very high confidence"/>
          <p:cNvPicPr>
            <a:picLocks noChangeAspect="1"/>
          </p:cNvPicPr>
          <p:nvPr/>
        </p:nvPicPr>
        <p:blipFill>
          <a:blip r:embed="rId2"/>
          <a:stretch>
            <a:fillRect/>
          </a:stretch>
        </p:blipFill>
        <p:spPr>
          <a:xfrm>
            <a:off x="1755362" y="2857247"/>
            <a:ext cx="4742069" cy="30429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986" y="-3933"/>
            <a:ext cx="6929103" cy="3880773"/>
          </a:xfrm>
        </p:spPr>
        <p:txBody>
          <a:bodyPr vert="horz" lIns="91440" tIns="45720" rIns="91440" bIns="45720" rtlCol="0" anchor="t">
            <a:normAutofit/>
          </a:bodyPr>
          <a:lstStyle/>
          <a:p>
            <a:r>
              <a:rPr lang="en-US" dirty="0"/>
              <a:t>Go to Chrome browser(or any other) and type </a:t>
            </a:r>
            <a:r>
              <a:rPr lang="en-US" b="1" dirty="0"/>
              <a:t>localhost:4200 </a:t>
            </a:r>
            <a:r>
              <a:rPr lang="en-US" dirty="0"/>
              <a:t>and you will see something like this as shown on right side.</a:t>
            </a:r>
            <a:endParaRPr lang="en-US" dirty="0"/>
          </a:p>
          <a:p>
            <a:r>
              <a:rPr lang="en-US" dirty="0"/>
              <a:t>Now create a Login component to allow the Admin to login </a:t>
            </a:r>
            <a:r>
              <a:rPr lang="en-US" dirty="0">
                <a:ea typeface="+mn-lt"/>
                <a:cs typeface="+mn-lt"/>
              </a:rPr>
              <a:t>     to admin panel.</a:t>
            </a:r>
            <a:endParaRPr lang="en-US" dirty="0"/>
          </a:p>
          <a:p>
            <a:pPr marL="285750" indent="-285750"/>
            <a:r>
              <a:rPr lang="en-US" dirty="0"/>
              <a:t>To create a component open </a:t>
            </a:r>
            <a:r>
              <a:rPr lang="en-US" dirty="0" err="1"/>
              <a:t>adminpanel</a:t>
            </a:r>
            <a:r>
              <a:rPr lang="en-US" dirty="0"/>
              <a:t> folder in </a:t>
            </a:r>
            <a:r>
              <a:rPr lang="en-US" dirty="0" err="1"/>
              <a:t>cmd</a:t>
            </a:r>
            <a:r>
              <a:rPr lang="en-US" dirty="0"/>
              <a:t> and type command </a:t>
            </a:r>
            <a:r>
              <a:rPr lang="en-US" b="1" dirty="0"/>
              <a:t>ng g c login  </a:t>
            </a:r>
            <a:r>
              <a:rPr lang="en-US" dirty="0"/>
              <a:t>this will automatically create the component and </a:t>
            </a:r>
            <a:r>
              <a:rPr lang="en-US" b="1" dirty="0"/>
              <a:t>add </a:t>
            </a:r>
            <a:r>
              <a:rPr lang="en-US" dirty="0"/>
              <a:t>it to the</a:t>
            </a:r>
            <a:r>
              <a:rPr lang="en-US" b="1" dirty="0"/>
              <a:t> </a:t>
            </a:r>
            <a:r>
              <a:rPr lang="en-US" b="1" dirty="0" err="1"/>
              <a:t>app.module.ts</a:t>
            </a:r>
            <a:r>
              <a:rPr lang="en-US" dirty="0"/>
              <a:t> file as show in </a:t>
            </a:r>
            <a:r>
              <a:rPr lang="en-US" dirty="0" err="1"/>
              <a:t>img</a:t>
            </a:r>
            <a:r>
              <a:rPr lang="en-US" dirty="0"/>
              <a:t> below.</a:t>
            </a:r>
            <a:endParaRPr lang="en-US" dirty="0"/>
          </a:p>
        </p:txBody>
      </p:sp>
      <p:pic>
        <p:nvPicPr>
          <p:cNvPr id="4" name="Picture 4" descr="A screenshot of a cell phone&#10;&#10;Description generated with very high confidence"/>
          <p:cNvPicPr>
            <a:picLocks noChangeAspect="1"/>
          </p:cNvPicPr>
          <p:nvPr/>
        </p:nvPicPr>
        <p:blipFill>
          <a:blip r:embed="rId1"/>
          <a:stretch>
            <a:fillRect/>
          </a:stretch>
        </p:blipFill>
        <p:spPr>
          <a:xfrm>
            <a:off x="7540487" y="112551"/>
            <a:ext cx="2743200" cy="2281767"/>
          </a:xfrm>
          <a:prstGeom prst="rect">
            <a:avLst/>
          </a:prstGeom>
        </p:spPr>
      </p:pic>
      <p:pic>
        <p:nvPicPr>
          <p:cNvPr id="6" name="Picture 6" descr="A screenshot of a cell phone&#10;&#10;Description generated with very high confidence"/>
          <p:cNvPicPr>
            <a:picLocks noChangeAspect="1"/>
          </p:cNvPicPr>
          <p:nvPr/>
        </p:nvPicPr>
        <p:blipFill>
          <a:blip r:embed="rId2"/>
          <a:stretch>
            <a:fillRect/>
          </a:stretch>
        </p:blipFill>
        <p:spPr>
          <a:xfrm>
            <a:off x="1323009" y="2900559"/>
            <a:ext cx="7005981" cy="38177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a:t>
            </a:r>
            <a:r>
              <a:rPr lang="en-US" dirty="0" err="1"/>
              <a:t>routing.module.ts</a:t>
            </a:r>
            <a:endParaRPr lang="en-US" dirty="0" err="1"/>
          </a:p>
        </p:txBody>
      </p:sp>
      <p:sp>
        <p:nvSpPr>
          <p:cNvPr id="3" name="Content Placeholder 2"/>
          <p:cNvSpPr>
            <a:spLocks noGrp="1"/>
          </p:cNvSpPr>
          <p:nvPr>
            <p:ph idx="1"/>
          </p:nvPr>
        </p:nvSpPr>
        <p:spPr>
          <a:xfrm>
            <a:off x="677334" y="1542154"/>
            <a:ext cx="8596668" cy="3880773"/>
          </a:xfrm>
        </p:spPr>
        <p:txBody>
          <a:bodyPr vert="horz" lIns="91440" tIns="45720" rIns="91440" bIns="45720" rtlCol="0" anchor="t">
            <a:normAutofit/>
          </a:bodyPr>
          <a:lstStyle/>
          <a:p>
            <a:r>
              <a:rPr lang="en-US"/>
              <a:t>This file is used to store all the routes. After creating all the components needed you can give routes to them as shown in the image below.</a:t>
            </a:r>
            <a:endParaRPr lang="en-US"/>
          </a:p>
        </p:txBody>
      </p:sp>
      <p:pic>
        <p:nvPicPr>
          <p:cNvPr id="4" name="Picture 4" descr="A screenshot of a computer&#10;&#10;Description generated with very high confidence"/>
          <p:cNvPicPr>
            <a:picLocks noChangeAspect="1"/>
          </p:cNvPicPr>
          <p:nvPr/>
        </p:nvPicPr>
        <p:blipFill>
          <a:blip r:embed="rId1"/>
          <a:stretch>
            <a:fillRect/>
          </a:stretch>
        </p:blipFill>
        <p:spPr>
          <a:xfrm>
            <a:off x="1135270" y="2220187"/>
            <a:ext cx="7094330" cy="44827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Bootstrap, Fonts and other Styles.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You can add bootstrap, fonts, Styles </a:t>
            </a:r>
            <a:r>
              <a:rPr lang="en-US" dirty="0" err="1"/>
              <a:t>etc</a:t>
            </a:r>
            <a:r>
              <a:rPr lang="en-US" dirty="0"/>
              <a:t> to </a:t>
            </a:r>
            <a:r>
              <a:rPr lang="en-US" b="1" dirty="0" err="1"/>
              <a:t>Adminpanel</a:t>
            </a:r>
            <a:r>
              <a:rPr lang="en-US" b="1" dirty="0"/>
              <a:t>/</a:t>
            </a:r>
            <a:r>
              <a:rPr lang="en-US" b="1" dirty="0" err="1"/>
              <a:t>src</a:t>
            </a:r>
            <a:r>
              <a:rPr lang="en-US" b="1" dirty="0"/>
              <a:t>/app/index.html</a:t>
            </a:r>
            <a:r>
              <a:rPr lang="en-US" dirty="0"/>
              <a:t> file as shown below.</a:t>
            </a:r>
            <a:endParaRPr lang="en-US" dirty="0"/>
          </a:p>
        </p:txBody>
      </p:sp>
      <p:pic>
        <p:nvPicPr>
          <p:cNvPr id="4" name="Picture 4" descr="A screenshot of a cell phone&#10;&#10;Description generated with very high confidence"/>
          <p:cNvPicPr>
            <a:picLocks noChangeAspect="1"/>
          </p:cNvPicPr>
          <p:nvPr/>
        </p:nvPicPr>
        <p:blipFill>
          <a:blip r:embed="rId1"/>
          <a:stretch>
            <a:fillRect/>
          </a:stretch>
        </p:blipFill>
        <p:spPr>
          <a:xfrm>
            <a:off x="1499704" y="2893536"/>
            <a:ext cx="6177721" cy="38428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set up let's design the</a:t>
            </a:r>
            <a:r>
              <a:rPr lang="en-US" b="1" dirty="0"/>
              <a:t> login page UI</a:t>
            </a:r>
            <a:endParaRPr lang="en-US" dirty="0"/>
          </a:p>
        </p:txBody>
      </p:sp>
      <p:sp>
        <p:nvSpPr>
          <p:cNvPr id="3" name="Content Placeholder 2"/>
          <p:cNvSpPr>
            <a:spLocks noGrp="1"/>
          </p:cNvSpPr>
          <p:nvPr>
            <p:ph idx="1"/>
          </p:nvPr>
        </p:nvSpPr>
        <p:spPr>
          <a:xfrm>
            <a:off x="787769" y="1431720"/>
            <a:ext cx="8596668" cy="3880773"/>
          </a:xfrm>
        </p:spPr>
        <p:txBody>
          <a:bodyPr vert="horz" lIns="91440" tIns="45720" rIns="91440" bIns="45720" rtlCol="0" anchor="t">
            <a:normAutofit/>
          </a:bodyPr>
          <a:lstStyle/>
          <a:p>
            <a:r>
              <a:rPr lang="en-US" dirty="0"/>
              <a:t>The code below shows the UI design for login page.</a:t>
            </a:r>
            <a:endParaRPr lang="en-US" dirty="0"/>
          </a:p>
          <a:p>
            <a:endParaRPr lang="en-US" dirty="0"/>
          </a:p>
          <a:p>
            <a:endParaRPr lang="en-US" dirty="0"/>
          </a:p>
          <a:p>
            <a:endParaRPr lang="en-US"/>
          </a:p>
        </p:txBody>
      </p:sp>
      <p:pic>
        <p:nvPicPr>
          <p:cNvPr id="4" name="Picture 4" descr="A screenshot of a computer&#10;&#10;Description generated with very high confidence"/>
          <p:cNvPicPr>
            <a:picLocks noChangeAspect="1"/>
          </p:cNvPicPr>
          <p:nvPr/>
        </p:nvPicPr>
        <p:blipFill>
          <a:blip r:embed="rId1"/>
          <a:stretch>
            <a:fillRect/>
          </a:stretch>
        </p:blipFill>
        <p:spPr>
          <a:xfrm>
            <a:off x="1389270" y="1938740"/>
            <a:ext cx="8242852" cy="49241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Login.component.ts</a:t>
            </a:r>
            <a:endParaRPr lang="en-US" dirty="0" err="1"/>
          </a:p>
        </p:txBody>
      </p:sp>
      <p:pic>
        <p:nvPicPr>
          <p:cNvPr id="4" name="Picture 4" descr="A screenshot of a computer&#10;&#10;Description generated with very high confidence"/>
          <p:cNvPicPr>
            <a:picLocks noChangeAspect="1"/>
          </p:cNvPicPr>
          <p:nvPr/>
        </p:nvPicPr>
        <p:blipFill>
          <a:blip r:embed="rId1"/>
          <a:stretch>
            <a:fillRect/>
          </a:stretch>
        </p:blipFill>
        <p:spPr>
          <a:xfrm>
            <a:off x="770835" y="1423831"/>
            <a:ext cx="7812155" cy="5291379"/>
          </a:xfrm>
          <a:prstGeom prst="rect">
            <a:avLst/>
          </a:prstGeom>
        </p:spPr>
      </p:pic>
      <p:sp>
        <p:nvSpPr>
          <p:cNvPr id="6" name="TextBox 5"/>
          <p:cNvSpPr txBox="1"/>
          <p:nvPr/>
        </p:nvSpPr>
        <p:spPr>
          <a:xfrm>
            <a:off x="8733182" y="1577008"/>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dirty="0">
                <a:highlight>
                  <a:srgbClr val="C0C0C0"/>
                </a:highlight>
              </a:rPr>
              <a:t>Here We have used </a:t>
            </a:r>
            <a:r>
              <a:rPr lang="en-US" b="1" dirty="0">
                <a:highlight>
                  <a:srgbClr val="C0C0C0"/>
                </a:highlight>
              </a:rPr>
              <a:t>Reactive form Validation</a:t>
            </a:r>
            <a:r>
              <a:rPr lang="en-US" dirty="0">
                <a:highlight>
                  <a:srgbClr val="C0C0C0"/>
                </a:highlight>
              </a:rPr>
              <a:t> to validate the form data and </a:t>
            </a:r>
            <a:r>
              <a:rPr lang="en-US" b="1" dirty="0">
                <a:highlight>
                  <a:srgbClr val="C0C0C0"/>
                </a:highlight>
              </a:rPr>
              <a:t>http service</a:t>
            </a:r>
            <a:r>
              <a:rPr lang="en-US" dirty="0">
                <a:highlight>
                  <a:srgbClr val="C0C0C0"/>
                </a:highlight>
              </a:rPr>
              <a:t>s to post and request data from backend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290" y="234121"/>
            <a:ext cx="8596668" cy="1320800"/>
          </a:xfrm>
        </p:spPr>
        <p:txBody>
          <a:bodyPr/>
          <a:lstStyle/>
          <a:p>
            <a:r>
              <a:rPr lang="en-US" dirty="0"/>
              <a:t>Backend </a:t>
            </a:r>
            <a:r>
              <a:rPr lang="en-US" dirty="0" err="1"/>
              <a:t>Api</a:t>
            </a:r>
            <a:r>
              <a:rPr lang="en-US" dirty="0"/>
              <a:t> file to handle all the database requests</a:t>
            </a:r>
            <a:endParaRPr lang="en-US" dirty="0"/>
          </a:p>
        </p:txBody>
      </p:sp>
      <p:sp>
        <p:nvSpPr>
          <p:cNvPr id="3" name="Content Placeholder 2"/>
          <p:cNvSpPr>
            <a:spLocks noGrp="1"/>
          </p:cNvSpPr>
          <p:nvPr>
            <p:ph idx="1"/>
          </p:nvPr>
        </p:nvSpPr>
        <p:spPr>
          <a:xfrm>
            <a:off x="721508" y="1774067"/>
            <a:ext cx="8596668" cy="3880773"/>
          </a:xfrm>
        </p:spPr>
        <p:txBody>
          <a:bodyPr vert="horz" lIns="91440" tIns="45720" rIns="91440" bIns="45720" rtlCol="0" anchor="t">
            <a:normAutofit/>
          </a:bodyPr>
          <a:lstStyle/>
          <a:p>
            <a:r>
              <a:rPr lang="en-US" dirty="0"/>
              <a:t>Below is a code snippet of the backend </a:t>
            </a:r>
            <a:r>
              <a:rPr lang="en-US" dirty="0" err="1"/>
              <a:t>api</a:t>
            </a:r>
            <a:r>
              <a:rPr lang="en-US" dirty="0"/>
              <a:t> file to handle all the database related queries.</a:t>
            </a:r>
            <a:endParaRPr lang="en-US" dirty="0"/>
          </a:p>
        </p:txBody>
      </p:sp>
      <p:pic>
        <p:nvPicPr>
          <p:cNvPr id="4" name="Picture 4" descr="A screenshot of a cell phone&#10;&#10;Description generated with very high confidence"/>
          <p:cNvPicPr>
            <a:picLocks noChangeAspect="1"/>
          </p:cNvPicPr>
          <p:nvPr/>
        </p:nvPicPr>
        <p:blipFill>
          <a:blip r:embed="rId1"/>
          <a:stretch>
            <a:fillRect/>
          </a:stretch>
        </p:blipFill>
        <p:spPr>
          <a:xfrm>
            <a:off x="1135270" y="2431816"/>
            <a:ext cx="4068416" cy="4313497"/>
          </a:xfrm>
          <a:prstGeom prst="rect">
            <a:avLst/>
          </a:prstGeom>
        </p:spPr>
      </p:pic>
      <p:pic>
        <p:nvPicPr>
          <p:cNvPr id="6" name="Picture 6" descr="A screenshot of a cell phone&#10;&#10;Description generated with very high confidence"/>
          <p:cNvPicPr>
            <a:picLocks noChangeAspect="1"/>
          </p:cNvPicPr>
          <p:nvPr/>
        </p:nvPicPr>
        <p:blipFill>
          <a:blip r:embed="rId2"/>
          <a:stretch>
            <a:fillRect/>
          </a:stretch>
        </p:blipFill>
        <p:spPr>
          <a:xfrm>
            <a:off x="5519530" y="2435671"/>
            <a:ext cx="3748156" cy="43278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b="1" dirty="0">
                <a:sym typeface="+mn-ea"/>
              </a:rPr>
              <a:t>Category Component</a:t>
            </a:r>
            <a:endParaRPr lang="en-US"/>
          </a:p>
        </p:txBody>
      </p:sp>
      <p:sp>
        <p:nvSpPr>
          <p:cNvPr id="3" name="Content Placeholder 2"/>
          <p:cNvSpPr>
            <a:spLocks noGrp="1"/>
          </p:cNvSpPr>
          <p:nvPr>
            <p:ph sz="half" idx="1"/>
          </p:nvPr>
        </p:nvSpPr>
        <p:spPr/>
        <p:txBody>
          <a:bodyPr vert="horz" lIns="91440" tIns="45720" rIns="91440" bIns="45720" rtlCol="0" anchor="t">
            <a:normAutofit/>
          </a:bodyPr>
          <a:lstStyle/>
          <a:p>
            <a:pPr marL="0" indent="0">
              <a:lnSpc>
                <a:spcPct val="90000"/>
              </a:lnSpc>
              <a:buNone/>
            </a:pPr>
            <a:endParaRPr lang="en-US" dirty="0"/>
          </a:p>
          <a:p>
            <a:pPr>
              <a:lnSpc>
                <a:spcPct val="90000"/>
              </a:lnSpc>
            </a:pPr>
            <a:r>
              <a:rPr lang="en-US" dirty="0"/>
              <a:t>This component shows all the categories that are available.</a:t>
            </a:r>
            <a:endParaRPr lang="en-US" dirty="0"/>
          </a:p>
          <a:p>
            <a:pPr>
              <a:lnSpc>
                <a:spcPct val="90000"/>
              </a:lnSpc>
            </a:pPr>
            <a:r>
              <a:rPr lang="en-US" dirty="0"/>
              <a:t>We can add, delete and update categories  from this component</a:t>
            </a:r>
            <a:endParaRPr lang="en-US" dirty="0"/>
          </a:p>
          <a:p>
            <a:pPr>
              <a:lnSpc>
                <a:spcPct val="90000"/>
              </a:lnSpc>
            </a:pPr>
            <a:r>
              <a:rPr lang="en-US" dirty="0"/>
              <a:t>If we delete any category than all the products under that category will also be deleted.</a:t>
            </a:r>
            <a:endParaRPr lang="en-US" dirty="0"/>
          </a:p>
          <a:p>
            <a:pPr>
              <a:lnSpc>
                <a:spcPct val="90000"/>
              </a:lnSpc>
            </a:pPr>
            <a:r>
              <a:rPr lang="en-US" b="1" dirty="0" err="1"/>
              <a:t>Addcategory</a:t>
            </a:r>
            <a:r>
              <a:rPr lang="en-US" b="1" dirty="0"/>
              <a:t> component </a:t>
            </a:r>
            <a:r>
              <a:rPr lang="en-US" dirty="0"/>
              <a:t>is the another component which is used to add categories as shown in the image below</a:t>
            </a:r>
            <a:endParaRPr lang="en-US" dirty="0"/>
          </a:p>
          <a:p>
            <a:pPr marL="0" indent="0">
              <a:lnSpc>
                <a:spcPct val="90000"/>
              </a:lnSpc>
              <a:buNone/>
            </a:pPr>
            <a:endParaRPr lang="en-US" sz="1400"/>
          </a:p>
          <a:p>
            <a:pPr>
              <a:lnSpc>
                <a:spcPct val="90000"/>
              </a:lnSpc>
            </a:pPr>
            <a:endParaRPr lang="en-US" sz="1400"/>
          </a:p>
          <a:p>
            <a:pPr>
              <a:lnSpc>
                <a:spcPct val="90000"/>
              </a:lnSpc>
            </a:pPr>
            <a:endParaRPr lang="en-US" sz="1400"/>
          </a:p>
          <a:p>
            <a:pPr>
              <a:lnSpc>
                <a:spcPct val="90000"/>
              </a:lnSpc>
            </a:pPr>
            <a:endParaRPr lang="en-US" sz="1400"/>
          </a:p>
        </p:txBody>
      </p:sp>
      <p:pic>
        <p:nvPicPr>
          <p:cNvPr id="25" name="Picture 13" descr="category_ss"/>
          <p:cNvPicPr>
            <a:picLocks noChangeAspect="1" noChangeArrowheads="1"/>
          </p:cNvPicPr>
          <p:nvPr>
            <p:ph sz="half" idx="2"/>
          </p:nvPr>
        </p:nvPicPr>
        <p:blipFill>
          <a:blip r:embed="rId1"/>
          <a:stretch>
            <a:fillRect/>
          </a:stretch>
        </p:blipFill>
        <p:spPr>
          <a:xfrm>
            <a:off x="5090160" y="1931035"/>
            <a:ext cx="4844415" cy="41097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b="1" dirty="0">
                <a:sym typeface="+mn-ea"/>
              </a:rPr>
              <a:t>Products Component</a:t>
            </a:r>
            <a:endParaRPr lang="en-US"/>
          </a:p>
        </p:txBody>
      </p:sp>
      <p:sp>
        <p:nvSpPr>
          <p:cNvPr id="3" name="Content Placeholder 2"/>
          <p:cNvSpPr>
            <a:spLocks noGrp="1"/>
          </p:cNvSpPr>
          <p:nvPr>
            <p:ph sz="half" idx="1"/>
          </p:nvPr>
        </p:nvSpPr>
        <p:spPr/>
        <p:txBody>
          <a:bodyPr vert="horz" lIns="91440" tIns="45720" rIns="91440" bIns="45720" rtlCol="0" anchor="t">
            <a:normAutofit/>
          </a:bodyPr>
          <a:lstStyle/>
          <a:p>
            <a:pPr marL="0" indent="0">
              <a:buNone/>
            </a:pPr>
            <a:endParaRPr lang="en-US" b="1" dirty="0"/>
          </a:p>
          <a:p>
            <a:r>
              <a:rPr lang="en-US" dirty="0"/>
              <a:t>This component show all the products uploaded</a:t>
            </a:r>
            <a:endParaRPr lang="en-US" dirty="0"/>
          </a:p>
          <a:p>
            <a:r>
              <a:rPr lang="en-US" dirty="0"/>
              <a:t>This component allow admin to add, delete and modify the product data.</a:t>
            </a:r>
            <a:endParaRPr lang="en-US" dirty="0"/>
          </a:p>
          <a:p>
            <a:r>
              <a:rPr lang="en-US" dirty="0"/>
              <a:t>It also provide a filter option to see products of a particular category only.</a:t>
            </a:r>
            <a:endParaRPr lang="en-US" dirty="0"/>
          </a:p>
          <a:p>
            <a:pPr marL="0" indent="0">
              <a:buNone/>
            </a:pPr>
            <a:endParaRPr lang="en-US" dirty="0"/>
          </a:p>
          <a:p>
            <a:endParaRPr lang="en-US" dirty="0"/>
          </a:p>
          <a:p>
            <a:endParaRPr lang="en-US" dirty="0"/>
          </a:p>
        </p:txBody>
      </p:sp>
      <p:pic>
        <p:nvPicPr>
          <p:cNvPr id="31" name="Picture 20" descr="laptop_ss"/>
          <p:cNvPicPr>
            <a:picLocks noChangeAspect="1" noChangeArrowheads="1"/>
          </p:cNvPicPr>
          <p:nvPr>
            <p:ph sz="half" idx="2"/>
          </p:nvPr>
        </p:nvPicPr>
        <p:blipFill>
          <a:blip r:embed="rId1"/>
          <a:stretch>
            <a:fillRect/>
          </a:stretch>
        </p:blipFill>
        <p:spPr>
          <a:xfrm>
            <a:off x="5090160" y="1810385"/>
            <a:ext cx="4998720" cy="3470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lgn="r">
              <a:spcBef>
                <a:spcPts val="1000"/>
              </a:spcBef>
            </a:pPr>
            <a:r>
              <a:rPr lang="en-US" sz="1800" b="1" dirty="0">
                <a:solidFill>
                  <a:schemeClr val="accent1">
                    <a:lumMod val="50000"/>
                  </a:schemeClr>
                </a:solidFill>
                <a:ea typeface="+mj-lt"/>
                <a:cs typeface="+mj-lt"/>
              </a:rPr>
              <a:t>Department of computer Engineering and Applications</a:t>
            </a:r>
            <a:br>
              <a:rPr lang="en-US" sz="1800" b="1" dirty="0">
                <a:solidFill>
                  <a:schemeClr val="accent1">
                    <a:lumMod val="50000"/>
                  </a:schemeClr>
                </a:solidFill>
                <a:ea typeface="+mj-lt"/>
                <a:cs typeface="+mj-lt"/>
              </a:rPr>
            </a:br>
            <a:r>
              <a:rPr lang="en-US" sz="1800" b="1" dirty="0">
                <a:solidFill>
                  <a:schemeClr val="accent1">
                    <a:lumMod val="50000"/>
                  </a:schemeClr>
                </a:solidFill>
                <a:ea typeface="+mj-lt"/>
                <a:cs typeface="+mj-lt"/>
              </a:rPr>
              <a:t>GLA University, Mathura</a:t>
            </a:r>
            <a:endParaRPr lang="en-US" b="1" dirty="0">
              <a:solidFill>
                <a:schemeClr val="accent1">
                  <a:lumMod val="50000"/>
                </a:schemeClr>
              </a:solidFill>
              <a:ea typeface="+mj-lt"/>
              <a:cs typeface="+mj-lt"/>
            </a:endParaRPr>
          </a:p>
          <a:p>
            <a:pPr marL="342900" indent="-342900" algn="r">
              <a:spcBef>
                <a:spcPts val="1000"/>
              </a:spcBef>
            </a:pPr>
            <a:r>
              <a:rPr lang="en-US" sz="1800" b="1" dirty="0">
                <a:solidFill>
                  <a:schemeClr val="accent1">
                    <a:lumMod val="50000"/>
                  </a:schemeClr>
                </a:solidFill>
                <a:ea typeface="+mj-lt"/>
                <a:cs typeface="+mj-lt"/>
              </a:rPr>
              <a:t>17 km. Stone NH-2, Mathura-Delhi Road, P.O. – Chaumuha</a:t>
            </a:r>
            <a:endParaRPr lang="en-US" sz="1800" b="1" dirty="0">
              <a:solidFill>
                <a:schemeClr val="accent1">
                  <a:lumMod val="50000"/>
                </a:schemeClr>
              </a:solidFill>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pPr>
              <a:buNone/>
            </a:pPr>
            <a:r>
              <a:rPr lang="en-US" b="1" dirty="0">
                <a:ea typeface="+mn-lt"/>
                <a:cs typeface="+mn-lt"/>
              </a:rPr>
              <a:t>     Declaration</a:t>
            </a:r>
            <a:endParaRPr lang="en-US" b="1" dirty="0"/>
          </a:p>
          <a:p>
            <a:pPr>
              <a:buNone/>
            </a:pPr>
            <a:r>
              <a:rPr lang="en-US" dirty="0">
                <a:ea typeface="+mn-lt"/>
                <a:cs typeface="+mn-lt"/>
              </a:rPr>
              <a:t>     We hereby declare that the work which is being presented in the Mini project </a:t>
            </a:r>
            <a:r>
              <a:rPr lang="en-US" b="1" dirty="0">
                <a:ea typeface="+mn-lt"/>
                <a:cs typeface="+mn-lt"/>
              </a:rPr>
              <a:t>“Old product buy/sell Website using MEAN  Stack”</a:t>
            </a:r>
            <a:r>
              <a:rPr lang="en-US" dirty="0">
                <a:ea typeface="+mn-lt"/>
                <a:cs typeface="+mn-lt"/>
              </a:rPr>
              <a:t>, in partial fulfillment of the requirements for Mini project viva voce, is an authentic record of my own work carried under the supervision of our technical trainer “Mr. Pankaj Kapoor”.</a:t>
            </a:r>
            <a:endParaRPr lang="en-US" b="1" dirty="0"/>
          </a:p>
          <a:p>
            <a:pPr>
              <a:buNone/>
            </a:pPr>
            <a:endParaRPr lang="en-US" dirty="0">
              <a:ea typeface="+mn-lt"/>
              <a:cs typeface="+mn-lt"/>
            </a:endParaRPr>
          </a:p>
          <a:p>
            <a:pPr lvl="1">
              <a:buNone/>
            </a:pPr>
            <a:r>
              <a:rPr lang="en-US" dirty="0">
                <a:ea typeface="+mn-lt"/>
                <a:cs typeface="+mn-lt"/>
              </a:rPr>
              <a:t>Name of Candidate: Manish Chahar, Pratiksha Rawat</a:t>
            </a:r>
            <a:endParaRPr lang="en-US" dirty="0" err="1"/>
          </a:p>
          <a:p>
            <a:pPr lvl="1">
              <a:buNone/>
            </a:pPr>
            <a:r>
              <a:rPr lang="en-US" dirty="0">
                <a:ea typeface="+mn-lt"/>
                <a:cs typeface="+mn-lt"/>
              </a:rPr>
              <a:t>Roll. No. : 171500179, 171500235</a:t>
            </a:r>
            <a:endParaRPr lang="en-US" dirty="0"/>
          </a:p>
          <a:p>
            <a:pPr lvl="1">
              <a:buNone/>
            </a:pPr>
            <a:r>
              <a:rPr lang="en-US" dirty="0">
                <a:ea typeface="+mn-lt"/>
                <a:cs typeface="+mn-lt"/>
              </a:rPr>
              <a:t>Course: B.Tech. CSE</a:t>
            </a:r>
            <a:endParaRPr lang="en-US" dirty="0"/>
          </a:p>
          <a:p>
            <a:pPr lvl="1">
              <a:buNone/>
            </a:pPr>
            <a:r>
              <a:rPr lang="en-US" dirty="0">
                <a:ea typeface="+mn-lt"/>
                <a:cs typeface="+mn-lt"/>
              </a:rPr>
              <a:t>Year: 3rd</a:t>
            </a:r>
            <a:endParaRPr lang="en-US"/>
          </a:p>
          <a:p>
            <a:pPr lvl="1">
              <a:buNone/>
            </a:pPr>
            <a:r>
              <a:rPr lang="en-US" dirty="0">
                <a:ea typeface="+mn-lt"/>
                <a:cs typeface="+mn-lt"/>
              </a:rPr>
              <a:t>Semester: 5th</a:t>
            </a:r>
            <a:endParaRPr lang="en-US"/>
          </a:p>
          <a:p>
            <a:pPr marL="0" indent="0">
              <a:buNone/>
            </a:pPr>
            <a:endParaRPr lang="en-US" dirty="0"/>
          </a:p>
        </p:txBody>
      </p:sp>
      <p:pic>
        <p:nvPicPr>
          <p:cNvPr id="4" name="Picture 4" descr="A close up of a logo&#10;&#10;Description generated with very high confidence"/>
          <p:cNvPicPr>
            <a:picLocks noChangeAspect="1"/>
          </p:cNvPicPr>
          <p:nvPr/>
        </p:nvPicPr>
        <p:blipFill>
          <a:blip r:embed="rId1"/>
          <a:stretch>
            <a:fillRect/>
          </a:stretch>
        </p:blipFill>
        <p:spPr>
          <a:xfrm>
            <a:off x="837425" y="254841"/>
            <a:ext cx="1355678" cy="134430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Let's have a look at our main Website...</a:t>
            </a:r>
            <a:endParaRPr lang="en-US" dirty="0">
              <a:ea typeface="+mj-lt"/>
              <a:cs typeface="+mj-lt"/>
            </a:endParaRPr>
          </a:p>
        </p:txBody>
      </p:sp>
      <p:sp>
        <p:nvSpPr>
          <p:cNvPr id="3" name="Content Placeholder 2"/>
          <p:cNvSpPr>
            <a:spLocks noGrp="1"/>
          </p:cNvSpPr>
          <p:nvPr>
            <p:ph sz="half" idx="1"/>
          </p:nvPr>
        </p:nvSpPr>
        <p:spPr/>
        <p:txBody>
          <a:bodyPr vert="horz" lIns="91440" tIns="45720" rIns="91440" bIns="45720" rtlCol="0" anchor="t">
            <a:normAutofit/>
          </a:bodyPr>
          <a:lstStyle/>
          <a:p>
            <a:pPr marL="0" indent="0">
              <a:buNone/>
            </a:pPr>
            <a:r>
              <a:rPr lang="en-US" b="1" dirty="0"/>
              <a:t>Login/Signup Component</a:t>
            </a:r>
            <a:endParaRPr lang="en-US" dirty="0"/>
          </a:p>
          <a:p>
            <a:r>
              <a:rPr lang="en-US" dirty="0"/>
              <a:t>This component is designed to allow the users to login/signup on the </a:t>
            </a:r>
            <a:r>
              <a:rPr lang="en-US" dirty="0" err="1"/>
              <a:t>the</a:t>
            </a:r>
            <a:r>
              <a:rPr lang="en-US" dirty="0"/>
              <a:t> </a:t>
            </a:r>
            <a:r>
              <a:rPr lang="en-US" dirty="0" err="1"/>
              <a:t>Eshop</a:t>
            </a:r>
            <a:endParaRPr lang="en-US" b="1" dirty="0" err="1"/>
          </a:p>
          <a:p>
            <a:r>
              <a:rPr lang="en-US" dirty="0"/>
              <a:t>User can't be registered twice with the same email Id</a:t>
            </a:r>
            <a:endParaRPr lang="en-US" dirty="0"/>
          </a:p>
          <a:p>
            <a:r>
              <a:rPr lang="en-US" dirty="0"/>
              <a:t>Only those users are allowed to login who have already signed up.</a:t>
            </a:r>
            <a:endParaRPr lang="en-US" dirty="0"/>
          </a:p>
          <a:p>
            <a:endParaRPr lang="en-US" dirty="0"/>
          </a:p>
        </p:txBody>
      </p:sp>
      <p:pic>
        <p:nvPicPr>
          <p:cNvPr id="21" name="Picture 8" descr="login"/>
          <p:cNvPicPr>
            <a:picLocks noChangeAspect="1" noChangeArrowheads="1"/>
          </p:cNvPicPr>
          <p:nvPr>
            <p:ph sz="half" idx="2"/>
          </p:nvPr>
        </p:nvPicPr>
        <p:blipFill>
          <a:blip r:embed="rId1"/>
          <a:stretch>
            <a:fillRect/>
          </a:stretch>
        </p:blipFill>
        <p:spPr>
          <a:xfrm>
            <a:off x="5090160" y="2160905"/>
            <a:ext cx="4928235" cy="31165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b="1" dirty="0">
                <a:sym typeface="+mn-ea"/>
              </a:rPr>
              <a:t>Home Component</a:t>
            </a:r>
            <a:endParaRPr lang="en-US"/>
          </a:p>
        </p:txBody>
      </p:sp>
      <p:sp>
        <p:nvSpPr>
          <p:cNvPr id="3" name="Content Placeholder 2"/>
          <p:cNvSpPr>
            <a:spLocks noGrp="1"/>
          </p:cNvSpPr>
          <p:nvPr>
            <p:ph sz="half" idx="1"/>
          </p:nvPr>
        </p:nvSpPr>
        <p:spPr/>
        <p:txBody>
          <a:bodyPr vert="horz" lIns="91440" tIns="45720" rIns="91440" bIns="45720" rtlCol="0" anchor="t">
            <a:normAutofit/>
          </a:bodyPr>
          <a:lstStyle/>
          <a:p>
            <a:pPr marL="0" indent="0">
              <a:buNone/>
            </a:pPr>
            <a:endParaRPr lang="en-US" b="1" dirty="0"/>
          </a:p>
          <a:p>
            <a:r>
              <a:rPr lang="en-US" dirty="0"/>
              <a:t>This component displays all the products available on </a:t>
            </a:r>
            <a:r>
              <a:rPr lang="en-US" dirty="0" err="1"/>
              <a:t>Eshop</a:t>
            </a:r>
            <a:endParaRPr lang="en-US" dirty="0" err="1"/>
          </a:p>
          <a:p>
            <a:r>
              <a:rPr lang="en-US" dirty="0"/>
              <a:t>You can see more details about any product by clicking the details button over it.</a:t>
            </a:r>
            <a:endParaRPr lang="en-US" dirty="0"/>
          </a:p>
          <a:p>
            <a:endParaRPr lang="en-US" dirty="0"/>
          </a:p>
          <a:p>
            <a:pPr marL="0" indent="0">
              <a:buNone/>
            </a:pPr>
            <a:endParaRPr lang="en-US" dirty="0"/>
          </a:p>
          <a:p>
            <a:endParaRPr lang="en-US" dirty="0"/>
          </a:p>
          <a:p>
            <a:endParaRPr lang="en-US" dirty="0"/>
          </a:p>
        </p:txBody>
      </p:sp>
      <p:pic>
        <p:nvPicPr>
          <p:cNvPr id="24" name="Picture 12" descr="frontend_ss"/>
          <p:cNvPicPr>
            <a:picLocks noChangeAspect="1" noChangeArrowheads="1"/>
          </p:cNvPicPr>
          <p:nvPr>
            <p:ph sz="half" idx="2"/>
          </p:nvPr>
        </p:nvPicPr>
        <p:blipFill>
          <a:blip r:embed="rId1"/>
          <a:stretch>
            <a:fillRect/>
          </a:stretch>
        </p:blipFill>
        <p:spPr>
          <a:xfrm>
            <a:off x="5090160" y="2160905"/>
            <a:ext cx="4985385" cy="31197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b="1" dirty="0">
                <a:sym typeface="+mn-ea"/>
              </a:rPr>
              <a:t>Chat  Component</a:t>
            </a:r>
            <a:endParaRPr lang="en-US"/>
          </a:p>
        </p:txBody>
      </p:sp>
      <p:sp>
        <p:nvSpPr>
          <p:cNvPr id="3" name="Content Placeholder 2"/>
          <p:cNvSpPr>
            <a:spLocks noGrp="1"/>
          </p:cNvSpPr>
          <p:nvPr>
            <p:ph sz="half" idx="1"/>
          </p:nvPr>
        </p:nvSpPr>
        <p:spPr/>
        <p:txBody>
          <a:bodyPr vert="horz" lIns="91440" tIns="45720" rIns="91440" bIns="45720" rtlCol="0" anchor="t">
            <a:normAutofit/>
          </a:bodyPr>
          <a:lstStyle/>
          <a:p>
            <a:pPr marL="0" indent="0">
              <a:buNone/>
            </a:pPr>
            <a:endParaRPr lang="en-US" b="1" dirty="0"/>
          </a:p>
          <a:p>
            <a:pPr marL="285750" indent="-285750"/>
            <a:r>
              <a:rPr lang="en-US" dirty="0"/>
              <a:t>This component is designed allow users to discuss their problems with the customer-care. </a:t>
            </a:r>
            <a:endParaRPr lang="en-US" dirty="0"/>
          </a:p>
          <a:p>
            <a:pPr marL="0" indent="0">
              <a:buNone/>
            </a:pPr>
            <a:endParaRPr lang="en-US" dirty="0"/>
          </a:p>
          <a:p>
            <a:endParaRPr lang="en-US" dirty="0"/>
          </a:p>
          <a:p>
            <a:endParaRPr lang="en-US" dirty="0"/>
          </a:p>
        </p:txBody>
      </p:sp>
      <p:pic>
        <p:nvPicPr>
          <p:cNvPr id="26" name="Picture 15" descr="chat_ss"/>
          <p:cNvPicPr>
            <a:picLocks noChangeAspect="1" noChangeArrowheads="1"/>
          </p:cNvPicPr>
          <p:nvPr>
            <p:ph sz="half" idx="2"/>
          </p:nvPr>
        </p:nvPicPr>
        <p:blipFill>
          <a:blip r:embed="rId1"/>
          <a:stretch>
            <a:fillRect/>
          </a:stretch>
        </p:blipFill>
        <p:spPr>
          <a:xfrm>
            <a:off x="5090160" y="1930400"/>
            <a:ext cx="5518150" cy="37992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b="1" dirty="0">
                <a:sym typeface="+mn-ea"/>
              </a:rPr>
              <a:t>Profile Component</a:t>
            </a:r>
            <a:endParaRPr lang="en-US"/>
          </a:p>
        </p:txBody>
      </p:sp>
      <p:sp>
        <p:nvSpPr>
          <p:cNvPr id="3" name="Content Placeholder 2"/>
          <p:cNvSpPr>
            <a:spLocks noGrp="1"/>
          </p:cNvSpPr>
          <p:nvPr>
            <p:ph sz="half" idx="1"/>
          </p:nvPr>
        </p:nvSpPr>
        <p:spPr/>
        <p:txBody>
          <a:bodyPr vert="horz" lIns="91440" tIns="45720" rIns="91440" bIns="45720" rtlCol="0" anchor="t">
            <a:normAutofit/>
          </a:bodyPr>
          <a:lstStyle/>
          <a:p>
            <a:pPr marL="0" indent="0">
              <a:buNone/>
            </a:pPr>
            <a:endParaRPr lang="en-US" b="1" dirty="0"/>
          </a:p>
          <a:p>
            <a:pPr marL="285750" indent="-285750"/>
            <a:r>
              <a:rPr lang="en-US" dirty="0"/>
              <a:t>To display user details</a:t>
            </a:r>
            <a:endParaRPr lang="en-US" dirty="0"/>
          </a:p>
          <a:p>
            <a:pPr marL="285750" indent="-285750"/>
            <a:endParaRPr lang="en-US" dirty="0"/>
          </a:p>
          <a:p>
            <a:pPr marL="0" indent="0">
              <a:buNone/>
            </a:pPr>
            <a:endParaRPr lang="en-US" dirty="0"/>
          </a:p>
          <a:p>
            <a:endParaRPr lang="en-US" dirty="0"/>
          </a:p>
          <a:p>
            <a:endParaRPr lang="en-US" dirty="0"/>
          </a:p>
        </p:txBody>
      </p:sp>
      <p:pic>
        <p:nvPicPr>
          <p:cNvPr id="28" name="Picture 17" descr="Pratiksha_profile_ss"/>
          <p:cNvPicPr>
            <a:picLocks noChangeAspect="1" noChangeArrowheads="1"/>
          </p:cNvPicPr>
          <p:nvPr>
            <p:ph sz="half" idx="2"/>
          </p:nvPr>
        </p:nvPicPr>
        <p:blipFill>
          <a:blip r:embed="rId1"/>
          <a:stretch>
            <a:fillRect/>
          </a:stretch>
        </p:blipFill>
        <p:spPr>
          <a:xfrm>
            <a:off x="5090160" y="3511550"/>
            <a:ext cx="4632960" cy="2682875"/>
          </a:xfrm>
          <a:prstGeom prst="rect">
            <a:avLst/>
          </a:prstGeom>
        </p:spPr>
      </p:pic>
      <p:pic>
        <p:nvPicPr>
          <p:cNvPr id="29" name="Picture 18" descr="ss6"/>
          <p:cNvPicPr>
            <a:picLocks noChangeAspect="1" noChangeArrowheads="1"/>
          </p:cNvPicPr>
          <p:nvPr/>
        </p:nvPicPr>
        <p:blipFill>
          <a:blip r:embed="rId2"/>
          <a:stretch>
            <a:fillRect/>
          </a:stretch>
        </p:blipFill>
        <p:spPr>
          <a:xfrm>
            <a:off x="5090160" y="1010285"/>
            <a:ext cx="4633595" cy="23514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7200" dirty="0"/>
              <a:t>        Thank you !</a:t>
            </a:r>
            <a:endParaRPr lang="en-US"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Acknowledgement</a:t>
            </a:r>
            <a:endParaRPr lang="en-US" dirty="0"/>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a:buNone/>
            </a:pPr>
            <a:r>
              <a:rPr lang="en-US" dirty="0">
                <a:ea typeface="+mn-lt"/>
                <a:cs typeface="+mn-lt"/>
              </a:rPr>
              <a:t>     We wish to express our sincere gratitude to Mr. Pankaj Kapoor, Trainer at GLA University Mathura for providing us the knowledge of  MEAN Stack Technology and helping us in doing our mini project  work in GLA University Mathura. </a:t>
            </a:r>
            <a:endParaRPr lang="en-US" dirty="0"/>
          </a:p>
          <a:p>
            <a:pPr>
              <a:lnSpc>
                <a:spcPct val="120000"/>
              </a:lnSpc>
              <a:buNone/>
            </a:pPr>
            <a:r>
              <a:rPr lang="en-US" dirty="0">
                <a:ea typeface="+mn-lt"/>
                <a:cs typeface="+mn-lt"/>
              </a:rPr>
              <a:t>     We sincerely thank Mr. Pankaj Kapoor for the guidance and encouragement in carrying out the project work and the necessary information at times we needed for our project to get it successfully completed on time. We came to know about so many new things we are really thankful to him. Lastly we would like to thank our parents and our group who helped us a lot in finalizing this project within the limited time frame. </a:t>
            </a:r>
            <a:endParaRPr lang="en-US" dirty="0"/>
          </a:p>
          <a:p>
            <a:pPr>
              <a:buNone/>
            </a:pPr>
            <a:r>
              <a:rPr lang="en-US" dirty="0">
                <a:ea typeface="+mn-lt"/>
                <a:cs typeface="+mn-lt"/>
              </a:rPr>
              <a:t>     </a:t>
            </a:r>
            <a:endParaRPr lang="en-US">
              <a:ea typeface="+mn-lt"/>
              <a:cs typeface="+mn-lt"/>
            </a:endParaRPr>
          </a:p>
          <a:p>
            <a:pPr>
              <a:buNone/>
            </a:pPr>
            <a:r>
              <a:rPr lang="en-US" dirty="0">
                <a:ea typeface="+mn-lt"/>
                <a:cs typeface="+mn-lt"/>
              </a:rPr>
              <a:t>     Pratiksha Rawat</a:t>
            </a:r>
            <a:endParaRPr lang="en-US" dirty="0">
              <a:ea typeface="+mn-lt"/>
              <a:cs typeface="+mn-lt"/>
            </a:endParaRPr>
          </a:p>
          <a:p>
            <a:pPr>
              <a:buNone/>
            </a:pPr>
            <a:r>
              <a:rPr lang="en-US" dirty="0"/>
              <a:t>     Manish Chahar</a:t>
            </a:r>
            <a:endParaRPr lang="en-US" dirty="0"/>
          </a:p>
          <a:p>
            <a:pPr marL="0" indent="0">
              <a:buNone/>
            </a:pPr>
            <a:r>
              <a:rPr lang="en-US" dirty="0">
                <a:ea typeface="+mn-lt"/>
                <a:cs typeface="+mn-lt"/>
              </a:rPr>
              <a:t>     B.Tech. CSE (3rd Yr)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33502" y="609600"/>
            <a:ext cx="8596668" cy="1320800"/>
          </a:xfrm>
        </p:spPr>
        <p:txBody>
          <a:bodyPr>
            <a:normAutofit/>
          </a:bodyPr>
          <a:lstStyle/>
          <a:p>
            <a:r>
              <a:rPr lang="en-US" dirty="0">
                <a:cs typeface="Calibri Light" panose="020F0302020204030204"/>
              </a:rPr>
              <a:t>Introduction to MEAN</a:t>
            </a:r>
            <a:endParaRPr lang="en-US" dirty="0"/>
          </a:p>
        </p:txBody>
      </p:sp>
      <p:sp>
        <p:nvSpPr>
          <p:cNvPr id="20" name="Isosceles Triangle 9"/>
          <p:cNvSpPr>
            <a:spLocks noGrp="1" noRot="1" noChangeAspect="1" noMove="1" noResize="1" noEditPoints="1" noAdjustHandles="1" noChangeArrowheads="1" noChangeShapeType="1" noTextEdit="1"/>
          </p:cNvSpPr>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1"/>
          <p:cNvSpPr>
            <a:spLocks noGrp="1" noRot="1" noChangeAspect="1" noMove="1" noResize="1" noEditPoints="1" noAdjustHandles="1" noChangeArrowheads="1" noChangeShapeType="1" noTextEdit="1"/>
          </p:cNvSpPr>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4" name="Straight Connector 13"/>
          <p:cNvCxnSpPr>
            <a:cxnSpLocks noGrp="1" noRot="1" noChangeAspect="1" noMove="1" noResize="1" noEditPoints="1" noAdjustHandles="1" noChangeArrowheads="1" noChangeShapeType="1"/>
          </p:cNvCxnSpPr>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6" name="Straight Connector 15"/>
          <p:cNvCxnSpPr>
            <a:cxnSpLocks noGrp="1" noRot="1" noChangeAspect="1" noMove="1" noResize="1" noEditPoints="1" noAdjustHandles="1" noChangeArrowheads="1" noChangeShapeType="1"/>
          </p:cNvCxnSpPr>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333502" y="2160590"/>
            <a:ext cx="8470898" cy="3429260"/>
          </a:xfrm>
        </p:spPr>
        <p:txBody>
          <a:bodyPr vert="horz" lIns="0" tIns="45720" rIns="0" bIns="45720" rtlCol="0" anchor="t">
            <a:normAutofit/>
          </a:bodyPr>
          <a:lstStyle/>
          <a:p>
            <a:pPr>
              <a:buFont typeface="Wingdings" panose="05000000000000000000" pitchFamily="34" charset="0"/>
              <a:buChar char="§"/>
            </a:pPr>
            <a:r>
              <a:rPr lang="en-US" dirty="0">
                <a:ea typeface="+mn-lt"/>
                <a:cs typeface="+mn-lt"/>
              </a:rPr>
              <a:t>The term MEAN stack refers to a collection of JavaScript based technologies used to develop web applications.</a:t>
            </a:r>
            <a:r>
              <a:rPr lang="en-US" dirty="0">
                <a:cs typeface="Calibri" panose="020F0502020204030204"/>
              </a:rPr>
              <a:t> </a:t>
            </a:r>
            <a:endParaRPr lang="en-US" dirty="0">
              <a:ea typeface="+mn-lt"/>
              <a:cs typeface="+mn-lt"/>
            </a:endParaRPr>
          </a:p>
          <a:p>
            <a:pPr>
              <a:buFont typeface="Wingdings" panose="05000000000000000000" pitchFamily="34" charset="0"/>
              <a:buChar char="§"/>
            </a:pPr>
            <a:r>
              <a:rPr lang="en-US" dirty="0">
                <a:ea typeface="+mn-lt"/>
                <a:cs typeface="+mn-lt"/>
              </a:rPr>
              <a:t>Mean Stands for MongoDB, Angular, Node.js, Express</a:t>
            </a:r>
            <a:endParaRPr lang="en-US" dirty="0">
              <a:ea typeface="+mn-lt"/>
              <a:cs typeface="+mn-lt"/>
            </a:endParaRPr>
          </a:p>
          <a:p>
            <a:pPr>
              <a:buFont typeface="Wingdings" panose="05000000000000000000" pitchFamily="34" charset="0"/>
              <a:buChar char="§"/>
            </a:pPr>
            <a:r>
              <a:rPr lang="en-US" dirty="0">
                <a:cs typeface="Calibri" panose="020F0502020204030204"/>
              </a:rPr>
              <a:t> Mean stack provides us an efficient and easy way to develop Single Page Web Applications.</a:t>
            </a:r>
            <a:endParaRPr lang="en-US" dirty="0">
              <a:cs typeface="Calibri" panose="020F0502020204030204"/>
            </a:endParaRPr>
          </a:p>
          <a:p>
            <a:pPr>
              <a:buFont typeface="Wingdings" panose="05000000000000000000" pitchFamily="34" charset="0"/>
              <a:buChar char="§"/>
            </a:pPr>
            <a:r>
              <a:rPr lang="en-US" dirty="0">
                <a:ea typeface="+mn-lt"/>
                <a:cs typeface="+mn-lt"/>
              </a:rPr>
              <a:t>MEAN stack applications are flexible, scalable, and extensible, making them the perfect candidate for cloud hosting.</a:t>
            </a:r>
            <a:endParaRPr lang="en-US" dirty="0">
              <a:cs typeface="Calibri" panose="020F0502020204030204"/>
            </a:endParaRPr>
          </a:p>
          <a:p>
            <a:pPr>
              <a:buFont typeface="Arial" panose="020B0604020202020204" pitchFamily="34" charset="0"/>
              <a:buChar char="•"/>
            </a:pPr>
            <a:endParaRPr lang="en-US" dirty="0">
              <a:cs typeface="Calibri" panose="020F0502020204030204"/>
            </a:endParaRPr>
          </a:p>
          <a:p>
            <a:pPr>
              <a:buFont typeface="Arial" panose="020B0604020202020204" pitchFamily="34" charset="0"/>
              <a:buChar char="•"/>
            </a:pPr>
            <a:endParaRPr lang="en-US" dirty="0">
              <a:cs typeface="Calibri" panose="020F0502020204030204"/>
            </a:endParaRPr>
          </a:p>
          <a:p>
            <a:pPr>
              <a:buFont typeface="Arial" panose="020B0604020202020204" pitchFamily="34" charset="0"/>
              <a:buChar char="•"/>
            </a:pPr>
            <a:endParaRPr lang="en-US" dirty="0">
              <a:cs typeface="Calibri" panose="020F0502020204030204"/>
            </a:endParaRPr>
          </a:p>
          <a:p>
            <a:pPr marL="0" indent="0">
              <a:buNone/>
            </a:pPr>
            <a:endParaRPr lang="en-US" dirty="0">
              <a:cs typeface="Calibri" panose="020F0502020204030204"/>
            </a:endParaRPr>
          </a:p>
          <a:p>
            <a:pPr>
              <a:buFont typeface="Arial" panose="020B0604020202020204" pitchFamily="34" charset="0"/>
              <a:buChar char="•"/>
            </a:pPr>
            <a:endParaRPr lang="en-US" dirty="0">
              <a:cs typeface="Calibri" panose="020F0502020204030204"/>
            </a:endParaRPr>
          </a:p>
          <a:p>
            <a:pPr marL="0" indent="0">
              <a:buNone/>
            </a:pPr>
            <a:endParaRPr lang="en-US" dirty="0">
              <a:cs typeface="Calibri" panose="020F0502020204030204"/>
            </a:endParaRPr>
          </a:p>
        </p:txBody>
      </p:sp>
      <p:sp>
        <p:nvSpPr>
          <p:cNvPr id="27" name="Rectangle 27"/>
          <p:cNvSpPr>
            <a:spLocks noGrp="1" noRot="1" noChangeAspect="1" noMove="1" noResize="1" noEditPoints="1" noAdjustHandles="1" noChangeArrowheads="1" noChangeShapeType="1" noTextEdit="1"/>
          </p:cNvSpPr>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33502" y="609600"/>
            <a:ext cx="8596668" cy="1320800"/>
          </a:xfrm>
        </p:spPr>
        <p:txBody>
          <a:bodyPr>
            <a:normAutofit/>
          </a:bodyPr>
          <a:lstStyle/>
          <a:p>
            <a:r>
              <a:rPr lang="en-US" dirty="0">
                <a:cs typeface="Calibri Light" panose="020F0302020204030204"/>
              </a:rPr>
              <a:t>What is MongoDB ?</a:t>
            </a:r>
            <a:endParaRPr lang="en-US" dirty="0"/>
          </a:p>
        </p:txBody>
      </p:sp>
      <p:sp>
        <p:nvSpPr>
          <p:cNvPr id="16" name="Isosceles Triangle 15"/>
          <p:cNvSpPr>
            <a:spLocks noGrp="1" noRot="1" noChangeAspect="1" noMove="1" noResize="1" noEditPoints="1" noAdjustHandles="1" noChangeArrowheads="1" noChangeShapeType="1" noTextEdit="1"/>
          </p:cNvSpPr>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a:spLocks noGrp="1" noRot="1" noChangeAspect="1" noMove="1" noResize="1" noEditPoints="1" noAdjustHandles="1" noChangeArrowheads="1" noChangeShapeType="1" noTextEdit="1"/>
          </p:cNvSpPr>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0" name="Straight Connector 19"/>
          <p:cNvCxnSpPr>
            <a:cxnSpLocks noGrp="1" noRot="1" noChangeAspect="1" noMove="1" noResize="1" noEditPoints="1" noAdjustHandles="1" noChangeArrowheads="1" noChangeShapeType="1"/>
          </p:cNvCxnSpPr>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cxnSpLocks noGrp="1" noRot="1" noChangeAspect="1" noMove="1" noResize="1" noEditPoints="1" noAdjustHandles="1" noChangeArrowheads="1" noChangeShapeType="1"/>
          </p:cNvCxnSpPr>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333502" y="2160590"/>
            <a:ext cx="8470898" cy="3429260"/>
          </a:xfrm>
        </p:spPr>
        <p:txBody>
          <a:bodyPr vert="horz" lIns="0" tIns="45720" rIns="0" bIns="45720" rtlCol="0" anchor="t">
            <a:normAutofit/>
          </a:bodyPr>
          <a:lstStyle/>
          <a:p>
            <a:pPr>
              <a:buFont typeface="Wingdings" panose="05000000000000000000" pitchFamily="2" charset="2"/>
              <a:buChar char="§"/>
            </a:pPr>
            <a:r>
              <a:rPr lang="en-US" dirty="0">
                <a:ea typeface="+mn-lt"/>
                <a:cs typeface="+mn-lt"/>
              </a:rPr>
              <a:t>MongoDB is an open source, NoSQL database designed for cloud applications.</a:t>
            </a:r>
            <a:endParaRPr lang="en-US" dirty="0">
              <a:cs typeface="Calibri" panose="020F0502020204030204"/>
            </a:endParaRPr>
          </a:p>
          <a:p>
            <a:pPr>
              <a:buFont typeface="Wingdings" panose="05000000000000000000" pitchFamily="2" charset="2"/>
              <a:buChar char="§"/>
            </a:pPr>
            <a:r>
              <a:rPr lang="en-US" dirty="0">
                <a:ea typeface="+mn-lt"/>
                <a:cs typeface="+mn-lt"/>
              </a:rPr>
              <a:t> It uses object-oriented organization instead of a relational model. The format of storage is called BSON(Binary JSON)</a:t>
            </a:r>
            <a:endParaRPr lang="en-US" dirty="0">
              <a:ea typeface="+mn-lt"/>
              <a:cs typeface="+mn-lt"/>
            </a:endParaRPr>
          </a:p>
          <a:p>
            <a:pPr>
              <a:buFont typeface="Wingdings" panose="05000000000000000000" pitchFamily="2" charset="2"/>
              <a:buChar char="§"/>
            </a:pPr>
            <a:r>
              <a:rPr lang="en-US" dirty="0">
                <a:ea typeface="+mn-lt"/>
                <a:cs typeface="+mn-lt"/>
              </a:rPr>
              <a:t>MongoDB is well known for its ability to manage large amounts of data without compromising on data access.</a:t>
            </a:r>
            <a:endParaRPr lang="en-US" dirty="0">
              <a:ea typeface="+mn-lt"/>
              <a:cs typeface="+mn-lt"/>
            </a:endParaRPr>
          </a:p>
          <a:p>
            <a:pPr>
              <a:buFont typeface="Wingdings" panose="05000000000000000000" pitchFamily="2" charset="2"/>
              <a:buChar char="§"/>
            </a:pPr>
            <a:r>
              <a:rPr lang="en-US" dirty="0">
                <a:ea typeface="+mn-lt"/>
                <a:cs typeface="+mn-lt"/>
              </a:rPr>
              <a:t>Everything in MongoDB is stored in key : value format</a:t>
            </a:r>
            <a:endParaRPr lang="en-US" dirty="0">
              <a:ea typeface="+mn-lt"/>
              <a:cs typeface="+mn-lt"/>
            </a:endParaRPr>
          </a:p>
          <a:p>
            <a:pPr>
              <a:buFont typeface="Arial" panose="020B0604020202020204" pitchFamily="34" charset="0"/>
              <a:buChar char="•"/>
            </a:pPr>
            <a:endParaRPr lang="en-US">
              <a:ea typeface="+mn-lt"/>
              <a:cs typeface="+mn-lt"/>
            </a:endParaRPr>
          </a:p>
        </p:txBody>
      </p:sp>
      <p:sp>
        <p:nvSpPr>
          <p:cNvPr id="24" name="Rectangle 27"/>
          <p:cNvSpPr>
            <a:spLocks noGrp="1" noRot="1" noChangeAspect="1" noMove="1" noResize="1" noEditPoints="1" noAdjustHandles="1" noChangeArrowheads="1" noChangeShapeType="1" noTextEdit="1"/>
          </p:cNvSpPr>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What is Express ?</a:t>
            </a:r>
            <a:endParaRPr lang="en-US" dirty="0">
              <a:cs typeface="Calibri Light" panose="020F0302020204030204"/>
            </a:endParaRPr>
          </a:p>
        </p:txBody>
      </p:sp>
      <p:sp>
        <p:nvSpPr>
          <p:cNvPr id="3" name="Content Placeholder 2"/>
          <p:cNvSpPr>
            <a:spLocks noGrp="1"/>
          </p:cNvSpPr>
          <p:nvPr>
            <p:ph idx="1"/>
          </p:nvPr>
        </p:nvSpPr>
        <p:spPr/>
        <p:txBody>
          <a:bodyPr vert="horz" lIns="0" tIns="45720" rIns="0" bIns="45720" rtlCol="0" anchor="t">
            <a:normAutofit/>
          </a:bodyPr>
          <a:lstStyle/>
          <a:p>
            <a:pPr marL="342900" indent="-342900">
              <a:buFont typeface="Wingdings" panose="05000000000000000000" pitchFamily="2" charset="2"/>
              <a:buChar char="§"/>
            </a:pPr>
            <a:r>
              <a:rPr lang="en-US" dirty="0">
                <a:ea typeface="+mn-lt"/>
                <a:cs typeface="+mn-lt"/>
              </a:rPr>
              <a:t>Express is a minimal and flexible Node.js web application framework that provides a robust set of features for web and mobile applications.</a:t>
            </a:r>
            <a:endParaRPr lang="en-US"/>
          </a:p>
          <a:p>
            <a:pPr marL="342900" indent="-342900">
              <a:buFont typeface="Wingdings" panose="05000000000000000000" pitchFamily="2" charset="2"/>
              <a:buChar char="§"/>
            </a:pPr>
            <a:r>
              <a:rPr lang="en-US" dirty="0">
                <a:ea typeface="+mn-lt"/>
                <a:cs typeface="+mn-lt"/>
              </a:rPr>
              <a:t>Forming the backend of the MEAN stack, Express handles all the interactions between the frontend and the database, ensuring a smooth transfer of data to the end user. </a:t>
            </a:r>
            <a:endParaRPr lang="en-US" dirty="0">
              <a:ea typeface="+mn-lt"/>
              <a:cs typeface="+mn-lt"/>
            </a:endParaRPr>
          </a:p>
          <a:p>
            <a:pPr>
              <a:buFont typeface="Wingdings" panose="05000000000000000000" pitchFamily="2" charset="2"/>
              <a:buChar char="§"/>
            </a:pPr>
            <a:r>
              <a:rPr lang="en-US" dirty="0">
                <a:ea typeface="+mn-lt"/>
                <a:cs typeface="+mn-lt"/>
              </a:rPr>
              <a:t> Express offers excellent error handling and templating functionality to aid your development.</a:t>
            </a:r>
            <a:endParaRPr lang="en-US" dirty="0">
              <a:ea typeface="+mn-lt"/>
              <a:cs typeface="+mn-lt"/>
            </a:endParaRPr>
          </a:p>
          <a:p>
            <a:pPr>
              <a:buFont typeface="Wingdings" panose="05000000000000000000" pitchFamily="2" charset="2"/>
              <a:buChar char="§"/>
            </a:pPr>
            <a:r>
              <a:rPr lang="en-US" dirty="0">
                <a:ea typeface="+mn-lt"/>
                <a:cs typeface="+mn-lt"/>
              </a:rPr>
              <a:t>It defines a routing table which is used to perform different actions based on HTTP method and URL.</a:t>
            </a:r>
            <a:endParaRPr lang="en-US" dirty="0">
              <a:ea typeface="+mn-lt"/>
              <a:cs typeface="+mn-lt"/>
            </a:endParaRPr>
          </a:p>
          <a:p>
            <a:pPr>
              <a:buFont typeface="Wingdings" panose="05000000000000000000" pitchFamily="2" charset="2"/>
              <a:buChar char="§"/>
            </a:pPr>
            <a:r>
              <a:rPr lang="en-US" dirty="0">
                <a:ea typeface="+mn-lt"/>
                <a:cs typeface="+mn-lt"/>
              </a:rPr>
              <a:t>It allows to dynamically render HTML Pages based on passing arguments to templates.</a:t>
            </a:r>
            <a:endParaRPr lang="en-US" dirty="0">
              <a:ea typeface="+mn-lt"/>
              <a:cs typeface="+mn-lt"/>
            </a:endParaRPr>
          </a:p>
          <a:p>
            <a:pPr marL="0" indent="0">
              <a:buNone/>
            </a:pPr>
            <a:endParaRPr lang="en-US" dirty="0">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7</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5000000000000000000" pitchFamily="2" charset="2"/>
              <a:buChar char="§"/>
            </a:pPr>
            <a:r>
              <a:rPr lang="en-US" dirty="0">
                <a:ea typeface="+mn-lt"/>
                <a:cs typeface="+mn-lt"/>
              </a:rPr>
              <a:t>Angular  is an open source Typescript framework by Google to build web applications. It can be freely used, changed and shared by anyone.</a:t>
            </a:r>
            <a:endParaRPr lang="en-US"/>
          </a:p>
          <a:p>
            <a:pPr>
              <a:buFont typeface="Wingdings" panose="05000000000000000000" pitchFamily="2" charset="2"/>
              <a:buChar char="§"/>
            </a:pPr>
            <a:r>
              <a:rPr lang="en-US" dirty="0">
                <a:ea typeface="+mn-lt"/>
                <a:cs typeface="+mn-lt"/>
              </a:rPr>
              <a:t>Angular makes it easy to create reactive </a:t>
            </a:r>
            <a:r>
              <a:rPr lang="en-US" b="1" dirty="0">
                <a:ea typeface="+mn-lt"/>
                <a:cs typeface="+mn-lt"/>
              </a:rPr>
              <a:t>Single Page Applications</a:t>
            </a:r>
            <a:r>
              <a:rPr lang="en-US" dirty="0">
                <a:ea typeface="+mn-lt"/>
                <a:cs typeface="+mn-lt"/>
              </a:rPr>
              <a:t> (SPAs).</a:t>
            </a:r>
            <a:endParaRPr lang="en-US" dirty="0">
              <a:ea typeface="+mn-lt"/>
              <a:cs typeface="+mn-lt"/>
            </a:endParaRPr>
          </a:p>
          <a:p>
            <a:pPr>
              <a:buFont typeface="Wingdings" panose="05000000000000000000" pitchFamily="2" charset="2"/>
              <a:buChar char="§"/>
            </a:pPr>
            <a:r>
              <a:rPr lang="en-US" dirty="0">
                <a:ea typeface="+mn-lt"/>
                <a:cs typeface="+mn-lt"/>
              </a:rPr>
              <a:t>Angular uses Microsoft's TypeScript language, which provides Class-based Object Oriented Programming, Static Typing, Generics etc. which are the features of a server-side programming language.</a:t>
            </a:r>
            <a:endParaRPr lang="en-US" dirty="0">
              <a:ea typeface="+mn-lt"/>
              <a:cs typeface="+mn-lt"/>
            </a:endParaRPr>
          </a:p>
          <a:p>
            <a:pPr>
              <a:buFont typeface="Wingdings" panose="05000000000000000000" pitchFamily="2" charset="2"/>
              <a:buChar char="§"/>
            </a:pPr>
            <a:r>
              <a:rPr lang="en-US" dirty="0"/>
              <a:t>Angular Supports dynamic loading of the page.</a:t>
            </a:r>
            <a:endParaRPr lang="en-US" dirty="0"/>
          </a:p>
          <a:p>
            <a:pPr>
              <a:buFont typeface="Wingdings" panose="05000000000000000000" pitchFamily="2" charset="2"/>
              <a:buChar char="§"/>
            </a:pPr>
            <a:r>
              <a:rPr lang="en-US" dirty="0"/>
              <a:t>Angular also provides Angular Materials to support UI development.</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5000000000000000000" pitchFamily="2" charset="2"/>
              <a:buChar char="§"/>
            </a:pPr>
            <a:r>
              <a:rPr lang="en-US" dirty="0">
                <a:ea typeface="+mn-lt"/>
                <a:cs typeface="+mn-lt"/>
              </a:rPr>
              <a:t>Node.js is a cross-platform environment and library for running JavaScript applications which is used to create networking and server-side applications.</a:t>
            </a:r>
            <a:endParaRPr lang="en-US"/>
          </a:p>
          <a:p>
            <a:pPr>
              <a:buFont typeface="Wingdings" panose="05000000000000000000" pitchFamily="2" charset="2"/>
              <a:buChar char="§"/>
            </a:pPr>
            <a:r>
              <a:rPr lang="en-US" dirty="0">
                <a:ea typeface="+mn-lt"/>
                <a:cs typeface="+mn-lt"/>
              </a:rPr>
              <a:t>Many of the basic modules of Node.js are written in JavaScript. Node.js is mostly used to run real-time server applications.</a:t>
            </a:r>
            <a:endParaRPr lang="en-US" dirty="0">
              <a:ea typeface="+mn-lt"/>
              <a:cs typeface="+mn-lt"/>
            </a:endParaRPr>
          </a:p>
          <a:p>
            <a:pPr>
              <a:buFont typeface="Wingdings" panose="05000000000000000000" pitchFamily="2" charset="2"/>
              <a:buChar char="§"/>
            </a:pPr>
            <a:r>
              <a:rPr lang="en-US" b="1" dirty="0">
                <a:ea typeface="+mn-lt"/>
                <a:cs typeface="+mn-lt"/>
              </a:rPr>
              <a:t> </a:t>
            </a:r>
            <a:r>
              <a:rPr lang="en-US" dirty="0">
                <a:ea typeface="+mn-lt"/>
                <a:cs typeface="+mn-lt"/>
              </a:rPr>
              <a:t>Node.js is built on Google Chrome's V8 JavaScript Engine, so its library is very fast in code execution.</a:t>
            </a:r>
            <a:endParaRPr lang="en-US" dirty="0">
              <a:ea typeface="+mn-lt"/>
              <a:cs typeface="+mn-lt"/>
            </a:endParaRPr>
          </a:p>
          <a:p>
            <a:pPr>
              <a:buFont typeface="Wingdings" panose="05000000000000000000" pitchFamily="2" charset="2"/>
              <a:buChar char="§"/>
            </a:pPr>
            <a:r>
              <a:rPr lang="en-US" dirty="0">
                <a:ea typeface="+mn-lt"/>
                <a:cs typeface="+mn-lt"/>
              </a:rPr>
              <a:t>Node.js has an open source community which has produced many excellent modules to add additional capabilities to Node.js applications.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MEAN project...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Create a separate folder named </a:t>
            </a:r>
            <a:r>
              <a:rPr lang="en-US" dirty="0" err="1"/>
              <a:t>myProject</a:t>
            </a:r>
            <a:r>
              <a:rPr lang="en-US" dirty="0"/>
              <a:t> to store all the project files.</a:t>
            </a:r>
            <a:endParaRPr lang="en-US" dirty="0"/>
          </a:p>
          <a:p>
            <a:r>
              <a:rPr lang="en-US" dirty="0"/>
              <a:t>Go inside this folder open </a:t>
            </a:r>
            <a:r>
              <a:rPr lang="en-US" dirty="0" err="1"/>
              <a:t>cmd</a:t>
            </a:r>
            <a:r>
              <a:rPr lang="en-US" dirty="0"/>
              <a:t> and run the command.</a:t>
            </a:r>
            <a:endParaRPr lang="en-US" dirty="0"/>
          </a:p>
          <a:p>
            <a:pPr marL="0" indent="0">
              <a:buNone/>
            </a:pPr>
            <a:r>
              <a:rPr lang="en-US" dirty="0"/>
              <a:t>                   </a:t>
            </a:r>
            <a:r>
              <a:rPr lang="en-US" dirty="0">
                <a:ea typeface="+mn-lt"/>
                <a:cs typeface="+mn-lt"/>
              </a:rPr>
              <a:t> </a:t>
            </a:r>
            <a:r>
              <a:rPr lang="en-US" b="1" dirty="0">
                <a:ea typeface="+mn-lt"/>
                <a:cs typeface="+mn-lt"/>
              </a:rPr>
              <a:t>ng new Frontend</a:t>
            </a:r>
            <a:endParaRPr lang="en-US" b="1" dirty="0">
              <a:ea typeface="+mn-lt"/>
              <a:cs typeface="+mn-lt"/>
            </a:endParaRPr>
          </a:p>
          <a:p>
            <a:pPr marL="285750" indent="-285750"/>
            <a:r>
              <a:rPr lang="en-US" dirty="0"/>
              <a:t>The above command will create a new Angular project named Frontend containing all the files shown below. </a:t>
            </a:r>
            <a:endParaRPr lang="en-US" dirty="0"/>
          </a:p>
          <a:p>
            <a:pPr marL="0" indent="0">
              <a:buNone/>
            </a:pPr>
            <a:endParaRPr lang="en-US" dirty="0"/>
          </a:p>
          <a:p>
            <a:pPr marL="0" indent="0">
              <a:buNone/>
            </a:pPr>
            <a:endParaRPr lang="en-US" dirty="0"/>
          </a:p>
        </p:txBody>
      </p:sp>
      <p:pic>
        <p:nvPicPr>
          <p:cNvPr id="4" name="Picture 4" descr="A screenshot of a cell phone&#10;&#10;Description generated with very high confidence"/>
          <p:cNvPicPr>
            <a:picLocks noChangeAspect="1"/>
          </p:cNvPicPr>
          <p:nvPr/>
        </p:nvPicPr>
        <p:blipFill>
          <a:blip r:embed="rId1"/>
          <a:stretch>
            <a:fillRect/>
          </a:stretch>
        </p:blipFill>
        <p:spPr>
          <a:xfrm>
            <a:off x="1135269" y="4052824"/>
            <a:ext cx="5150678" cy="2705921"/>
          </a:xfrm>
          <a:prstGeom prst="rect">
            <a:avLst/>
          </a:prstGeom>
        </p:spPr>
      </p:pic>
      <p:sp>
        <p:nvSpPr>
          <p:cNvPr id="6" name="TextBox 5"/>
          <p:cNvSpPr txBox="1"/>
          <p:nvPr/>
        </p:nvSpPr>
        <p:spPr>
          <a:xfrm>
            <a:off x="6281530" y="4404138"/>
            <a:ext cx="27432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dirty="0">
                <a:solidFill>
                  <a:schemeClr val="accent5"/>
                </a:solidFill>
              </a:rPr>
              <a:t>**Important : You should have installed latest version of  node and </a:t>
            </a:r>
            <a:r>
              <a:rPr lang="en-US" sz="2000" dirty="0" err="1">
                <a:solidFill>
                  <a:schemeClr val="accent5"/>
                </a:solidFill>
              </a:rPr>
              <a:t>npm</a:t>
            </a:r>
            <a:r>
              <a:rPr lang="en-US" sz="2000" dirty="0">
                <a:solidFill>
                  <a:schemeClr val="accent5"/>
                </a:solidFill>
              </a:rPr>
              <a:t>  on your system.</a:t>
            </a:r>
            <a:endParaRPr lang="en-US" sz="2000" dirty="0">
              <a:solidFill>
                <a:schemeClr val="accent5"/>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7131</Words>
  <Application>WPS Presentation</Application>
  <PresentationFormat>Widescreen</PresentationFormat>
  <Paragraphs>192</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Wingdings 3</vt:lpstr>
      <vt:lpstr>Arial</vt:lpstr>
      <vt:lpstr>Calibri Light</vt:lpstr>
      <vt:lpstr>Calibri</vt:lpstr>
      <vt:lpstr>Wingdings</vt:lpstr>
      <vt:lpstr>Trebuchet MS</vt:lpstr>
      <vt:lpstr>Microsoft YaHei</vt:lpstr>
      <vt:lpstr>Arial Unicode MS</vt:lpstr>
      <vt:lpstr>Symbol</vt:lpstr>
      <vt:lpstr>Facet</vt:lpstr>
      <vt:lpstr>Online Shopping Website using MEAN Stack</vt:lpstr>
      <vt:lpstr>17 km. Stone NH-2, Mathura-Delhi Road, P.O. – Chaumuha</vt:lpstr>
      <vt:lpstr>   Acknowledgement</vt:lpstr>
      <vt:lpstr>Introduction to MEAN</vt:lpstr>
      <vt:lpstr>What is MongoDB ?</vt:lpstr>
      <vt:lpstr>What is Express ?</vt:lpstr>
      <vt:lpstr>Angular 7</vt:lpstr>
      <vt:lpstr>Node.js</vt:lpstr>
      <vt:lpstr>Creating a MEAN project...</vt:lpstr>
      <vt:lpstr>PowerPoint 演示文稿</vt:lpstr>
      <vt:lpstr>Start Coding the Web Now...</vt:lpstr>
      <vt:lpstr>PowerPoint 演示文稿</vt:lpstr>
      <vt:lpstr>app-routing.module.ts</vt:lpstr>
      <vt:lpstr>Adding Bootstrap, Fonts and other Styles.</vt:lpstr>
      <vt:lpstr>All set up let's design the login page UI</vt:lpstr>
      <vt:lpstr>Login.component.ts</vt:lpstr>
      <vt:lpstr>Backend Api file to handle all the database requests</vt:lpstr>
      <vt:lpstr>PowerPoint 演示文稿</vt:lpstr>
      <vt:lpstr>PowerPoint 演示文稿</vt:lpstr>
      <vt:lpstr>Let's have a look at our main Website...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Pratiksha</cp:lastModifiedBy>
  <cp:revision>1576</cp:revision>
  <dcterms:created xsi:type="dcterms:W3CDTF">2013-07-15T20:26:00Z</dcterms:created>
  <dcterms:modified xsi:type="dcterms:W3CDTF">2019-11-26T15:26:13Z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