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71" r:id="rId8"/>
    <p:sldId id="269" r:id="rId9"/>
    <p:sldId id="261" r:id="rId10"/>
    <p:sldId id="264"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676400"/>
          </a:xfrm>
        </p:spPr>
        <p:txBody>
          <a:bodyPr>
            <a:noAutofit/>
          </a:bodyPr>
          <a:lstStyle/>
          <a:p>
            <a:r>
              <a:rPr lang="en-IN" sz="3600" dirty="0" smtClean="0"/>
              <a:t>A Block Chain Platform with Equipment ID for Industrial Internet</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CONCLUSION</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2000" dirty="0" smtClean="0"/>
              <a:t>This article focuses on the use of blockchain technology and device identification in the traceability system, as well as how these technologies are applied to it. The overall scheme design and system security design of the traceability system based on blockchain and identity are proposed on the basis of research into these technologies in the traceability system. A blockchain internal traceability solution and a blockchain external traceability solution have been developed as part of the overall plan to address the issue of the explosion of blockchain data and to ensure the tamper-proof and traceability of all information related to consumer electronics products throughout the various supply chain processes.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REFERENCES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2000" dirty="0" smtClean="0"/>
              <a:t>[1] </a:t>
            </a:r>
            <a:r>
              <a:rPr lang="en-US" sz="2000" dirty="0" smtClean="0"/>
              <a:t>N. Zhang, N. Cheng, A. T. </a:t>
            </a:r>
            <a:r>
              <a:rPr lang="en-US" sz="2000" dirty="0" err="1" smtClean="0"/>
              <a:t>Gamage</a:t>
            </a:r>
            <a:r>
              <a:rPr lang="en-US" sz="2000" dirty="0" smtClean="0"/>
              <a:t>, K. Zhang, J. W. Mark and X. </a:t>
            </a:r>
            <a:r>
              <a:rPr lang="en-US" sz="2000" dirty="0" err="1" smtClean="0"/>
              <a:t>Shen</a:t>
            </a:r>
            <a:r>
              <a:rPr lang="en-US" sz="2000" dirty="0" smtClean="0"/>
              <a:t>, “Cloud assisted </a:t>
            </a:r>
            <a:r>
              <a:rPr lang="en-US" sz="2000" dirty="0" err="1" smtClean="0"/>
              <a:t>HetNets</a:t>
            </a:r>
            <a:r>
              <a:rPr lang="en-US" sz="2000" dirty="0" smtClean="0"/>
              <a:t> toward 5G wireless networks,“ in IEEE Communications Magazine, vol. 53, no. 6, pp. 59-65, June 2015 </a:t>
            </a:r>
            <a:endParaRPr lang="en-US" sz="2000" dirty="0" smtClean="0"/>
          </a:p>
          <a:p>
            <a:r>
              <a:rPr lang="en-US" sz="2000" dirty="0" smtClean="0"/>
              <a:t>[2] </a:t>
            </a:r>
            <a:r>
              <a:rPr lang="en-US" sz="2000" dirty="0" smtClean="0"/>
              <a:t>Y. Wu, B. </a:t>
            </a:r>
            <a:r>
              <a:rPr lang="en-US" sz="2000" dirty="0" err="1" smtClean="0"/>
              <a:t>Rong</a:t>
            </a:r>
            <a:r>
              <a:rPr lang="en-US" sz="2000" dirty="0" smtClean="0"/>
              <a:t>, K. </a:t>
            </a:r>
            <a:r>
              <a:rPr lang="en-US" sz="2000" dirty="0" err="1" smtClean="0"/>
              <a:t>Salehian</a:t>
            </a:r>
            <a:r>
              <a:rPr lang="en-US" sz="2000" dirty="0" smtClean="0"/>
              <a:t> and G. Gagnon, “Cloud Transmission: A New Spectrum-Reuse Friendly Digital Terrestrial Broadcasting Transmission System,“ IEEE Transactions on Broadcasting, vol. 58, no. 3, pp. 329-337, Sept. 2012. </a:t>
            </a:r>
            <a:endParaRPr lang="en-US" sz="2000" dirty="0" smtClean="0"/>
          </a:p>
          <a:p>
            <a:r>
              <a:rPr lang="en-US" sz="2000" dirty="0" smtClean="0"/>
              <a:t>[3] </a:t>
            </a:r>
            <a:r>
              <a:rPr lang="en-US" sz="2000" dirty="0" smtClean="0"/>
              <a:t>B. </a:t>
            </a:r>
            <a:r>
              <a:rPr lang="en-US" sz="2000" dirty="0" err="1" smtClean="0"/>
              <a:t>Rong</a:t>
            </a:r>
            <a:r>
              <a:rPr lang="en-US" sz="2000" dirty="0" smtClean="0"/>
              <a:t>, Y. </a:t>
            </a:r>
            <a:r>
              <a:rPr lang="en-US" sz="2000" dirty="0" err="1" smtClean="0"/>
              <a:t>Qian</a:t>
            </a:r>
            <a:r>
              <a:rPr lang="en-US" sz="2000" dirty="0" smtClean="0"/>
              <a:t>, K. Lu, H. Chen and M. </a:t>
            </a:r>
            <a:r>
              <a:rPr lang="en-US" sz="2000" dirty="0" err="1" smtClean="0"/>
              <a:t>Guizani</a:t>
            </a:r>
            <a:r>
              <a:rPr lang="en-US" sz="2000" dirty="0" smtClean="0"/>
              <a:t>, “Call Admission Control Optimization in </a:t>
            </a:r>
            <a:r>
              <a:rPr lang="en-US" sz="2000" dirty="0" err="1" smtClean="0"/>
              <a:t>WiMAX</a:t>
            </a:r>
            <a:r>
              <a:rPr lang="en-US" sz="2000" dirty="0" smtClean="0"/>
              <a:t> Networks,“ IEEE Transactions on Vehicular Technology, vol. 57, no. 4, pp. 2509-2522, July 2008. </a:t>
            </a:r>
            <a:endParaRPr lang="en-US" sz="2000" dirty="0" smtClean="0"/>
          </a:p>
          <a:p>
            <a:r>
              <a:rPr lang="en-US" sz="2000" dirty="0" smtClean="0"/>
              <a:t>[4] </a:t>
            </a:r>
            <a:r>
              <a:rPr lang="en-US" sz="2000" dirty="0" smtClean="0"/>
              <a:t>N. Chen, B. </a:t>
            </a:r>
            <a:r>
              <a:rPr lang="en-US" sz="2000" dirty="0" err="1" smtClean="0"/>
              <a:t>Rong</a:t>
            </a:r>
            <a:r>
              <a:rPr lang="en-US" sz="2000" dirty="0" smtClean="0"/>
              <a:t>, X. Zhang and M. </a:t>
            </a:r>
            <a:r>
              <a:rPr lang="en-US" sz="2000" dirty="0" err="1" smtClean="0"/>
              <a:t>Kadoch</a:t>
            </a:r>
            <a:r>
              <a:rPr lang="en-US" sz="2000" dirty="0" smtClean="0"/>
              <a:t>, “Scalable and Flexible Massive MIMO </a:t>
            </a:r>
            <a:r>
              <a:rPr lang="en-US" sz="2000" dirty="0" err="1" smtClean="0"/>
              <a:t>Precoding</a:t>
            </a:r>
            <a:r>
              <a:rPr lang="en-US" sz="2000" dirty="0" smtClean="0"/>
              <a:t> for 5G H-CRAN,“ in IEEE Wireless Communications, vol. 24, no. 1, pp. 46-52, February 2017. </a:t>
            </a:r>
            <a:endParaRPr lang="en-US" sz="2000" dirty="0" smtClean="0"/>
          </a:p>
          <a:p>
            <a:r>
              <a:rPr lang="en-US" sz="2000" smtClean="0"/>
              <a:t>[</a:t>
            </a:r>
            <a:r>
              <a:rPr lang="en-US" sz="2000" dirty="0" smtClean="0"/>
              <a:t>5</a:t>
            </a:r>
            <a:r>
              <a:rPr lang="en-US" sz="2000" smtClean="0"/>
              <a:t>] </a:t>
            </a:r>
            <a:r>
              <a:rPr lang="en-US" sz="2000" dirty="0" smtClean="0"/>
              <a:t>B. </a:t>
            </a:r>
            <a:r>
              <a:rPr lang="en-US" sz="2000" dirty="0" err="1" smtClean="0"/>
              <a:t>Rong</a:t>
            </a:r>
            <a:r>
              <a:rPr lang="en-US" sz="2000" dirty="0" smtClean="0"/>
              <a:t>, Y. </a:t>
            </a:r>
            <a:r>
              <a:rPr lang="en-US" sz="2000" dirty="0" err="1" smtClean="0"/>
              <a:t>Qian</a:t>
            </a:r>
            <a:r>
              <a:rPr lang="en-US" sz="2000" dirty="0" smtClean="0"/>
              <a:t> and K. Lu, “Integrated Downlink Resource Management for Multiservice </a:t>
            </a:r>
            <a:r>
              <a:rPr lang="en-US" sz="2000" dirty="0" err="1" smtClean="0"/>
              <a:t>WiMAX</a:t>
            </a:r>
            <a:r>
              <a:rPr lang="en-US" sz="2000" dirty="0" smtClean="0"/>
              <a:t> Networks,“ in IEEE Transactions on Mobile Computing, vol. 6, no. 6, pp. 621-632, June 2007.</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2800" dirty="0" smtClean="0"/>
              <a:t>ABSTRACT</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buNone/>
            </a:pPr>
            <a:r>
              <a:rPr lang="en-US" sz="2000" dirty="0" smtClean="0"/>
              <a:t>	</a:t>
            </a:r>
            <a:r>
              <a:rPr lang="en-US" sz="1800" dirty="0" smtClean="0"/>
              <a:t>This study develops a blockchain-based and Internet of Things-based strategy for industrial equipment traceability. The primary data that is recorded in the internal traceability solution of the blockchain is the digital summary of the detailed traceability data and the important traceability data of industrial equipment. The detailed industrial equipment traceability information and digital summaries produced by the traceability information are mostly recorded by the traceability solution outside of the blockchain. The suggested traceability mechanism in this study guarantees the accuracy of all traceable data and prevents the issue of blockchain data explosion.</a:t>
            </a:r>
          </a:p>
          <a:p>
            <a:pPr algn="just">
              <a:lnSpc>
                <a:spcPct val="150000"/>
              </a:lnSpc>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INTRODUCTION</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sz="1800" dirty="0" smtClean="0"/>
              <a:t>The development of industrial intelligence is supported by the Industrial Internet, a crucial infrastructure that links the entire industrial system, the entire industrial chain, and the entire value chain. A new generation of manufacturing technology and information technology were deeply integrated to create this emergent business and application paradigm. The relationship between factories and consumers has been further increased by the emergence of mobile communication. Wired and wireless networks are typically included in industrial internet. Industrial wired networks are able to guarantee very dependable communication when controlling and watching over physical equipment. However, as Industry 4.0 takes hold, the industrial manufacturing sector tends to advance wisely. The number of machines, sensors, robots, and other pieces of equipment has increased.</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EXISTING SYSTEM</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2000" dirty="0" smtClean="0"/>
              <a:t>The blockchain system can be broken down into data layer, network layer, consensus layer, etc., according to the study that has already been done. To guarantee the security and privacy of data information, the data layer is </a:t>
            </a:r>
            <a:r>
              <a:rPr lang="en-US" sz="2000" dirty="0" err="1" smtClean="0"/>
              <a:t>utilised</a:t>
            </a:r>
            <a:r>
              <a:rPr lang="en-US" sz="2000" dirty="0" smtClean="0"/>
              <a:t>. Key technologies used primarily by the data layer include the encryption method, </a:t>
            </a:r>
            <a:r>
              <a:rPr lang="en-US" sz="2000" dirty="0" err="1" smtClean="0"/>
              <a:t>Merkle</a:t>
            </a:r>
            <a:r>
              <a:rPr lang="en-US" sz="2000" dirty="0" smtClean="0"/>
              <a:t> tree, chain structure, and timestamp. The network layer, which primarily consists of P2P networks, data distribution, and verification procedures, is the structural foundation of </a:t>
            </a:r>
            <a:r>
              <a:rPr lang="en-US" sz="2000" dirty="0" err="1" smtClean="0"/>
              <a:t>decentralised</a:t>
            </a:r>
            <a:r>
              <a:rPr lang="en-US" sz="2000" dirty="0" smtClean="0"/>
              <a:t> storage. The blockchain distributed network's smooth operation is made possible by the consensus layer. Commonly used consensus algorithms include the PBFT method, Kafka algorithm, Raft algorithm, </a:t>
            </a:r>
            <a:r>
              <a:rPr lang="en-US" sz="2000" dirty="0" err="1" smtClean="0"/>
              <a:t>PoW</a:t>
            </a:r>
            <a:r>
              <a:rPr lang="en-US" sz="2000" dirty="0" smtClean="0"/>
              <a:t> (Proof of Work), </a:t>
            </a:r>
            <a:r>
              <a:rPr lang="en-US" sz="2000" dirty="0" err="1" smtClean="0"/>
              <a:t>PoS</a:t>
            </a:r>
            <a:r>
              <a:rPr lang="en-US" sz="2000" dirty="0" smtClean="0"/>
              <a:t> (Proof of Stack), and </a:t>
            </a:r>
            <a:r>
              <a:rPr lang="en-US" sz="2000" dirty="0" err="1" smtClean="0"/>
              <a:t>DPoS</a:t>
            </a:r>
            <a:r>
              <a:rPr lang="en-US" sz="2000" dirty="0" smtClean="0"/>
              <a:t> (Proof of Stack Delegation).</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2800" b="1" dirty="0" smtClean="0"/>
              <a:t>DISADVANTAGES OF EXISTING SYSTEM:</a:t>
            </a:r>
            <a:endParaRPr lang="en-US" sz="2800" dirty="0" smtClean="0"/>
          </a:p>
        </p:txBody>
      </p:sp>
      <p:sp>
        <p:nvSpPr>
          <p:cNvPr id="3" name="Content Placeholder 2"/>
          <p:cNvSpPr>
            <a:spLocks noGrp="1"/>
          </p:cNvSpPr>
          <p:nvPr>
            <p:ph idx="1"/>
          </p:nvPr>
        </p:nvSpPr>
        <p:spPr>
          <a:xfrm>
            <a:off x="457200" y="1524000"/>
            <a:ext cx="8229600" cy="4800600"/>
          </a:xfrm>
        </p:spPr>
        <p:txBody>
          <a:bodyPr>
            <a:noAutofit/>
          </a:bodyPr>
          <a:lstStyle/>
          <a:p>
            <a:r>
              <a:rPr lang="en-US" sz="2000" dirty="0" smtClean="0"/>
              <a:t>1. All currently used methods involved gathering and storing data across wired or wireless connections, which were then placed on </a:t>
            </a:r>
            <a:r>
              <a:rPr lang="en-US" sz="2000" dirty="0" err="1" smtClean="0"/>
              <a:t>centralised</a:t>
            </a:r>
            <a:r>
              <a:rPr lang="en-US" sz="2000" dirty="0" smtClean="0"/>
              <a:t> (single node) servers where the data could be manipulated by hackers if the server was compromised.</a:t>
            </a:r>
          </a:p>
          <a:p>
            <a:r>
              <a:rPr lang="en-US" sz="2000" dirty="0" smtClean="0"/>
              <a:t>2. There are security threats, such as data manipulation and forgery, and this cannot ensure the security and privacy of shared data.</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PROPOSED SYSTEM</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2000" dirty="0" smtClean="0"/>
              <a:t>This article suggests a blockchain- and Internet of Things-based physical device identification system approach. The OID identifying system is the foundation of the solution. It achieves the global unique identification of physical equipment using the OID encoding method, which is compatible with other identification systems, and prevents the ambiguity of traceable objects in the traceability process. Then, the traceability information is selectively kept inside and outside the blockchain, and the internal and external traceability of the blockchain is built in accordance with the importance of the traceability information of physical equipment and the importance of the amount of data.</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ADVANTAGES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pPr lvl="0"/>
            <a:r>
              <a:rPr lang="en-US" sz="2000" dirty="0" smtClean="0"/>
              <a:t>The traceability solution suggested in this study prevents the problem of blockchain data explosion and protects the legitimacy of all traceable information.</a:t>
            </a:r>
          </a:p>
          <a:p>
            <a:pPr lvl="0"/>
            <a:r>
              <a:rPr lang="en-US" sz="2000" dirty="0" smtClean="0"/>
              <a:t>To guarantee the effectiveness of traceability information, the key and authentication mechanism, and the authority management are all included in the system's security design.</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REQUIREMENTS</a:t>
            </a:r>
            <a:endParaRPr lang="en-US" sz="2800" dirty="0"/>
          </a:p>
        </p:txBody>
      </p:sp>
      <p:sp>
        <p:nvSpPr>
          <p:cNvPr id="3" name="Content Placeholder 2"/>
          <p:cNvSpPr>
            <a:spLocks noGrp="1"/>
          </p:cNvSpPr>
          <p:nvPr>
            <p:ph idx="1"/>
          </p:nvPr>
        </p:nvSpPr>
        <p:spPr>
          <a:xfrm>
            <a:off x="457200" y="1524000"/>
            <a:ext cx="8229600" cy="4800600"/>
          </a:xfrm>
        </p:spPr>
        <p:txBody>
          <a:bodyPr>
            <a:noAutofit/>
          </a:bodyPr>
          <a:lstStyle/>
          <a:p>
            <a:r>
              <a:rPr lang="en-US" sz="1800" b="1" dirty="0" smtClean="0"/>
              <a:t>HARDWARE REQUIREMENTS:</a:t>
            </a:r>
            <a:endParaRPr lang="en-US" sz="1600" dirty="0" smtClean="0"/>
          </a:p>
          <a:p>
            <a:pPr>
              <a:buNone/>
            </a:pPr>
            <a:r>
              <a:rPr lang="en-US" sz="1800" dirty="0" smtClean="0"/>
              <a:t>   </a:t>
            </a:r>
            <a:endParaRPr lang="en-US" sz="1600" dirty="0" smtClean="0"/>
          </a:p>
          <a:p>
            <a:pPr lvl="0"/>
            <a:r>
              <a:rPr lang="en-GB" sz="1800" dirty="0" smtClean="0"/>
              <a:t>System		 : Pentium IV 2.4 GHz.</a:t>
            </a:r>
            <a:endParaRPr lang="en-US" sz="1600" dirty="0" smtClean="0"/>
          </a:p>
          <a:p>
            <a:pPr lvl="0"/>
            <a:r>
              <a:rPr lang="en-GB" sz="1800" dirty="0" smtClean="0"/>
              <a:t>Hard Disk        	: 40 GB.</a:t>
            </a:r>
            <a:endParaRPr lang="en-US" sz="1600" dirty="0" smtClean="0"/>
          </a:p>
          <a:p>
            <a:pPr lvl="0"/>
            <a:r>
              <a:rPr lang="en-GB" sz="1800" dirty="0" smtClean="0"/>
              <a:t>Floppy Drive	: 1.44 Mb.</a:t>
            </a:r>
            <a:endParaRPr lang="en-US" sz="1600" dirty="0" smtClean="0"/>
          </a:p>
          <a:p>
            <a:pPr lvl="0"/>
            <a:r>
              <a:rPr lang="en-GB" sz="1800" dirty="0" smtClean="0"/>
              <a:t>Monitor		: 15 VGA Colour.</a:t>
            </a:r>
            <a:endParaRPr lang="en-US" sz="1600" dirty="0" smtClean="0"/>
          </a:p>
          <a:p>
            <a:pPr lvl="0"/>
            <a:r>
              <a:rPr lang="en-GB" sz="1800" dirty="0" smtClean="0"/>
              <a:t>Mouse		: Logitech.</a:t>
            </a:r>
            <a:endParaRPr lang="en-US" sz="1600" dirty="0" smtClean="0"/>
          </a:p>
          <a:p>
            <a:pPr lvl="0"/>
            <a:r>
              <a:rPr lang="en-GB" sz="1800" dirty="0" smtClean="0"/>
              <a:t>Ram			: 512 Mb.</a:t>
            </a:r>
            <a:endParaRPr lang="en-US" sz="1600" dirty="0" smtClean="0"/>
          </a:p>
          <a:p>
            <a:endParaRPr lang="en-US" sz="1600" dirty="0" smtClean="0"/>
          </a:p>
          <a:p>
            <a:r>
              <a:rPr lang="en-US" sz="1800" b="1" dirty="0" smtClean="0"/>
              <a:t>SOFTWARE REQUIREMENTS:</a:t>
            </a:r>
            <a:endParaRPr lang="en-US" sz="1600" dirty="0" smtClean="0"/>
          </a:p>
          <a:p>
            <a:endParaRPr lang="en-US" sz="1600" dirty="0" smtClean="0"/>
          </a:p>
          <a:p>
            <a:pPr lvl="0"/>
            <a:r>
              <a:rPr lang="en-US" sz="1800" b="1" dirty="0" smtClean="0"/>
              <a:t>Operating System: </a:t>
            </a:r>
            <a:r>
              <a:rPr lang="en-US" sz="1800" dirty="0" smtClean="0"/>
              <a:t>Windows</a:t>
            </a:r>
            <a:endParaRPr lang="en-US" sz="1600" dirty="0" smtClean="0"/>
          </a:p>
          <a:p>
            <a:pPr lvl="0"/>
            <a:r>
              <a:rPr lang="en-US" sz="1800" b="1" dirty="0" smtClean="0"/>
              <a:t>Coding Language</a:t>
            </a:r>
            <a:r>
              <a:rPr lang="en-US" sz="1800" dirty="0" smtClean="0"/>
              <a:t>:  Python  </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just"/>
            <a:r>
              <a:rPr lang="en-US" sz="2800" dirty="0" smtClean="0"/>
              <a:t>SYSTEM ARCHITECTURE</a:t>
            </a:r>
            <a:endParaRPr lang="en-US" sz="2800" dirty="0"/>
          </a:p>
        </p:txBody>
      </p:sp>
      <p:pic>
        <p:nvPicPr>
          <p:cNvPr id="5" name="Picture 4"/>
          <p:cNvPicPr/>
          <p:nvPr/>
        </p:nvPicPr>
        <p:blipFill>
          <a:blip r:embed="rId2"/>
          <a:srcRect/>
          <a:stretch>
            <a:fillRect/>
          </a:stretch>
        </p:blipFill>
        <p:spPr bwMode="auto">
          <a:xfrm>
            <a:off x="1600200" y="2057400"/>
            <a:ext cx="5943600" cy="3646347"/>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TotalTime>
  <Words>908</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A Block Chain Platform with Equipment ID for Industrial Internet</vt:lpstr>
      <vt:lpstr>ABSTRACT</vt:lpstr>
      <vt:lpstr>INTRODUCTION</vt:lpstr>
      <vt:lpstr>EXISTING SYSTEM</vt:lpstr>
      <vt:lpstr>DISADVANTAGES OF EXISTING SYSTEM:</vt:lpstr>
      <vt:lpstr>PROPOSED SYSTEM</vt:lpstr>
      <vt:lpstr>ADVANTAGES</vt:lpstr>
      <vt:lpstr>REQUIREMENTS</vt:lpstr>
      <vt:lpstr>SYSTEM ARCHITECTURE</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PROGRESS PREDICATION</dc:title>
  <dc:creator>Tru Projects</dc:creator>
  <cp:lastModifiedBy>Tru Projects</cp:lastModifiedBy>
  <cp:revision>34</cp:revision>
  <dcterms:created xsi:type="dcterms:W3CDTF">2006-08-16T00:00:00Z</dcterms:created>
  <dcterms:modified xsi:type="dcterms:W3CDTF">2022-09-07T11:05:37Z</dcterms:modified>
</cp:coreProperties>
</file>