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4" r:id="rId9"/>
    <p:sldId id="265" r:id="rId10"/>
    <p:sldId id="267" r:id="rId11"/>
    <p:sldId id="266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3A75D-23C6-4668-8DC3-DC2D836920B1}" type="datetimeFigureOut">
              <a:rPr lang="en-DE" smtClean="0"/>
              <a:t>08/12/2020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80D3B-24F0-4A41-84F5-6785847F08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044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7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December 8, 2020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522509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December 8, 2020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0359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December 8, 2020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951132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December 8, 2020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08582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December 8, 2020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703583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9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9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7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4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6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5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1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December 8,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5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December 8, 2020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929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61BFDF0A-396D-435A-8A99-34B9B67CFDC3}"/>
              </a:ext>
            </a:extLst>
          </p:cNvPr>
          <p:cNvSpPr txBox="1">
            <a:spLocks/>
          </p:cNvSpPr>
          <p:nvPr/>
        </p:nvSpPr>
        <p:spPr>
          <a:xfrm>
            <a:off x="1131124" y="1116343"/>
            <a:ext cx="8843386" cy="19276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200" dirty="0">
                <a:solidFill>
                  <a:srgbClr val="002060"/>
                </a:solidFill>
              </a:rPr>
              <a:t>Amazon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ML engineer Hiring Problem</a:t>
            </a:r>
            <a:endParaRPr lang="en-DE" dirty="0">
              <a:solidFill>
                <a:srgbClr val="002060"/>
              </a:solidFill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77EF88AF-C4ED-4587-8F81-D7C8CD51716A}"/>
              </a:ext>
            </a:extLst>
          </p:cNvPr>
          <p:cNvSpPr txBox="1">
            <a:spLocks/>
          </p:cNvSpPr>
          <p:nvPr/>
        </p:nvSpPr>
        <p:spPr>
          <a:xfrm>
            <a:off x="3744688" y="3613562"/>
            <a:ext cx="4702624" cy="1335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u="sng" dirty="0">
                <a:solidFill>
                  <a:srgbClr val="002060"/>
                </a:solidFill>
              </a:rPr>
              <a:t>Name</a:t>
            </a:r>
            <a:r>
              <a:rPr lang="en-US" dirty="0">
                <a:solidFill>
                  <a:srgbClr val="002060"/>
                </a:solidFill>
              </a:rPr>
              <a:t>: 	Manish M. Dalvi</a:t>
            </a:r>
          </a:p>
        </p:txBody>
      </p:sp>
    </p:spTree>
    <p:extLst>
      <p:ext uri="{BB962C8B-B14F-4D97-AF65-F5344CB8AC3E}">
        <p14:creationId xmlns:p14="http://schemas.microsoft.com/office/powerpoint/2010/main" val="560178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5C0FC7-DB69-4E03-8E34-342CB70F37E7}"/>
              </a:ext>
            </a:extLst>
          </p:cNvPr>
          <p:cNvSpPr txBox="1"/>
          <p:nvPr/>
        </p:nvSpPr>
        <p:spPr>
          <a:xfrm>
            <a:off x="533568" y="551191"/>
            <a:ext cx="9221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Customer Visit Score – 4</a:t>
            </a:r>
            <a:r>
              <a:rPr lang="en-US" sz="3200" baseline="30000" dirty="0">
                <a:solidFill>
                  <a:srgbClr val="002060"/>
                </a:solidFill>
              </a:rPr>
              <a:t>th </a:t>
            </a:r>
            <a:r>
              <a:rPr lang="en-US" sz="3200" dirty="0">
                <a:solidFill>
                  <a:srgbClr val="002060"/>
                </a:solidFill>
              </a:rPr>
              <a:t>Most important feature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CCA45-8262-4160-BB62-DEBEB5666DED}"/>
              </a:ext>
            </a:extLst>
          </p:cNvPr>
          <p:cNvSpPr txBox="1"/>
          <p:nvPr/>
        </p:nvSpPr>
        <p:spPr>
          <a:xfrm>
            <a:off x="533568" y="2011287"/>
            <a:ext cx="53018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customer who visited more variety of products is more likely in category “1”.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This graph has considerable amount of overlap and due to which, there is difficulty in using this feature alone for deciding the category of the customer.</a:t>
            </a:r>
            <a:endParaRPr lang="en-DE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6E8974-65CF-44BA-B7A3-2C8D8109D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879" y="2272806"/>
            <a:ext cx="3883208" cy="30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2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F2792-1C99-47A7-ABCD-BC38650AF1C7}"/>
              </a:ext>
            </a:extLst>
          </p:cNvPr>
          <p:cNvSpPr txBox="1"/>
          <p:nvPr/>
        </p:nvSpPr>
        <p:spPr>
          <a:xfrm>
            <a:off x="480998" y="296915"/>
            <a:ext cx="2953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Other Features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BEBE2-B281-4209-8ECC-6995D569A4AA}"/>
              </a:ext>
            </a:extLst>
          </p:cNvPr>
          <p:cNvSpPr txBox="1"/>
          <p:nvPr/>
        </p:nvSpPr>
        <p:spPr>
          <a:xfrm>
            <a:off x="480998" y="1189783"/>
            <a:ext cx="8830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Remaining numerical features tend to have overlapped distributions due to which it is difficult to decide the category.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Among the other features: Customer visit score and customer affinity score tend to have more importance since their distributions has lesser overlaps.</a:t>
            </a:r>
          </a:p>
          <a:p>
            <a:pPr algn="just"/>
            <a:endParaRPr lang="en-DE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CDE96-2149-4112-A25D-C79D6B8ED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261" y="3316022"/>
            <a:ext cx="3833749" cy="3008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5EDBB4-2D08-4DAA-9E87-3086A1C57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94" y="3316021"/>
            <a:ext cx="3815925" cy="300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0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194AD6-EBE2-4DFF-BCBC-C4C3CCDB88A1}"/>
              </a:ext>
            </a:extLst>
          </p:cNvPr>
          <p:cNvSpPr txBox="1"/>
          <p:nvPr/>
        </p:nvSpPr>
        <p:spPr>
          <a:xfrm>
            <a:off x="587229" y="444617"/>
            <a:ext cx="3959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Categorical Features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EEAA5-3D4D-4DE3-A22B-7405D3625F9B}"/>
              </a:ext>
            </a:extLst>
          </p:cNvPr>
          <p:cNvSpPr txBox="1"/>
          <p:nvPr/>
        </p:nvSpPr>
        <p:spPr>
          <a:xfrm>
            <a:off x="587229" y="1859339"/>
            <a:ext cx="92698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Customer Active Segment – Just by using this feature we obtained a 71% precision score.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Which means that this feature is an important contributor.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X1 Feature - </a:t>
            </a:r>
            <a:r>
              <a:rPr lang="en-US" b="0" i="0" dirty="0">
                <a:solidFill>
                  <a:srgbClr val="002060"/>
                </a:solidFill>
                <a:effectLst/>
              </a:rPr>
              <a:t>Anonymized feature based on loyalty of the customer.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precision by this feature was not great hence this feature is not relevant in deciding the customer category.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05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1FF40D-FFE4-4A65-B765-2D6E4BF74012}"/>
              </a:ext>
            </a:extLst>
          </p:cNvPr>
          <p:cNvSpPr txBox="1"/>
          <p:nvPr/>
        </p:nvSpPr>
        <p:spPr>
          <a:xfrm>
            <a:off x="612395" y="503339"/>
            <a:ext cx="3028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T-SNE </a:t>
            </a: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D9DC1-A722-45B9-8706-BECDA9B8B557}"/>
              </a:ext>
            </a:extLst>
          </p:cNvPr>
          <p:cNvSpPr txBox="1"/>
          <p:nvPr/>
        </p:nvSpPr>
        <p:spPr>
          <a:xfrm>
            <a:off x="612396" y="1694575"/>
            <a:ext cx="5553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TSNE can be used to visualize N dimensional data in 2 dimensional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It helps in knowing how separable is the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blue data of category “1” seems quite separable from the red points of category “0”.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However, there are several blue points overlapping in the red regions where some algorithms like KNN will not work well.</a:t>
            </a:r>
            <a:endParaRPr lang="en-DE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3230B-2F99-42F5-AEAC-E870CBC9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257" y="1694575"/>
            <a:ext cx="4205209" cy="403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3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1F083D-CCB1-44FE-B724-3EDCCFA0995F}"/>
              </a:ext>
            </a:extLst>
          </p:cNvPr>
          <p:cNvSpPr txBox="1"/>
          <p:nvPr/>
        </p:nvSpPr>
        <p:spPr>
          <a:xfrm>
            <a:off x="453006" y="357183"/>
            <a:ext cx="7667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ML algorithms and their Precision Scores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F8FD1-7141-49EE-B189-76F7E76E9B5D}"/>
              </a:ext>
            </a:extLst>
          </p:cNvPr>
          <p:cNvSpPr txBox="1"/>
          <p:nvPr/>
        </p:nvSpPr>
        <p:spPr>
          <a:xfrm>
            <a:off x="453006" y="1333849"/>
            <a:ext cx="9853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Decision Tree based algorithms, SVM were used since they handle Imbalanced dataset well.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Train dataset split into Train and Cross validation dataset in ration 80:20.</a:t>
            </a:r>
            <a:endParaRPr lang="en-DE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949CB8-BD55-4499-AC95-BCDBAD59B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010276"/>
              </p:ext>
            </p:extLst>
          </p:nvPr>
        </p:nvGraphicFramePr>
        <p:xfrm>
          <a:off x="589094" y="2456187"/>
          <a:ext cx="89911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567">
                  <a:extLst>
                    <a:ext uri="{9D8B030D-6E8A-4147-A177-3AD203B41FA5}">
                      <a16:colId xmlns:a16="http://schemas.microsoft.com/office/drawing/2014/main" val="2993142687"/>
                    </a:ext>
                  </a:extLst>
                </a:gridCol>
                <a:gridCol w="4495567">
                  <a:extLst>
                    <a:ext uri="{9D8B030D-6E8A-4147-A177-3AD203B41FA5}">
                      <a16:colId xmlns:a16="http://schemas.microsoft.com/office/drawing/2014/main" val="123468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 Algorithm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1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Decision Tree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93.54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XG boosting DT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94.35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91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SVC (balanced class weight,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rbf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) 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87.68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00565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4C3690-4FEA-438B-8B52-BBAEC037A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64433"/>
              </p:ext>
            </p:extLst>
          </p:nvPr>
        </p:nvGraphicFramePr>
        <p:xfrm>
          <a:off x="589094" y="4552453"/>
          <a:ext cx="8991134" cy="1806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567">
                  <a:extLst>
                    <a:ext uri="{9D8B030D-6E8A-4147-A177-3AD203B41FA5}">
                      <a16:colId xmlns:a16="http://schemas.microsoft.com/office/drawing/2014/main" val="2181412951"/>
                    </a:ext>
                  </a:extLst>
                </a:gridCol>
                <a:gridCol w="4495567">
                  <a:extLst>
                    <a:ext uri="{9D8B030D-6E8A-4147-A177-3AD203B41FA5}">
                      <a16:colId xmlns:a16="http://schemas.microsoft.com/office/drawing/2014/main" val="3762807054"/>
                    </a:ext>
                  </a:extLst>
                </a:gridCol>
              </a:tblGrid>
              <a:tr h="287211">
                <a:tc>
                  <a:txBody>
                    <a:bodyPr/>
                    <a:lstStyle/>
                    <a:p>
                      <a:r>
                        <a:rPr lang="en-US" dirty="0"/>
                        <a:t>ML algorithms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785241"/>
                  </a:ext>
                </a:extLst>
              </a:tr>
              <a:tr h="2835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KNN (N=10)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95.69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2946"/>
                  </a:ext>
                </a:extLst>
              </a:tr>
              <a:tr h="2835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Logistic Regression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94.71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015854"/>
                  </a:ext>
                </a:extLst>
              </a:tr>
              <a:tr h="708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Stacking Classifier </a:t>
                      </a:r>
                    </a:p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(KNN, DT, XGB, meta=Logistic Regression)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95.69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6236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58CCBC-8681-424D-9638-584DBD544F07}"/>
              </a:ext>
            </a:extLst>
          </p:cNvPr>
          <p:cNvSpPr txBox="1"/>
          <p:nvPr/>
        </p:nvSpPr>
        <p:spPr>
          <a:xfrm>
            <a:off x="453006" y="4138555"/>
            <a:ext cx="725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Other ML algorithms which can be tuned to handle such datasets.</a:t>
            </a:r>
            <a:endParaRPr lang="en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644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D2FA7C-B516-4943-AA4B-D2E8AE168A66}"/>
              </a:ext>
            </a:extLst>
          </p:cNvPr>
          <p:cNvSpPr txBox="1"/>
          <p:nvPr/>
        </p:nvSpPr>
        <p:spPr>
          <a:xfrm>
            <a:off x="486561" y="385894"/>
            <a:ext cx="5870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Deciding on the Best Algorithm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CC44A-8883-482E-91B1-7C7DADE2CE6E}"/>
              </a:ext>
            </a:extLst>
          </p:cNvPr>
          <p:cNvSpPr txBox="1"/>
          <p:nvPr/>
        </p:nvSpPr>
        <p:spPr>
          <a:xfrm>
            <a:off x="486561" y="1551962"/>
            <a:ext cx="8867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XGBoost</a:t>
            </a:r>
            <a:r>
              <a:rPr lang="en-US" dirty="0">
                <a:solidFill>
                  <a:srgbClr val="002060"/>
                </a:solidFill>
              </a:rPr>
              <a:t> and KNN provided good results during Cross validation stage.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They were chosen to be trained over the entire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XGBoost</a:t>
            </a:r>
            <a:r>
              <a:rPr lang="en-US" dirty="0">
                <a:solidFill>
                  <a:srgbClr val="002060"/>
                </a:solidFill>
              </a:rPr>
              <a:t> provided the best results at 92.16268.</a:t>
            </a:r>
            <a:endParaRPr lang="en-DE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1F45E0-2F13-4078-A8D3-71992A879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637630"/>
              </p:ext>
            </p:extLst>
          </p:nvPr>
        </p:nvGraphicFramePr>
        <p:xfrm>
          <a:off x="631038" y="374809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547821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74626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Macro Precision Score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4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XGBoost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DT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92.16268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89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KNN (N=10)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91.81054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70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48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FF1FC3-68A8-476F-AAD9-28EC8E6AE84C}"/>
              </a:ext>
            </a:extLst>
          </p:cNvPr>
          <p:cNvSpPr txBox="1"/>
          <p:nvPr/>
        </p:nvSpPr>
        <p:spPr>
          <a:xfrm flipH="1">
            <a:off x="558628" y="339596"/>
            <a:ext cx="6697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Feature Importance with </a:t>
            </a:r>
            <a:r>
              <a:rPr lang="en-US" sz="3200" dirty="0" err="1">
                <a:solidFill>
                  <a:srgbClr val="002060"/>
                </a:solidFill>
              </a:rPr>
              <a:t>XGBoost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endParaRPr lang="en-DE" sz="32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0684AF-CFDE-4106-896E-3E5A74DEC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580" y="1093413"/>
            <a:ext cx="6057287" cy="5764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76305F-5430-47ED-A259-763BE078D9AC}"/>
              </a:ext>
            </a:extLst>
          </p:cNvPr>
          <p:cNvSpPr txBox="1"/>
          <p:nvPr/>
        </p:nvSpPr>
        <p:spPr>
          <a:xfrm>
            <a:off x="558628" y="1434517"/>
            <a:ext cx="42951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2060"/>
                </a:solidFill>
              </a:rPr>
              <a:t>From the graph we see that,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Customer Ctr score, Customer Stay Score and Customer Visit score are top 3 important features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had also seen the same during analysis of the distributions of the graphs during the exploratory data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important features tend to have visually separable distributions for each category.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Among the categorical feature – Customer Activity score when added up is higher</a:t>
            </a:r>
            <a:endParaRPr lang="en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011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81E75-D8A8-41E3-A26A-D88F7CB0C2EA}"/>
              </a:ext>
            </a:extLst>
          </p:cNvPr>
          <p:cNvSpPr txBox="1"/>
          <p:nvPr/>
        </p:nvSpPr>
        <p:spPr>
          <a:xfrm>
            <a:off x="805343" y="536895"/>
            <a:ext cx="2077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Key points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0CD2D-8ED0-42AD-A4B9-CCEE9868088B}"/>
              </a:ext>
            </a:extLst>
          </p:cNvPr>
          <p:cNvSpPr txBox="1"/>
          <p:nvPr/>
        </p:nvSpPr>
        <p:spPr>
          <a:xfrm>
            <a:off x="805343" y="1736521"/>
            <a:ext cx="9680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2060"/>
                </a:solidFill>
              </a:rPr>
              <a:t>Customer belongs to category “1” if,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customer had a higher ratio of click to search for searched links.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customer stayed on the website for more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customer visits the website frequently </a:t>
            </a:r>
            <a:r>
              <a:rPr lang="en-US" u="sng" dirty="0">
                <a:solidFill>
                  <a:srgbClr val="002060"/>
                </a:solidFill>
              </a:rPr>
              <a:t>in a day.</a:t>
            </a:r>
            <a:r>
              <a:rPr lang="en-US" dirty="0">
                <a:solidFill>
                  <a:srgbClr val="002060"/>
                </a:solidFill>
              </a:rPr>
              <a:t> </a:t>
            </a:r>
            <a:endParaRPr lang="en-US" u="sng" dirty="0">
              <a:solidFill>
                <a:srgbClr val="002060"/>
              </a:solidFill>
            </a:endParaRP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more categories the customer explores.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customer has lesser returns to delivered ratio.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/>
            <a:endParaRPr lang="en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4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00712B-18C5-4F20-ACB0-73857E4E9B5C}"/>
              </a:ext>
            </a:extLst>
          </p:cNvPr>
          <p:cNvSpPr txBox="1"/>
          <p:nvPr/>
        </p:nvSpPr>
        <p:spPr>
          <a:xfrm>
            <a:off x="612397" y="394283"/>
            <a:ext cx="7255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Analysis of the Customer and category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BCE1D-706A-4F02-BD19-F44A6CB0D63B}"/>
              </a:ext>
            </a:extLst>
          </p:cNvPr>
          <p:cNvSpPr txBox="1"/>
          <p:nvPr/>
        </p:nvSpPr>
        <p:spPr>
          <a:xfrm>
            <a:off x="612397" y="1786856"/>
            <a:ext cx="89594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Category 1 of customers are more likely an experienced buyer and checks the reviews, searches alternate products, more in-depth analysis before purchase.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Since the research about the product is in depth before purchase, Category 1 are less likely to return the products on delivery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Category 0 customers are the ones who buy the product with less time spent on it, lesser analysis and quicker buying decision.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Reason the Category 0 customers have higher “return to delivered” ratio is due to fact that lesser time is spent on the website which means improper analysis of reviews before making a purchase decision.</a:t>
            </a:r>
          </a:p>
        </p:txBody>
      </p:sp>
    </p:spTree>
    <p:extLst>
      <p:ext uri="{BB962C8B-B14F-4D97-AF65-F5344CB8AC3E}">
        <p14:creationId xmlns:p14="http://schemas.microsoft.com/office/powerpoint/2010/main" val="2286796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00B8E3-1501-4F3F-83A6-1200D5C956F0}"/>
              </a:ext>
            </a:extLst>
          </p:cNvPr>
          <p:cNvSpPr txBox="1"/>
          <p:nvPr/>
        </p:nvSpPr>
        <p:spPr>
          <a:xfrm>
            <a:off x="511729" y="302004"/>
            <a:ext cx="7240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Pros and Cons of the Recommendation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96C19-1199-47BB-9B7A-1B7918521FDA}"/>
              </a:ext>
            </a:extLst>
          </p:cNvPr>
          <p:cNvSpPr txBox="1"/>
          <p:nvPr/>
        </p:nvSpPr>
        <p:spPr>
          <a:xfrm>
            <a:off x="511729" y="1235636"/>
            <a:ext cx="8984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2060"/>
                </a:solidFill>
              </a:rPr>
              <a:t>Pros: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2 Simple Categories.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Recommend Similar Products as being searched by customer.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Quicker recommendations and less processing for categorizing customer.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Advertise on other website so that customer visits frequently and chance of purchase increases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ACABD-56A1-415E-B522-08F99E3ADEFA}"/>
              </a:ext>
            </a:extLst>
          </p:cNvPr>
          <p:cNvSpPr txBox="1"/>
          <p:nvPr/>
        </p:nvSpPr>
        <p:spPr>
          <a:xfrm>
            <a:off x="511729" y="3674377"/>
            <a:ext cx="8984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2060"/>
                </a:solidFill>
              </a:rPr>
              <a:t>Cons: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Not very in-depth recommendation system since very few features in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May recommend products to category “0” customers that are not having good ratings due to which higher returns done by the category “0” person.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Small number of categories, can be increased based on customer preferences.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Recommend different kind of products rather than similar products.</a:t>
            </a:r>
          </a:p>
        </p:txBody>
      </p:sp>
    </p:spTree>
    <p:extLst>
      <p:ext uri="{BB962C8B-B14F-4D97-AF65-F5344CB8AC3E}">
        <p14:creationId xmlns:p14="http://schemas.microsoft.com/office/powerpoint/2010/main" val="300316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36735C-D460-463E-A4B7-668747288917}"/>
              </a:ext>
            </a:extLst>
          </p:cNvPr>
          <p:cNvSpPr txBox="1"/>
          <p:nvPr/>
        </p:nvSpPr>
        <p:spPr>
          <a:xfrm>
            <a:off x="776463" y="651228"/>
            <a:ext cx="370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Problem statement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813E98-A1C5-40B5-9013-6275A6CE2F37}"/>
              </a:ext>
            </a:extLst>
          </p:cNvPr>
          <p:cNvSpPr txBox="1"/>
          <p:nvPr/>
        </p:nvSpPr>
        <p:spPr>
          <a:xfrm>
            <a:off x="776463" y="1853967"/>
            <a:ext cx="6561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Predict the customer category.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Based on Customer category recommend correct products.</a:t>
            </a:r>
            <a:endParaRPr lang="en-DE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D55D6-A69B-4EF6-85E0-D74F68F368DA}"/>
              </a:ext>
            </a:extLst>
          </p:cNvPr>
          <p:cNvSpPr txBox="1"/>
          <p:nvPr/>
        </p:nvSpPr>
        <p:spPr>
          <a:xfrm>
            <a:off x="776463" y="4080704"/>
            <a:ext cx="711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002060"/>
                </a:solidFill>
              </a:rPr>
              <a:t>Problem Type</a:t>
            </a:r>
            <a:r>
              <a:rPr lang="en-US" sz="2000" dirty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Binary Classification Problem</a:t>
            </a:r>
            <a:endParaRPr lang="en-DE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038D8-7642-4CB7-BCC9-984F8876B0DD}"/>
              </a:ext>
            </a:extLst>
          </p:cNvPr>
          <p:cNvSpPr txBox="1"/>
          <p:nvPr/>
        </p:nvSpPr>
        <p:spPr>
          <a:xfrm>
            <a:off x="776463" y="4751824"/>
            <a:ext cx="7407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002060"/>
                </a:solidFill>
              </a:rPr>
              <a:t>Performance Metric</a:t>
            </a:r>
            <a:r>
              <a:rPr lang="en-US" sz="2000" dirty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Macro Precision score</a:t>
            </a:r>
          </a:p>
        </p:txBody>
      </p:sp>
    </p:spTree>
    <p:extLst>
      <p:ext uri="{BB962C8B-B14F-4D97-AF65-F5344CB8AC3E}">
        <p14:creationId xmlns:p14="http://schemas.microsoft.com/office/powerpoint/2010/main" val="823937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7972D5-B20C-4396-BD98-044DA2B31470}"/>
              </a:ext>
            </a:extLst>
          </p:cNvPr>
          <p:cNvSpPr txBox="1"/>
          <p:nvPr/>
        </p:nvSpPr>
        <p:spPr>
          <a:xfrm>
            <a:off x="494949" y="328392"/>
            <a:ext cx="433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Proposed Architecture	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B06EBE-1216-4515-B966-E662EEB7DC45}"/>
              </a:ext>
            </a:extLst>
          </p:cNvPr>
          <p:cNvSpPr txBox="1"/>
          <p:nvPr/>
        </p:nvSpPr>
        <p:spPr>
          <a:xfrm>
            <a:off x="484907" y="1031846"/>
            <a:ext cx="86993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Recommend best products of the current searched item using </a:t>
            </a:r>
            <a:r>
              <a:rPr lang="en-US" u="sng" dirty="0">
                <a:solidFill>
                  <a:srgbClr val="002060"/>
                </a:solidFill>
              </a:rPr>
              <a:t>Content Based Filtering.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Recommend other products, which similar users like the one under observation using </a:t>
            </a:r>
            <a:r>
              <a:rPr lang="en-US" u="sng" dirty="0">
                <a:solidFill>
                  <a:srgbClr val="002060"/>
                </a:solidFill>
              </a:rPr>
              <a:t>Collaborative Filtering.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Recommend quality products with better ratings and reviews to both categories to </a:t>
            </a:r>
            <a:r>
              <a:rPr lang="en-US" u="sng" dirty="0">
                <a:solidFill>
                  <a:srgbClr val="002060"/>
                </a:solidFill>
              </a:rPr>
              <a:t>avoid higher return to delivered ratio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Perform </a:t>
            </a:r>
            <a:r>
              <a:rPr lang="en-US" u="sng" dirty="0">
                <a:solidFill>
                  <a:srgbClr val="002060"/>
                </a:solidFill>
              </a:rPr>
              <a:t>Text analysis over reviews</a:t>
            </a:r>
            <a:r>
              <a:rPr lang="en-US" dirty="0">
                <a:solidFill>
                  <a:srgbClr val="002060"/>
                </a:solidFill>
              </a:rPr>
              <a:t> of the product for recommendations.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Instead of using 2 class classification recommendation system. Use </a:t>
            </a:r>
            <a:r>
              <a:rPr lang="en-US" u="sng" dirty="0">
                <a:solidFill>
                  <a:srgbClr val="002060"/>
                </a:solidFill>
              </a:rPr>
              <a:t>User-User Matrix</a:t>
            </a:r>
            <a:r>
              <a:rPr lang="en-US" dirty="0">
                <a:solidFill>
                  <a:srgbClr val="002060"/>
                </a:solidFill>
              </a:rPr>
              <a:t> to recommend Products which provides more vast recommendations.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Use Features like User Geography, Previous purchases, Quality of products purchased, Income, Preferred brand in the category.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Based on User Product Search, recommend what similar users would have preferred.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7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1FEE2C-A33F-454E-86E5-561E893A3658}"/>
              </a:ext>
            </a:extLst>
          </p:cNvPr>
          <p:cNvSpPr txBox="1"/>
          <p:nvPr/>
        </p:nvSpPr>
        <p:spPr>
          <a:xfrm>
            <a:off x="520117" y="823207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Business Objective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0115F-716F-4747-8A55-6264872E9B2D}"/>
              </a:ext>
            </a:extLst>
          </p:cNvPr>
          <p:cNvSpPr txBox="1"/>
          <p:nvPr/>
        </p:nvSpPr>
        <p:spPr>
          <a:xfrm>
            <a:off x="385894" y="1795243"/>
            <a:ext cx="9311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Helvetica Neue"/>
              </a:rPr>
              <a:t>No low latency requirement.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2060"/>
              </a:solidFill>
              <a:effectLst/>
              <a:latin typeface="Helvetica Neu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Helvetica Neue"/>
              </a:rPr>
              <a:t>Error not very critical but should be in respectable limit.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2060"/>
              </a:solidFill>
              <a:effectLst/>
              <a:latin typeface="Helvetica Neu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Helvetica Neue"/>
              </a:rPr>
              <a:t>Interpretability is important on why a person was classified into a category based on which features.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Helvetica Neu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Helvetica Neue"/>
              </a:rPr>
              <a:t>Recommend Products based on the predicted category of the customer.</a:t>
            </a:r>
          </a:p>
        </p:txBody>
      </p:sp>
    </p:spTree>
    <p:extLst>
      <p:ext uri="{BB962C8B-B14F-4D97-AF65-F5344CB8AC3E}">
        <p14:creationId xmlns:p14="http://schemas.microsoft.com/office/powerpoint/2010/main" val="63125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06668C-7914-4966-8051-4D833C5C97CA}"/>
              </a:ext>
            </a:extLst>
          </p:cNvPr>
          <p:cNvSpPr txBox="1"/>
          <p:nvPr/>
        </p:nvSpPr>
        <p:spPr>
          <a:xfrm>
            <a:off x="745868" y="327171"/>
            <a:ext cx="2754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Given Dataset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4B8AE-2048-4CA0-9926-807EDD424316}"/>
              </a:ext>
            </a:extLst>
          </p:cNvPr>
          <p:cNvSpPr txBox="1"/>
          <p:nvPr/>
        </p:nvSpPr>
        <p:spPr>
          <a:xfrm flipH="1">
            <a:off x="745867" y="1199409"/>
            <a:ext cx="441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Dataset with 10 features and 1 output</a:t>
            </a:r>
            <a:endParaRPr lang="en-DE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465D42-C943-4AA1-94B7-D5F5CA2D8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51036"/>
              </p:ext>
            </p:extLst>
          </p:nvPr>
        </p:nvGraphicFramePr>
        <p:xfrm>
          <a:off x="846535" y="2097248"/>
          <a:ext cx="8516801" cy="385249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409825">
                  <a:extLst>
                    <a:ext uri="{9D8B030D-6E8A-4147-A177-3AD203B41FA5}">
                      <a16:colId xmlns:a16="http://schemas.microsoft.com/office/drawing/2014/main" val="3757457416"/>
                    </a:ext>
                  </a:extLst>
                </a:gridCol>
                <a:gridCol w="6106976">
                  <a:extLst>
                    <a:ext uri="{9D8B030D-6E8A-4147-A177-3AD203B41FA5}">
                      <a16:colId xmlns:a16="http://schemas.microsoft.com/office/drawing/2014/main" val="1094348716"/>
                    </a:ext>
                  </a:extLst>
                </a:gridCol>
              </a:tblGrid>
              <a:tr h="248308">
                <a:tc>
                  <a:txBody>
                    <a:bodyPr/>
                    <a:lstStyle/>
                    <a:p>
                      <a:pPr algn="l" rtl="0"/>
                      <a:r>
                        <a:rPr lang="en-IN" sz="1200" dirty="0" err="1">
                          <a:solidFill>
                            <a:srgbClr val="002060"/>
                          </a:solidFill>
                          <a:effectLst/>
                        </a:rPr>
                        <a:t>customer_visit_score</a:t>
                      </a:r>
                      <a:endParaRPr lang="en-IN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 A score based on how regularly the customer visits the website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068090"/>
                  </a:ext>
                </a:extLst>
              </a:tr>
              <a:tr h="693114">
                <a:tc>
                  <a:txBody>
                    <a:bodyPr/>
                    <a:lstStyle/>
                    <a:p>
                      <a:pPr algn="l" rtl="0"/>
                      <a:r>
                        <a:rPr lang="en-IN" sz="1200" dirty="0" err="1">
                          <a:solidFill>
                            <a:srgbClr val="002060"/>
                          </a:solidFill>
                          <a:effectLst/>
                        </a:rPr>
                        <a:t>customer_product_search_score</a:t>
                      </a:r>
                      <a:endParaRPr lang="en-IN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 Quality or price range of product that the customer searches for. For ex: a customer Searching for a laptop will have more weightage than someone looking for a book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245378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rtl="0"/>
                      <a:r>
                        <a:rPr lang="en-IN" sz="1200" dirty="0" err="1">
                          <a:solidFill>
                            <a:srgbClr val="002060"/>
                          </a:solidFill>
                          <a:effectLst/>
                        </a:rPr>
                        <a:t>customer_ctr_score</a:t>
                      </a:r>
                      <a:endParaRPr lang="en-IN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 How many of the searched links does the customer click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01020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rtl="0"/>
                      <a:r>
                        <a:rPr lang="en-IN" sz="1200" dirty="0" err="1">
                          <a:solidFill>
                            <a:srgbClr val="002060"/>
                          </a:solidFill>
                          <a:effectLst/>
                        </a:rPr>
                        <a:t>customer_stay_score</a:t>
                      </a:r>
                      <a:endParaRPr lang="en-IN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 A score based on the time spent on an avg. by the customer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151250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rtl="0"/>
                      <a:r>
                        <a:rPr lang="en-IN" sz="1200" dirty="0" err="1">
                          <a:solidFill>
                            <a:srgbClr val="002060"/>
                          </a:solidFill>
                          <a:effectLst/>
                        </a:rPr>
                        <a:t>customer_frequency_score</a:t>
                      </a:r>
                      <a:endParaRPr lang="en-IN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 A score based on how many times in a day the customer visit the website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391739"/>
                  </a:ext>
                </a:extLst>
              </a:tr>
              <a:tr h="415868">
                <a:tc>
                  <a:txBody>
                    <a:bodyPr/>
                    <a:lstStyle/>
                    <a:p>
                      <a:pPr algn="l" rtl="0"/>
                      <a:r>
                        <a:rPr lang="en-IN" sz="1200" dirty="0" err="1">
                          <a:solidFill>
                            <a:srgbClr val="002060"/>
                          </a:solidFill>
                          <a:effectLst/>
                        </a:rPr>
                        <a:t>customer_product_variation_score</a:t>
                      </a:r>
                      <a:endParaRPr lang="en-IN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 A score based on how many varieties of products does a customer search for, for ex. electronics, apparels, etc.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773089"/>
                  </a:ext>
                </a:extLst>
              </a:tr>
              <a:tr h="415868">
                <a:tc>
                  <a:txBody>
                    <a:bodyPr/>
                    <a:lstStyle/>
                    <a:p>
                      <a:pPr algn="l" rtl="0"/>
                      <a:r>
                        <a:rPr lang="en-IN" sz="1200" dirty="0" err="1">
                          <a:solidFill>
                            <a:srgbClr val="002060"/>
                          </a:solidFill>
                          <a:effectLst/>
                        </a:rPr>
                        <a:t>customer_order_score</a:t>
                      </a:r>
                      <a:endParaRPr lang="en-IN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 Score based on the no. of orders that has been successfully delivered and not returned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410509"/>
                  </a:ext>
                </a:extLst>
              </a:tr>
              <a:tr h="415868">
                <a:tc>
                  <a:txBody>
                    <a:bodyPr/>
                    <a:lstStyle/>
                    <a:p>
                      <a:pPr algn="l" rtl="0"/>
                      <a:r>
                        <a:rPr lang="en-IN" sz="1200" dirty="0" err="1">
                          <a:solidFill>
                            <a:srgbClr val="002060"/>
                          </a:solidFill>
                          <a:effectLst/>
                        </a:rPr>
                        <a:t>customer_affinity_score</a:t>
                      </a:r>
                      <a:endParaRPr lang="en-IN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 An internal overall score calculated which signifies the affinity of the customer towards the website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640355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rtl="0"/>
                      <a:r>
                        <a:rPr lang="en-IN" sz="1200">
                          <a:solidFill>
                            <a:srgbClr val="002060"/>
                          </a:solidFill>
                          <a:effectLst/>
                        </a:rPr>
                        <a:t>customer_category</a:t>
                      </a:r>
                      <a:endParaRPr lang="en-IN" sz="120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 The cluster/group to which the customer should belong to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329752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rtl="0"/>
                      <a:r>
                        <a:rPr lang="en-IN" sz="1200" dirty="0" err="1">
                          <a:solidFill>
                            <a:srgbClr val="002060"/>
                          </a:solidFill>
                          <a:effectLst/>
                        </a:rPr>
                        <a:t>customer_active_segment</a:t>
                      </a:r>
                      <a:r>
                        <a:rPr lang="en-IN" sz="12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IN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 The categorization of the customers based on their activity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39939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rtl="0"/>
                      <a:r>
                        <a:rPr lang="en-IN" sz="1200">
                          <a:solidFill>
                            <a:srgbClr val="002060"/>
                          </a:solidFill>
                          <a:effectLst/>
                        </a:rPr>
                        <a:t>X_1</a:t>
                      </a:r>
                      <a:endParaRPr lang="en-IN" sz="120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 Anonymized feature based on loyalty of the customer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022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61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AAB0A-34A0-493E-9AA4-97079ECBC1D1}"/>
              </a:ext>
            </a:extLst>
          </p:cNvPr>
          <p:cNvSpPr txBox="1"/>
          <p:nvPr/>
        </p:nvSpPr>
        <p:spPr>
          <a:xfrm>
            <a:off x="384789" y="228168"/>
            <a:ext cx="3865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Dataset Distribution</a:t>
            </a:r>
            <a:endParaRPr lang="en-DE" sz="320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0466C-0A84-4E53-A308-7916FFA5E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53" y="2545352"/>
            <a:ext cx="4086795" cy="3248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2E1AFE-450D-45FD-BA22-5C89BCAC9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775" y="2545352"/>
            <a:ext cx="4058216" cy="3324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594DA-C946-44F8-9F58-50B0C6891B43}"/>
              </a:ext>
            </a:extLst>
          </p:cNvPr>
          <p:cNvSpPr txBox="1"/>
          <p:nvPr/>
        </p:nvSpPr>
        <p:spPr>
          <a:xfrm>
            <a:off x="1564471" y="1830706"/>
            <a:ext cx="186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Training Dataset</a:t>
            </a:r>
            <a:endParaRPr lang="en-DE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05D77-2991-4E37-A6A5-2642F054425D}"/>
              </a:ext>
            </a:extLst>
          </p:cNvPr>
          <p:cNvSpPr txBox="1"/>
          <p:nvPr/>
        </p:nvSpPr>
        <p:spPr>
          <a:xfrm>
            <a:off x="6276430" y="1830706"/>
            <a:ext cx="26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Cross Validation Dataset</a:t>
            </a:r>
            <a:endParaRPr lang="en-DE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8FC86-1632-498B-A2B7-232B6A1AD1E4}"/>
              </a:ext>
            </a:extLst>
          </p:cNvPr>
          <p:cNvSpPr txBox="1"/>
          <p:nvPr/>
        </p:nvSpPr>
        <p:spPr>
          <a:xfrm>
            <a:off x="384789" y="915272"/>
            <a:ext cx="911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Since the test dataset did not have the output category, the train data is split into train and cross validation data in the 80:20 ratio.</a:t>
            </a:r>
            <a:endParaRPr lang="en-DE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5AE90-A050-44C4-B9FC-900C46EA046A}"/>
              </a:ext>
            </a:extLst>
          </p:cNvPr>
          <p:cNvSpPr txBox="1"/>
          <p:nvPr/>
        </p:nvSpPr>
        <p:spPr>
          <a:xfrm>
            <a:off x="638800" y="5998488"/>
            <a:ext cx="557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Clearly, the given dataset is an imbalanced dataset.</a:t>
            </a:r>
            <a:endParaRPr lang="en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8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5E657F-86EF-4619-AD66-1C73BF4E519D}"/>
              </a:ext>
            </a:extLst>
          </p:cNvPr>
          <p:cNvSpPr txBox="1"/>
          <p:nvPr/>
        </p:nvSpPr>
        <p:spPr>
          <a:xfrm>
            <a:off x="770876" y="2608381"/>
            <a:ext cx="8106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From the given dataset which features are important and why?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670D5-25EA-4C2E-BCF1-FA275CF80BA8}"/>
              </a:ext>
            </a:extLst>
          </p:cNvPr>
          <p:cNvSpPr txBox="1"/>
          <p:nvPr/>
        </p:nvSpPr>
        <p:spPr>
          <a:xfrm>
            <a:off x="669963" y="578840"/>
            <a:ext cx="395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Feature Engineering</a:t>
            </a:r>
            <a:endParaRPr lang="en-DE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7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FA8059-95F7-4248-9B58-322BA612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4728"/>
            <a:ext cx="4285406" cy="3311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276C62-D16D-42AE-A8C7-02A1DDE9AAC2}"/>
              </a:ext>
            </a:extLst>
          </p:cNvPr>
          <p:cNvSpPr txBox="1"/>
          <p:nvPr/>
        </p:nvSpPr>
        <p:spPr>
          <a:xfrm>
            <a:off x="494522" y="307911"/>
            <a:ext cx="8624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Customer CTR score – Most important Feature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91A95-941B-4C4D-8AF2-1627CB807B49}"/>
              </a:ext>
            </a:extLst>
          </p:cNvPr>
          <p:cNvSpPr txBox="1"/>
          <p:nvPr/>
        </p:nvSpPr>
        <p:spPr>
          <a:xfrm>
            <a:off x="557097" y="2233098"/>
            <a:ext cx="45160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Higher the ratio of click to search, the customer is categorized into category “1”.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graph distribution of the two categories has very less overlap due to which this feature is very important.</a:t>
            </a:r>
            <a:endParaRPr lang="en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82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1F72CB-A7B8-4FC7-9B59-FADBB4BF3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637" y="1850343"/>
            <a:ext cx="4521389" cy="34699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5E78BD-BEDD-4C3E-BA05-C0CE9F74BAC4}"/>
              </a:ext>
            </a:extLst>
          </p:cNvPr>
          <p:cNvSpPr txBox="1"/>
          <p:nvPr/>
        </p:nvSpPr>
        <p:spPr>
          <a:xfrm>
            <a:off x="494522" y="307911"/>
            <a:ext cx="9288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Customer Stay Score – 2</a:t>
            </a:r>
            <a:r>
              <a:rPr lang="en-US" sz="3200" baseline="30000" dirty="0">
                <a:solidFill>
                  <a:srgbClr val="002060"/>
                </a:solidFill>
              </a:rPr>
              <a:t>nd</a:t>
            </a:r>
            <a:r>
              <a:rPr lang="en-US" sz="3200" dirty="0">
                <a:solidFill>
                  <a:srgbClr val="002060"/>
                </a:solidFill>
              </a:rPr>
              <a:t> Most important feature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1C424-9F7D-41D1-A734-A71ED2546192}"/>
              </a:ext>
            </a:extLst>
          </p:cNvPr>
          <p:cNvSpPr txBox="1"/>
          <p:nvPr/>
        </p:nvSpPr>
        <p:spPr>
          <a:xfrm>
            <a:off x="494522" y="2130804"/>
            <a:ext cx="5301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more the time spent by the customer on the website, the more likely the customer is categorized into category “1”.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This graph too has less overlap between the two categories which helps in classification. </a:t>
            </a:r>
            <a:endParaRPr lang="en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2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2E89FD-DB51-4F2C-A228-414D29341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50" y="1708795"/>
            <a:ext cx="5118685" cy="39726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49726-1408-4D09-BD30-8698F42229A7}"/>
              </a:ext>
            </a:extLst>
          </p:cNvPr>
          <p:cNvSpPr txBox="1"/>
          <p:nvPr/>
        </p:nvSpPr>
        <p:spPr>
          <a:xfrm>
            <a:off x="438605" y="502141"/>
            <a:ext cx="10423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Customer Frequency Score – 3</a:t>
            </a:r>
            <a:r>
              <a:rPr lang="en-US" sz="3200" baseline="30000" dirty="0">
                <a:solidFill>
                  <a:srgbClr val="002060"/>
                </a:solidFill>
              </a:rPr>
              <a:t>rd</a:t>
            </a:r>
            <a:r>
              <a:rPr lang="en-US" sz="3200" dirty="0">
                <a:solidFill>
                  <a:srgbClr val="002060"/>
                </a:solidFill>
              </a:rPr>
              <a:t> most important feature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3354F-F6EA-41A0-B0BC-389DD18EC6F6}"/>
              </a:ext>
            </a:extLst>
          </p:cNvPr>
          <p:cNvSpPr txBox="1"/>
          <p:nvPr/>
        </p:nvSpPr>
        <p:spPr>
          <a:xfrm>
            <a:off x="526452" y="1851827"/>
            <a:ext cx="4637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Customer who visited the website more in a day will be categorized into category “1”.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This graph too has a fair amount of non overlapping areas (after 5) which helps in categorizing the customer.</a:t>
            </a:r>
            <a:endParaRPr lang="en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045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1363</Words>
  <Application>Microsoft Office PowerPoint</Application>
  <PresentationFormat>Widescreen</PresentationFormat>
  <Paragraphs>175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Helvetica Neue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Dalvi</dc:creator>
  <cp:lastModifiedBy>Manish Dalvi</cp:lastModifiedBy>
  <cp:revision>25</cp:revision>
  <dcterms:created xsi:type="dcterms:W3CDTF">2020-12-04T12:39:55Z</dcterms:created>
  <dcterms:modified xsi:type="dcterms:W3CDTF">2020-12-08T10:18:23Z</dcterms:modified>
</cp:coreProperties>
</file>