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1998"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A3FFB0-4F54-44E8-A80B-528A7EF6DFC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D9A1C7B-A3CC-40A2-B683-D6B98DEA4DC8}" type="slidenum">
              <a:rPr lang="en-IN" smtClean="0"/>
              <a:t>‹#›</a:t>
            </a:fld>
            <a:endParaRPr lang="en-IN"/>
          </a:p>
        </p:txBody>
      </p:sp>
    </p:spTree>
    <p:extLst>
      <p:ext uri="{BB962C8B-B14F-4D97-AF65-F5344CB8AC3E}">
        <p14:creationId xmlns:p14="http://schemas.microsoft.com/office/powerpoint/2010/main" val="354356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3FFB0-4F54-44E8-A80B-528A7EF6DFC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241873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3FFB0-4F54-44E8-A80B-528A7EF6DFC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272506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3FFB0-4F54-44E8-A80B-528A7EF6DFC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33041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7A3FFB0-4F54-44E8-A80B-528A7EF6DFCD}" type="datetimeFigureOut">
              <a:rPr lang="en-IN" smtClean="0"/>
              <a:t>09-06-2024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D9A1C7B-A3CC-40A2-B683-D6B98DEA4DC8}" type="slidenum">
              <a:rPr lang="en-IN" smtClean="0"/>
              <a:t>‹#›</a:t>
            </a:fld>
            <a:endParaRPr lang="en-IN"/>
          </a:p>
        </p:txBody>
      </p:sp>
    </p:spTree>
    <p:extLst>
      <p:ext uri="{BB962C8B-B14F-4D97-AF65-F5344CB8AC3E}">
        <p14:creationId xmlns:p14="http://schemas.microsoft.com/office/powerpoint/2010/main" val="24557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3FFB0-4F54-44E8-A80B-528A7EF6DFCD}"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23480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3FFB0-4F54-44E8-A80B-528A7EF6DFCD}" type="datetimeFigureOut">
              <a:rPr lang="en-IN" smtClean="0"/>
              <a:t>09-06-2024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175120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3FFB0-4F54-44E8-A80B-528A7EF6DFCD}"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8659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3FFB0-4F54-44E8-A80B-528A7EF6DFCD}" type="datetimeFigureOut">
              <a:rPr lang="en-IN" smtClean="0"/>
              <a:t>09-06-2024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337631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3FFB0-4F54-44E8-A80B-528A7EF6DFCD}"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101836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3FFB0-4F54-44E8-A80B-528A7EF6DFCD}" type="datetimeFigureOut">
              <a:rPr lang="en-IN" smtClean="0"/>
              <a:t>09-06-2024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D9A1C7B-A3CC-40A2-B683-D6B98DEA4DC8}" type="slidenum">
              <a:rPr lang="en-IN" smtClean="0"/>
              <a:t>‹#›</a:t>
            </a:fld>
            <a:endParaRPr lang="en-IN"/>
          </a:p>
        </p:txBody>
      </p:sp>
    </p:spTree>
    <p:extLst>
      <p:ext uri="{BB962C8B-B14F-4D97-AF65-F5344CB8AC3E}">
        <p14:creationId xmlns:p14="http://schemas.microsoft.com/office/powerpoint/2010/main" val="52256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7A3FFB0-4F54-44E8-A80B-528A7EF6DFCD}" type="datetimeFigureOut">
              <a:rPr lang="en-IN" smtClean="0"/>
              <a:t>09-06-2024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D9A1C7B-A3CC-40A2-B683-D6B98DEA4DC8}" type="slidenum">
              <a:rPr lang="en-IN" smtClean="0"/>
              <a:t>‹#›</a:t>
            </a:fld>
            <a:endParaRPr lang="en-IN"/>
          </a:p>
        </p:txBody>
      </p:sp>
    </p:spTree>
    <p:extLst>
      <p:ext uri="{BB962C8B-B14F-4D97-AF65-F5344CB8AC3E}">
        <p14:creationId xmlns:p14="http://schemas.microsoft.com/office/powerpoint/2010/main" val="2708132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5ACD-DC1F-6C95-1E98-4ABEBE37FD7C}"/>
              </a:ext>
            </a:extLst>
          </p:cNvPr>
          <p:cNvSpPr>
            <a:spLocks noGrp="1"/>
          </p:cNvSpPr>
          <p:nvPr>
            <p:ph type="ctrTitle"/>
          </p:nvPr>
        </p:nvSpPr>
        <p:spPr/>
        <p:txBody>
          <a:bodyPr/>
          <a:lstStyle/>
          <a:p>
            <a:r>
              <a:rPr lang="en-US" sz="4000" b="1" i="0" u="none" strike="noStrike" dirty="0">
                <a:solidFill>
                  <a:srgbClr val="0D0D0D"/>
                </a:solidFill>
                <a:effectLst/>
                <a:highlight>
                  <a:srgbClr val="FFFFFF"/>
                </a:highlight>
                <a:latin typeface="Arial" panose="020B0604020202020204" pitchFamily="34" charset="0"/>
              </a:rPr>
              <a:t>Census Data Standardization and Analysis Pipeline</a:t>
            </a:r>
            <a:endParaRPr lang="en-IN" sz="4000" dirty="0"/>
          </a:p>
        </p:txBody>
      </p:sp>
      <p:sp>
        <p:nvSpPr>
          <p:cNvPr id="3" name="Subtitle 2">
            <a:extLst>
              <a:ext uri="{FF2B5EF4-FFF2-40B4-BE49-F238E27FC236}">
                <a16:creationId xmlns:a16="http://schemas.microsoft.com/office/drawing/2014/main" id="{BEEF6D97-6A02-0588-D2F7-A565ED3ABC77}"/>
              </a:ext>
            </a:extLst>
          </p:cNvPr>
          <p:cNvSpPr>
            <a:spLocks noGrp="1"/>
          </p:cNvSpPr>
          <p:nvPr>
            <p:ph type="subTitle" idx="1"/>
          </p:nvPr>
        </p:nvSpPr>
        <p:spPr/>
        <p:txBody>
          <a:bodyPr/>
          <a:lstStyle/>
          <a:p>
            <a:r>
              <a:rPr lang="en-IN" sz="1800" b="1" i="0" u="none" strike="noStrike" dirty="0">
                <a:solidFill>
                  <a:srgbClr val="0D0D0D"/>
                </a:solidFill>
                <a:effectLst/>
                <a:highlight>
                  <a:srgbClr val="FFFFFF"/>
                </a:highlight>
                <a:latin typeface="Arial" panose="020B0604020202020204" pitchFamily="34" charset="0"/>
              </a:rPr>
              <a:t>Python, SQL , MongoDB, Streamlit</a:t>
            </a:r>
            <a:endParaRPr lang="en-IN" dirty="0"/>
          </a:p>
        </p:txBody>
      </p:sp>
    </p:spTree>
    <p:extLst>
      <p:ext uri="{BB962C8B-B14F-4D97-AF65-F5344CB8AC3E}">
        <p14:creationId xmlns:p14="http://schemas.microsoft.com/office/powerpoint/2010/main" val="386353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1918B-EBD4-405D-FD05-2B69FDF48D33}"/>
              </a:ext>
            </a:extLst>
          </p:cNvPr>
          <p:cNvSpPr txBox="1"/>
          <p:nvPr/>
        </p:nvSpPr>
        <p:spPr>
          <a:xfrm>
            <a:off x="757646" y="444137"/>
            <a:ext cx="11064240" cy="6436506"/>
          </a:xfrm>
          <a:prstGeom prst="rect">
            <a:avLst/>
          </a:prstGeom>
          <a:noFill/>
        </p:spPr>
        <p:txBody>
          <a:bodyPr wrap="square" rtlCol="0">
            <a:spAutoFit/>
          </a:bodyPr>
          <a:lstStyle/>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Male_ST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Female_ST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Female_ST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'Workers'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Male_Workers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Female_Workers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Male_Workers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'Workers'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Female_Workers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Female_Workers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'Workers'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Male_Workers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Total_Education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Illiterate_Education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Total_Education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Illiterate_Education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Illiterate_Education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Total_Education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Literate_Education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missing_value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census_raw.isnull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().sum())</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"missing values after processing missing data"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missing_value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census_raw.to_csv</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"updated_missing_values_1.csv"</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index</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False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"Handled possible missing data - step 4 completed "</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307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60D0B9-C9C2-3D4B-358C-264B1EF8FFCB}"/>
              </a:ext>
            </a:extLst>
          </p:cNvPr>
          <p:cNvSpPr txBox="1"/>
          <p:nvPr/>
        </p:nvSpPr>
        <p:spPr>
          <a:xfrm>
            <a:off x="341811" y="136545"/>
            <a:ext cx="11508377" cy="6721455"/>
          </a:xfrm>
          <a:prstGeom prst="rect">
            <a:avLst/>
          </a:prstGeom>
          <a:noFill/>
        </p:spPr>
        <p:txBody>
          <a:bodyPr wrap="square" rtlCol="0">
            <a:spAutoFit/>
          </a:bodyPr>
          <a:lstStyle/>
          <a:p>
            <a:pPr algn="just">
              <a:lnSpc>
                <a:spcPct val="107000"/>
              </a:lnSpc>
              <a:spcAft>
                <a:spcPts val="8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5: Save Data to MongoDB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Save the processed data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mongoDB</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with a collection named “</a:t>
            </a:r>
            <a:r>
              <a:rPr lang="en-IN" sz="1800" i="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census</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Solution: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Load the processed data into a </a:t>
            </a:r>
            <a:r>
              <a:rPr lang="en-IN" sz="1800" kern="0" dirty="0" err="1">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DataFrame</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processed_data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pd.read_csv</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"updated_missing_values_1.csv"</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Convert </a:t>
            </a:r>
            <a:r>
              <a:rPr lang="en-IN" sz="1800" kern="0" dirty="0" err="1">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DataFrame</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to dictionary</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data_dict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processed_data.to_dict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orient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'records'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client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MongoClient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mongodb+srv</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://manishdeva:manish1234@cluster0.3rnfpb7.mongodb.net/?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retryWrites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true&amp;w</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majority&amp;appName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=Cluster0"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db</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client[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Census_demo</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collection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db</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collection</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db.get_collection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result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collection.delete_many</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Insert data into MongoDB collection</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collection.insert_many</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data_dict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client.close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 saved to MongoDB successfully."</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"step 5 completed"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302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5F4C5-2682-0BDF-A204-054B456904DC}"/>
              </a:ext>
            </a:extLst>
          </p:cNvPr>
          <p:cNvSpPr txBox="1"/>
          <p:nvPr/>
        </p:nvSpPr>
        <p:spPr>
          <a:xfrm>
            <a:off x="256903" y="490311"/>
            <a:ext cx="11678194" cy="5877378"/>
          </a:xfrm>
          <a:prstGeom prst="rect">
            <a:avLst/>
          </a:prstGeom>
          <a:noFill/>
        </p:spPr>
        <p:txBody>
          <a:bodyPr wrap="square" rtlCol="0">
            <a:spAutoFit/>
          </a:bodyPr>
          <a:lstStyle/>
          <a:p>
            <a:pPr>
              <a:spcAft>
                <a:spcPts val="800"/>
              </a:spcAft>
            </a:pPr>
            <a:r>
              <a:rPr lang="en-IN" sz="1800" b="1" dirty="0">
                <a:solidFill>
                  <a:srgbClr val="000000"/>
                </a:solidFill>
                <a:effectLst/>
                <a:latin typeface="Arial" panose="020B0604020202020204" pitchFamily="34" charset="0"/>
                <a:ea typeface="Times New Roman" panose="02020603050405020304" pitchFamily="18" charset="0"/>
              </a:rPr>
              <a:t>Task 6: Database connection and data upload</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dirty="0">
                <a:solidFill>
                  <a:srgbClr val="000000"/>
                </a:solidFill>
                <a:effectLst/>
                <a:latin typeface="Arial" panose="020B0604020202020204" pitchFamily="34" charset="0"/>
                <a:ea typeface="Times New Roman" panose="02020603050405020304" pitchFamily="18" charset="0"/>
              </a:rPr>
              <a:t>Data should be fetched from the </a:t>
            </a:r>
            <a:r>
              <a:rPr lang="en-IN" sz="1800" dirty="0" err="1">
                <a:solidFill>
                  <a:srgbClr val="000000"/>
                </a:solidFill>
                <a:effectLst/>
                <a:latin typeface="Arial" panose="020B0604020202020204" pitchFamily="34" charset="0"/>
                <a:ea typeface="Times New Roman" panose="02020603050405020304" pitchFamily="18" charset="0"/>
              </a:rPr>
              <a:t>mongoDB</a:t>
            </a:r>
            <a:r>
              <a:rPr lang="en-IN" sz="1800" dirty="0">
                <a:solidFill>
                  <a:srgbClr val="000000"/>
                </a:solidFill>
                <a:effectLst/>
                <a:latin typeface="Arial" panose="020B0604020202020204" pitchFamily="34" charset="0"/>
                <a:ea typeface="Times New Roman" panose="02020603050405020304" pitchFamily="18" charset="0"/>
              </a:rPr>
              <a:t> and to be uploaded to a relational database using python code . The table names should be the same as the file names without the extension.</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dirty="0">
                <a:solidFill>
                  <a:srgbClr val="000000"/>
                </a:solidFill>
                <a:effectLst/>
                <a:latin typeface="Arial" panose="020B0604020202020204" pitchFamily="34" charset="0"/>
                <a:ea typeface="Times New Roman" panose="02020603050405020304" pitchFamily="18" charset="0"/>
              </a:rPr>
              <a:t>The primary key and foreign key constraints should be included in the tables wherever required.</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Solution: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MongoDB connection details</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mongo_client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MongoClient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mongodb+srv</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://manishdeva:manish1234@cluster0.3rnfpb7.mongodb.net/?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retryWrites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true&amp;w</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majority&amp;appName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=Cluster0"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mongo_db</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mongo_client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Census_demo</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mongo_collection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mongo_db</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Fetch data from MongoDB</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data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mongo_collection.find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12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Convert MongoDB data to </a:t>
            </a:r>
            <a:r>
              <a:rPr lang="en-IN" sz="1800" kern="0" dirty="0" err="1">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DataFrame</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pd.DataFrame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df.rename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columns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'Households_with_TV_Computer_Laptop_Telephone_mobile_phone_and_Scooter_Car'</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022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1DDF9-B97E-F8BB-A015-26A4A82E8CBB}"/>
              </a:ext>
            </a:extLst>
          </p:cNvPr>
          <p:cNvSpPr txBox="1"/>
          <p:nvPr/>
        </p:nvSpPr>
        <p:spPr>
          <a:xfrm>
            <a:off x="104503" y="783771"/>
            <a:ext cx="11730446" cy="5030095"/>
          </a:xfrm>
          <a:prstGeom prst="rect">
            <a:avLst/>
          </a:prstGeom>
          <a:noFill/>
        </p:spPr>
        <p:txBody>
          <a:bodyPr wrap="square" rtlCol="0">
            <a:spAutoFit/>
          </a:bodyPr>
          <a:lstStyle/>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'Households_with_TV_Computer_Laptop_Telephone_mobile_Scooter_Car'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'Type_of_latrine_facility_Night_soil_disposed_into_open_drain_Households'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Type_of_latrine_facility_Night_soil_disposed_into_open_drain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'Type_of_latrine_facility_Flush_pour_flush_latrine_connected_to_other_system_Households'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Type_of_latrine_facility_pour_flush_joined_to_other_system</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'Not_having_latrine_facility_within_the_premises_Alternative_source_Open_Households'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Not_having_latrine_facility_within_the_premises_Alter_source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'Main_source_of_drinking_water_Handpump_Tubewell_Borewell_Households'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'Main_source_of_drinking_water_Handpump_Tubewell_Borewell_Houses'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'Main_source_of_drinking_water_Other_sources_Spring_River_Canal_Tank_Pond_Lake_Other_sources__Households'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Main_source_of_water_Other_Spring_River_Canal_Tank_Pond_Lake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n</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After</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modifying first column:</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df.columns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92143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2AD60-4FA0-8203-EC88-E46F43988388}"/>
              </a:ext>
            </a:extLst>
          </p:cNvPr>
          <p:cNvSpPr txBox="1"/>
          <p:nvPr/>
        </p:nvSpPr>
        <p:spPr>
          <a:xfrm>
            <a:off x="237308" y="794945"/>
            <a:ext cx="11717383" cy="5268109"/>
          </a:xfrm>
          <a:prstGeom prst="rect">
            <a:avLst/>
          </a:prstGeom>
          <a:noFill/>
        </p:spPr>
        <p:txBody>
          <a:bodyPr wrap="square" rtlCol="0">
            <a:spAutoFit/>
          </a:bodyPr>
          <a:lstStyle/>
          <a:p>
            <a:pPr>
              <a:lnSpc>
                <a:spcPts val="1425"/>
              </a:lnSpc>
              <a:spcAft>
                <a:spcPts val="800"/>
              </a:spcAft>
            </a:pP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'_id'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'_id'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astype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MySQL connection details</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mysql_engine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create_engine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mysql+mysqlconnector</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://root:@localhost:3306/census_1'</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12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Define table schema</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metadata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MetaData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12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Create tables in the MySQL database</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metadata.create_all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mysql_engine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Insert data into MySQL</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df.to_sql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mysql_engine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if_exists</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'replace'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index</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False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 has been successfully saved to MySQL."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"step 6 completed"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9077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A9F50-655C-E364-5C21-26DB8636B718}"/>
              </a:ext>
            </a:extLst>
          </p:cNvPr>
          <p:cNvSpPr txBox="1"/>
          <p:nvPr/>
        </p:nvSpPr>
        <p:spPr>
          <a:xfrm>
            <a:off x="156754" y="509451"/>
            <a:ext cx="11821886" cy="6040372"/>
          </a:xfrm>
          <a:prstGeom prst="rect">
            <a:avLst/>
          </a:prstGeom>
          <a:noFill/>
        </p:spPr>
        <p:txBody>
          <a:bodyPr wrap="square" rtlCol="0">
            <a:spAutoFit/>
          </a:bodyPr>
          <a:lstStyle/>
          <a:p>
            <a:pPr>
              <a:lnSpc>
                <a:spcPct val="107000"/>
              </a:lnSpc>
              <a:spcAft>
                <a:spcPts val="800"/>
              </a:spcAft>
            </a:pPr>
            <a:r>
              <a:rPr lang="en-IN"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Task 7: Run Query on the database and show output on Streamlit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Solution: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mydb</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mysql.connector.connect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host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"localhost"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user</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"root"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password</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mydb.cursor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buffered</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mycursor.execute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"SELECT district, SUM(population) AS </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total_population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FROM census_1.census GROUP BY 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out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mycursor.fetchall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"1. What is the total population of each 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(tabulate(</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out,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headers</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3869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mycursor.description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tablefmt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psql</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mycursor.execute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"SELECT </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district,sum</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),sum(</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Literate_Female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FROM census_1.census GROUP BY 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out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mycursor.fetchall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"2.How many literate males and females are there in each 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(tabulate(</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out,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headers</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3869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mycursor.description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tablefmt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psql</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787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78714-E199-B803-E8A4-40085CBE7907}"/>
              </a:ext>
            </a:extLst>
          </p:cNvPr>
          <p:cNvSpPr txBox="1"/>
          <p:nvPr/>
        </p:nvSpPr>
        <p:spPr>
          <a:xfrm>
            <a:off x="178526" y="474345"/>
            <a:ext cx="11834948" cy="6473567"/>
          </a:xfrm>
          <a:prstGeom prst="rect">
            <a:avLst/>
          </a:prstGeom>
          <a:noFill/>
        </p:spPr>
        <p:txBody>
          <a:bodyPr wrap="square" rtlCol="0">
            <a:spAutoFit/>
          </a:bodyPr>
          <a:lstStyle/>
          <a:p>
            <a:pPr>
              <a:lnSpc>
                <a:spcPts val="1425"/>
              </a:lnSpc>
              <a:spcAft>
                <a:spcPts val="800"/>
              </a:spcAft>
            </a:pPr>
            <a:r>
              <a:rPr lang="en-IN" sz="1800" b="1"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#Using Streamlit</a:t>
            </a:r>
          </a:p>
          <a:p>
            <a:pPr>
              <a:lnSpc>
                <a:spcPts val="1425"/>
              </a:lnSpc>
              <a:spcAft>
                <a:spcPts val="800"/>
              </a:spcAft>
            </a:pPr>
            <a:endParaRPr lang="en-IN" kern="0" dirty="0">
              <a:solidFill>
                <a:srgbClr val="FDF4C1"/>
              </a:solidFill>
              <a:highlight>
                <a:srgbClr val="282828"/>
              </a:highlight>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st.title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'Display Database Data'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Set up a connection to your SQLite database</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mydb</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mysql.connector.connect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host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"localhost"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user</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"root"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password</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mydb.cursor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buffered</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Write SQL query to retrieve data from the database</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query1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"SELECT district, SUM(population) AS </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total_population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FROM census_1.census GROUP BY district"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mycursor.execute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(query1)</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Fetch all the data retrieved by the query</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mycursor.fetchall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(tabulate(</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headers</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3869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mycursor.description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tablefmt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psql</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Streamlit app code</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Display the data in a table using Streamlit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st.write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"1. What is the total population of each 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st.write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(data)</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318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C3244-7654-A4E0-0734-7099AB15F5C5}"/>
              </a:ext>
            </a:extLst>
          </p:cNvPr>
          <p:cNvSpPr txBox="1"/>
          <p:nvPr/>
        </p:nvSpPr>
        <p:spPr>
          <a:xfrm>
            <a:off x="248194" y="195943"/>
            <a:ext cx="11612880" cy="369332"/>
          </a:xfrm>
          <a:prstGeom prst="rect">
            <a:avLst/>
          </a:prstGeom>
          <a:noFill/>
        </p:spPr>
        <p:txBody>
          <a:bodyPr wrap="square" rtlCol="0">
            <a:spAutoFit/>
          </a:bodyPr>
          <a:lstStyle/>
          <a:p>
            <a:r>
              <a:rPr lang="en-IN" b="1" dirty="0"/>
              <a:t>SAMPLE OUTPUT FROM STREAMLIT</a:t>
            </a:r>
          </a:p>
        </p:txBody>
      </p:sp>
      <p:pic>
        <p:nvPicPr>
          <p:cNvPr id="3" name="Picture 2">
            <a:extLst>
              <a:ext uri="{FF2B5EF4-FFF2-40B4-BE49-F238E27FC236}">
                <a16:creationId xmlns:a16="http://schemas.microsoft.com/office/drawing/2014/main" id="{25FA55F5-1997-5D2A-771E-F1681BA0F5B6}"/>
              </a:ext>
            </a:extLst>
          </p:cNvPr>
          <p:cNvPicPr>
            <a:picLocks noChangeAspect="1"/>
          </p:cNvPicPr>
          <p:nvPr/>
        </p:nvPicPr>
        <p:blipFill>
          <a:blip r:embed="rId2"/>
          <a:stretch>
            <a:fillRect/>
          </a:stretch>
        </p:blipFill>
        <p:spPr>
          <a:xfrm>
            <a:off x="692331" y="875212"/>
            <a:ext cx="10424160" cy="4911634"/>
          </a:xfrm>
          <a:prstGeom prst="rect">
            <a:avLst/>
          </a:prstGeom>
        </p:spPr>
      </p:pic>
    </p:spTree>
    <p:extLst>
      <p:ext uri="{BB962C8B-B14F-4D97-AF65-F5344CB8AC3E}">
        <p14:creationId xmlns:p14="http://schemas.microsoft.com/office/powerpoint/2010/main" val="263851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802CF-D5D8-F3DC-22AE-47BABE9AF53F}"/>
              </a:ext>
            </a:extLst>
          </p:cNvPr>
          <p:cNvSpPr txBox="1"/>
          <p:nvPr/>
        </p:nvSpPr>
        <p:spPr>
          <a:xfrm>
            <a:off x="522514" y="458541"/>
            <a:ext cx="12192000" cy="6176050"/>
          </a:xfrm>
          <a:prstGeom prst="rect">
            <a:avLst/>
          </a:prstGeom>
          <a:noFill/>
        </p:spPr>
        <p:txBody>
          <a:bodyPr wrap="square" rtlCol="0">
            <a:spAutoFit/>
          </a:bodyPr>
          <a:lstStyle/>
          <a:p>
            <a:pPr algn="just" rtl="0">
              <a:spcBef>
                <a:spcPts val="0"/>
              </a:spcBef>
              <a:spcAft>
                <a:spcPts val="800"/>
              </a:spcAft>
            </a:pPr>
            <a:r>
              <a:rPr lang="en-US" sz="1800" b="1" i="0" u="none" strike="noStrike" dirty="0">
                <a:solidFill>
                  <a:srgbClr val="000000"/>
                </a:solidFill>
                <a:effectLst/>
                <a:latin typeface="Arial" panose="020B0604020202020204" pitchFamily="34" charset="0"/>
              </a:rPr>
              <a:t>Problem Statement : </a:t>
            </a:r>
            <a:endParaRPr lang="en-US" b="0" dirty="0">
              <a:effectLst/>
            </a:endParaRPr>
          </a:p>
          <a:p>
            <a:pPr algn="just" rtl="0">
              <a:spcBef>
                <a:spcPts val="0"/>
              </a:spcBef>
              <a:spcAft>
                <a:spcPts val="800"/>
              </a:spcAft>
            </a:pPr>
            <a:r>
              <a:rPr lang="en-US" sz="1800" b="0" i="0" u="none" strike="noStrike" dirty="0">
                <a:solidFill>
                  <a:srgbClr val="0D0D0D"/>
                </a:solidFill>
                <a:effectLst/>
                <a:latin typeface="Roboto" panose="02000000000000000000" pitchFamily="2" charset="0"/>
              </a:rPr>
              <a:t>The task is to clean, process, and analyze census data from a given source, including data renaming, </a:t>
            </a:r>
          </a:p>
          <a:p>
            <a:pPr algn="just" rtl="0">
              <a:spcBef>
                <a:spcPts val="0"/>
              </a:spcBef>
              <a:spcAft>
                <a:spcPts val="800"/>
              </a:spcAft>
            </a:pPr>
            <a:r>
              <a:rPr lang="en-US" sz="1800" b="0" i="0" u="none" strike="noStrike" dirty="0">
                <a:solidFill>
                  <a:srgbClr val="0D0D0D"/>
                </a:solidFill>
                <a:effectLst/>
                <a:latin typeface="Roboto" panose="02000000000000000000" pitchFamily="2" charset="0"/>
              </a:rPr>
              <a:t>missing data handling, state/UT name standardization, new state/UT formation handling, data </a:t>
            </a:r>
          </a:p>
          <a:p>
            <a:pPr algn="just" rtl="0">
              <a:spcBef>
                <a:spcPts val="0"/>
              </a:spcBef>
              <a:spcAft>
                <a:spcPts val="800"/>
              </a:spcAft>
            </a:pPr>
            <a:r>
              <a:rPr lang="en-US" sz="1800" b="0" i="0" u="none" strike="noStrike" dirty="0">
                <a:solidFill>
                  <a:srgbClr val="0D0D0D"/>
                </a:solidFill>
                <a:effectLst/>
                <a:latin typeface="Roboto" panose="02000000000000000000" pitchFamily="2" charset="0"/>
              </a:rPr>
              <a:t>storage, database connection, and querying. The goal is to ensure uniformity, accuracy, </a:t>
            </a:r>
          </a:p>
          <a:p>
            <a:pPr algn="just" rtl="0">
              <a:spcBef>
                <a:spcPts val="0"/>
              </a:spcBef>
              <a:spcAft>
                <a:spcPts val="800"/>
              </a:spcAft>
            </a:pPr>
            <a:r>
              <a:rPr lang="en-US" sz="1800" b="0" i="0" u="none" strike="noStrike" dirty="0">
                <a:solidFill>
                  <a:srgbClr val="0D0D0D"/>
                </a:solidFill>
                <a:effectLst/>
                <a:latin typeface="Roboto" panose="02000000000000000000" pitchFamily="2" charset="0"/>
              </a:rPr>
              <a:t>and accessibility of the census data for further analysis and visualization.</a:t>
            </a:r>
            <a:endParaRPr lang="en-US" b="0" dirty="0">
              <a:effectLst/>
            </a:endParaRPr>
          </a:p>
          <a:p>
            <a:pPr algn="just" rtl="0">
              <a:spcBef>
                <a:spcPts val="0"/>
              </a:spcBef>
              <a:spcAft>
                <a:spcPts val="800"/>
              </a:spcAft>
            </a:pPr>
            <a:br>
              <a:rPr lang="en-US" dirty="0"/>
            </a:br>
            <a:r>
              <a:rPr lang="en-US" sz="1800" b="1" i="0" u="none" strike="noStrike" dirty="0">
                <a:solidFill>
                  <a:srgbClr val="000000"/>
                </a:solidFill>
                <a:effectLst/>
                <a:latin typeface="Arial" panose="020B0604020202020204" pitchFamily="34" charset="0"/>
              </a:rPr>
              <a:t>Task 1: Rename the Column names</a:t>
            </a:r>
            <a:endParaRPr lang="en-US" b="0" dirty="0">
              <a:effectLst/>
            </a:endParaRPr>
          </a:p>
          <a:p>
            <a:pPr algn="just" rtl="0">
              <a:spcBef>
                <a:spcPts val="0"/>
              </a:spcBef>
              <a:spcAft>
                <a:spcPts val="800"/>
              </a:spcAft>
            </a:pPr>
            <a:r>
              <a:rPr lang="en-US" sz="1800" b="0" i="0" u="none" strike="noStrike" dirty="0">
                <a:solidFill>
                  <a:srgbClr val="000000"/>
                </a:solidFill>
                <a:effectLst/>
                <a:latin typeface="Arial" panose="020B0604020202020204" pitchFamily="34" charset="0"/>
              </a:rPr>
              <a:t>For uniformity in the datasets and taking into consideration the census year, we need to rename some columns. </a:t>
            </a:r>
            <a:endParaRPr lang="en-US"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State name  to State/UT</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District name  to District</a:t>
            </a:r>
          </a:p>
          <a:p>
            <a:pPr algn="just"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Male_Literate</a:t>
            </a:r>
            <a:r>
              <a:rPr lang="en-US" sz="1800" b="0" i="0" u="none" strike="noStrike" dirty="0">
                <a:solidFill>
                  <a:srgbClr val="000000"/>
                </a:solidFill>
                <a:effectLst/>
                <a:latin typeface="Arial" panose="020B0604020202020204" pitchFamily="34" charset="0"/>
              </a:rPr>
              <a:t> to </a:t>
            </a:r>
            <a:r>
              <a:rPr lang="en-US" sz="1800" b="0" i="0" u="none" strike="noStrike" dirty="0" err="1">
                <a:solidFill>
                  <a:srgbClr val="000000"/>
                </a:solidFill>
                <a:effectLst/>
                <a:latin typeface="Arial" panose="020B0604020202020204" pitchFamily="34" charset="0"/>
              </a:rPr>
              <a:t>Literate_Male</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Female_Literate</a:t>
            </a:r>
            <a:r>
              <a:rPr lang="en-US" sz="1800" b="0" i="0" u="none" strike="noStrike" dirty="0">
                <a:solidFill>
                  <a:srgbClr val="000000"/>
                </a:solidFill>
                <a:effectLst/>
                <a:latin typeface="Arial" panose="020B0604020202020204" pitchFamily="34" charset="0"/>
              </a:rPr>
              <a:t> to </a:t>
            </a:r>
            <a:r>
              <a:rPr lang="en-US" sz="1800" b="0" i="0" u="none" strike="noStrike" dirty="0" err="1">
                <a:solidFill>
                  <a:srgbClr val="000000"/>
                </a:solidFill>
                <a:effectLst/>
                <a:latin typeface="Arial" panose="020B0604020202020204" pitchFamily="34" charset="0"/>
              </a:rPr>
              <a:t>Literate_Female</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Rural_Households</a:t>
            </a:r>
            <a:r>
              <a:rPr lang="en-US" sz="1800" b="0" i="0" u="none" strike="noStrike" dirty="0">
                <a:solidFill>
                  <a:srgbClr val="000000"/>
                </a:solidFill>
                <a:effectLst/>
                <a:latin typeface="Arial" panose="020B0604020202020204" pitchFamily="34" charset="0"/>
              </a:rPr>
              <a:t>  to </a:t>
            </a:r>
            <a:r>
              <a:rPr lang="en-US" sz="1800" b="0" i="0" u="none" strike="noStrike" dirty="0" err="1">
                <a:solidFill>
                  <a:srgbClr val="000000"/>
                </a:solidFill>
                <a:effectLst/>
                <a:latin typeface="Arial" panose="020B0604020202020204" pitchFamily="34" charset="0"/>
              </a:rPr>
              <a:t>Households_Rural</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Urban_ Households  to </a:t>
            </a:r>
            <a:r>
              <a:rPr lang="en-US" sz="1800" b="0" i="0" u="none" strike="noStrike" dirty="0" err="1">
                <a:solidFill>
                  <a:srgbClr val="000000"/>
                </a:solidFill>
                <a:effectLst/>
                <a:latin typeface="Arial" panose="020B0604020202020204" pitchFamily="34" charset="0"/>
              </a:rPr>
              <a:t>Households_Urban</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Age_Group_0_29 to </a:t>
            </a:r>
            <a:r>
              <a:rPr lang="en-US" sz="1800" b="0" i="0" u="none" strike="noStrike" dirty="0" err="1">
                <a:solidFill>
                  <a:srgbClr val="000000"/>
                </a:solidFill>
                <a:effectLst/>
                <a:latin typeface="Arial" panose="020B0604020202020204" pitchFamily="34" charset="0"/>
              </a:rPr>
              <a:t>Young_and_Adult</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Age_Group_30_49 to </a:t>
            </a:r>
            <a:r>
              <a:rPr lang="en-US" sz="1800" b="0" i="0" u="none" strike="noStrike" dirty="0" err="1">
                <a:solidFill>
                  <a:srgbClr val="000000"/>
                </a:solidFill>
                <a:effectLst/>
                <a:latin typeface="Arial" panose="020B0604020202020204" pitchFamily="34" charset="0"/>
              </a:rPr>
              <a:t>Middle_Aged</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Age_Group_50 to </a:t>
            </a:r>
            <a:r>
              <a:rPr lang="en-US" sz="1800" b="0" i="0" u="none" strike="noStrike" dirty="0" err="1">
                <a:solidFill>
                  <a:srgbClr val="000000"/>
                </a:solidFill>
                <a:effectLst/>
                <a:latin typeface="Arial" panose="020B0604020202020204" pitchFamily="34" charset="0"/>
              </a:rPr>
              <a:t>Senior_Citizen</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Age not stated to </a:t>
            </a:r>
            <a:r>
              <a:rPr lang="en-US" sz="1800" b="0" i="0" u="none" strike="noStrike" dirty="0" err="1">
                <a:solidFill>
                  <a:srgbClr val="000000"/>
                </a:solidFill>
                <a:effectLst/>
                <a:latin typeface="Arial" panose="020B0604020202020204" pitchFamily="34" charset="0"/>
              </a:rPr>
              <a:t>Age_Not_Stated</a:t>
            </a: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0739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D1035-6661-6D01-0A21-61820A7F5486}"/>
              </a:ext>
            </a:extLst>
          </p:cNvPr>
          <p:cNvSpPr txBox="1"/>
          <p:nvPr/>
        </p:nvSpPr>
        <p:spPr>
          <a:xfrm>
            <a:off x="195943" y="862149"/>
            <a:ext cx="11625943" cy="4883388"/>
          </a:xfrm>
          <a:prstGeom prst="rect">
            <a:avLst/>
          </a:prstGeom>
          <a:noFill/>
        </p:spPr>
        <p:txBody>
          <a:bodyPr wrap="square" rtlCol="0">
            <a:spAutoFit/>
          </a:bodyPr>
          <a:lstStyle/>
          <a:p>
            <a:pPr>
              <a:lnSpc>
                <a:spcPts val="1425"/>
              </a:lnSpc>
              <a:spcAft>
                <a:spcPts val="800"/>
              </a:spcAft>
            </a:pP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import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pandas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pd</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pd.read_csv</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python workbook</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census_2011.csv"</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7C6F6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#to rename columns</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census_raw.rename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columns</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 name"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State_or_UT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"District name"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Male_Literate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Female_Literate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Literate_Female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Rural_Households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Households_Rural</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Urban_Households</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Households_Urban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"Age_Group_0_29"</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Young_and_Adult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"Age_Group_30_49"</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Middle_Aged</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"Age_Group_50"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Senior_Citizen</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"Age not stated"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Age_Not_Stated</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714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93E75-A0BC-67BF-6776-C292C0AB805B}"/>
              </a:ext>
            </a:extLst>
          </p:cNvPr>
          <p:cNvSpPr txBox="1"/>
          <p:nvPr/>
        </p:nvSpPr>
        <p:spPr>
          <a:xfrm>
            <a:off x="348343" y="1711234"/>
            <a:ext cx="11495314" cy="2995692"/>
          </a:xfrm>
          <a:prstGeom prst="rect">
            <a:avLst/>
          </a:prstGeom>
          <a:noFill/>
        </p:spPr>
        <p:txBody>
          <a:bodyPr wrap="square" rtlCol="0">
            <a:spAutoFit/>
          </a:bodyPr>
          <a:lstStyle/>
          <a:p>
            <a:pPr algn="just">
              <a:spcAft>
                <a:spcPts val="800"/>
              </a:spcAft>
            </a:pPr>
            <a:r>
              <a:rPr lang="en-IN" sz="1800" b="1" dirty="0">
                <a:solidFill>
                  <a:srgbClr val="000000"/>
                </a:solidFill>
                <a:effectLst/>
                <a:latin typeface="Arial" panose="020B0604020202020204" pitchFamily="34" charset="0"/>
                <a:ea typeface="Times New Roman" panose="02020603050405020304" pitchFamily="18" charset="0"/>
              </a:rPr>
              <a:t>Task 2: Rename State/UT Names</a:t>
            </a:r>
            <a:endParaRPr lang="en-IN" sz="1800" dirty="0">
              <a:effectLst/>
              <a:latin typeface="Times New Roman" panose="02020603050405020304" pitchFamily="18" charset="0"/>
              <a:ea typeface="Times New Roman" panose="02020603050405020304" pitchFamily="18" charset="0"/>
            </a:endParaRPr>
          </a:p>
          <a:p>
            <a:pPr algn="just">
              <a:spcAft>
                <a:spcPts val="800"/>
              </a:spcAft>
            </a:pPr>
            <a:r>
              <a:rPr lang="en-IN" sz="1800" dirty="0">
                <a:solidFill>
                  <a:srgbClr val="000000"/>
                </a:solidFill>
                <a:effectLst/>
                <a:latin typeface="Arial" panose="020B0604020202020204" pitchFamily="34" charset="0"/>
                <a:ea typeface="Times New Roman" panose="02020603050405020304" pitchFamily="18" charset="0"/>
              </a:rPr>
              <a:t>The State/UT names are in all caps in the census data, For uniformity across datasets we use the names so that only the first character of each word in the name is in upper case and the rest are in lower case. However, if the word is “and” then it should be all lowercase.</a:t>
            </a:r>
            <a:endParaRPr lang="en-IN" sz="1800" dirty="0">
              <a:effectLst/>
              <a:latin typeface="Times New Roman" panose="02020603050405020304" pitchFamily="18" charset="0"/>
              <a:ea typeface="Times New Roman" panose="02020603050405020304" pitchFamily="18" charset="0"/>
            </a:endParaRPr>
          </a:p>
          <a:p>
            <a:pPr algn="just">
              <a:spcAft>
                <a:spcPts val="800"/>
              </a:spcAft>
            </a:pPr>
            <a:r>
              <a:rPr lang="en-IN" sz="1800" dirty="0">
                <a:solidFill>
                  <a:srgbClr val="000000"/>
                </a:solidFill>
                <a:effectLst/>
                <a:latin typeface="Arial" panose="020B0604020202020204" pitchFamily="34" charset="0"/>
                <a:ea typeface="Times New Roman" panose="02020603050405020304" pitchFamily="18" charset="0"/>
              </a:rPr>
              <a:t>Examples: </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dirty="0">
                <a:solidFill>
                  <a:srgbClr val="000000"/>
                </a:solidFill>
                <a:effectLst/>
                <a:latin typeface="Arial" panose="020B0604020202020204" pitchFamily="34" charset="0"/>
                <a:ea typeface="Times New Roman" panose="02020603050405020304" pitchFamily="18" charset="0"/>
              </a:rPr>
              <a:t>Andaman and  Nicobar Islands</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dirty="0">
                <a:solidFill>
                  <a:srgbClr val="000000"/>
                </a:solidFill>
                <a:effectLst/>
                <a:latin typeface="Arial" panose="020B0604020202020204" pitchFamily="34" charset="0"/>
                <a:ea typeface="Times New Roman" panose="02020603050405020304" pitchFamily="18" charset="0"/>
              </a:rPr>
              <a:t>Arunachal Pradesh</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r>
              <a:rPr lang="en-IN" sz="1800" dirty="0">
                <a:solidFill>
                  <a:srgbClr val="000000"/>
                </a:solidFill>
                <a:effectLst/>
                <a:latin typeface="Arial" panose="020B0604020202020204" pitchFamily="34" charset="0"/>
                <a:ea typeface="Times New Roman" panose="02020603050405020304" pitchFamily="18" charset="0"/>
              </a:rPr>
              <a:t>Bihar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0631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C87CE1-EBFF-AA2C-3392-9206154B7C38}"/>
              </a:ext>
            </a:extLst>
          </p:cNvPr>
          <p:cNvSpPr txBox="1"/>
          <p:nvPr/>
        </p:nvSpPr>
        <p:spPr>
          <a:xfrm>
            <a:off x="169817" y="1737360"/>
            <a:ext cx="11612880" cy="2723823"/>
          </a:xfrm>
          <a:prstGeom prst="rect">
            <a:avLst/>
          </a:prstGeom>
          <a:noFill/>
        </p:spPr>
        <p:txBody>
          <a:bodyPr wrap="square" rtlCol="0">
            <a:spAutoFit/>
          </a:bodyPr>
          <a:lstStyle/>
          <a:p>
            <a:pPr indent="450215">
              <a:lnSpc>
                <a:spcPts val="1425"/>
              </a:lnSpc>
              <a:spcAft>
                <a:spcPts val="800"/>
              </a:spcAft>
            </a:pPr>
            <a:r>
              <a:rPr lang="en-IN" sz="1800" kern="0" dirty="0">
                <a:solidFill>
                  <a:srgbClr val="66999D"/>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def</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A89984"/>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normalize_state_ut_Camel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state_name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words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state_name.lower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().split()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word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enumerate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(words):</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if</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word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"and"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or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3869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words[</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word.capitalize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return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.join(words)</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gn="just" fontAlgn="base">
              <a:spcAft>
                <a:spcPts val="800"/>
              </a:spcAft>
            </a:pPr>
            <a:r>
              <a:rPr lang="en-IN" sz="1800" b="1" dirty="0">
                <a:solidFill>
                  <a:srgbClr val="000000"/>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450215">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State_or_UT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State_or_UT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].apply(</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normalize_state_ut_Camel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11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ABF50-C546-AC96-67BA-A28AF06E5AA8}"/>
              </a:ext>
            </a:extLst>
          </p:cNvPr>
          <p:cNvSpPr txBox="1"/>
          <p:nvPr/>
        </p:nvSpPr>
        <p:spPr>
          <a:xfrm>
            <a:off x="287383" y="1541417"/>
            <a:ext cx="11364686" cy="3150606"/>
          </a:xfrm>
          <a:prstGeom prst="rect">
            <a:avLst/>
          </a:prstGeom>
          <a:noFill/>
        </p:spPr>
        <p:txBody>
          <a:bodyPr wrap="square" rtlCol="0">
            <a:spAutoFit/>
          </a:bodyPr>
          <a:lstStyle/>
          <a:p>
            <a:pPr algn="just">
              <a:lnSpc>
                <a:spcPct val="107000"/>
              </a:lnSpc>
              <a:spcAft>
                <a:spcPts val="8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3: New State/UT 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2014 Telangana was formed after it split from Andhra Pradesh, The districts that were included in Telangana are stored in </a:t>
            </a:r>
            <a:r>
              <a:rPr lang="en-IN" sz="1800" i="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Data/Telangana.txt </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Read the text file and Rename the State/UT From “Andhra Pradesh” to “Telangana” for the given districts.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8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2019 Ladakh was formed after it split from Jammu and Kashmir, which included the districts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Leh</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Kargil.  Rename the State/UT From “Jammu and Kashmir” to “Ladakh” for the given districts.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036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5A717-5BF4-EA35-CB46-6A85C12A9743}"/>
              </a:ext>
            </a:extLst>
          </p:cNvPr>
          <p:cNvSpPr txBox="1"/>
          <p:nvPr/>
        </p:nvSpPr>
        <p:spPr>
          <a:xfrm>
            <a:off x="274320" y="1755862"/>
            <a:ext cx="11364686" cy="2936958"/>
          </a:xfrm>
          <a:prstGeom prst="rect">
            <a:avLst/>
          </a:prstGeom>
          <a:noFill/>
        </p:spPr>
        <p:txBody>
          <a:bodyPr wrap="square" rtlCol="0">
            <a:spAutoFit/>
          </a:bodyPr>
          <a:lstStyle/>
          <a:p>
            <a:pPr indent="450215">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telangana_districts</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open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"Telangana.txt"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telangana_districts_list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telangana_districts.read</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splitlines</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indent="450215">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ladakh_district_list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'Jammu and Kashmir'</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indent="450215">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census_raw.loc</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isin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telangana_districts_list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State_or_UT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'Telangana'</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indent="450215">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census_raw.loc</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'District'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isin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ladakh_district_list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State_or_UT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'Ladakh'</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234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550B9-8483-9609-5214-146E4D0EB6D4}"/>
              </a:ext>
            </a:extLst>
          </p:cNvPr>
          <p:cNvSpPr txBox="1"/>
          <p:nvPr/>
        </p:nvSpPr>
        <p:spPr>
          <a:xfrm>
            <a:off x="209006" y="901898"/>
            <a:ext cx="11743508" cy="5054204"/>
          </a:xfrm>
          <a:prstGeom prst="rect">
            <a:avLst/>
          </a:prstGeom>
          <a:noFill/>
        </p:spPr>
        <p:txBody>
          <a:bodyPr wrap="square" rtlCol="0">
            <a:spAutoFit/>
          </a:bodyPr>
          <a:lstStyle/>
          <a:p>
            <a:pPr algn="just">
              <a:lnSpc>
                <a:spcPct val="107000"/>
              </a:lnSpc>
              <a:spcAft>
                <a:spcPts val="8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Task 4: Find and process Missing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Find and store the percentage of data missing for the columns.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Some data can be found and filled in by using information from other cells. Try to find the correct data by using information from other cells and filling it in. Find and store the percentage of data missing for each column.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Population = Male + Female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Literate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Literate_Male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Literate_Female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Population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Young_and_Adult</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Middle_Aged</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Senior_Citizen</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Age_Not_Stated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Households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Households_Rural</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Households_Urban</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compares the amount of missing data before and after the data-filling process was done.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364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B4C3D-6142-0269-BA27-27933822B8A4}"/>
              </a:ext>
            </a:extLst>
          </p:cNvPr>
          <p:cNvSpPr txBox="1"/>
          <p:nvPr/>
        </p:nvSpPr>
        <p:spPr>
          <a:xfrm>
            <a:off x="705395" y="574765"/>
            <a:ext cx="10476411" cy="6114494"/>
          </a:xfrm>
          <a:prstGeom prst="rect">
            <a:avLst/>
          </a:prstGeom>
          <a:noFill/>
        </p:spPr>
        <p:txBody>
          <a:bodyPr wrap="square" rtlCol="0">
            <a:spAutoFit/>
          </a:bodyPr>
          <a:lstStyle/>
          <a:p>
            <a:pPr>
              <a:lnSpc>
                <a:spcPts val="1425"/>
              </a:lnSpc>
              <a:spcAft>
                <a:spcPts val="800"/>
              </a:spcAft>
            </a:pP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missing_value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census_raw.isnull</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().sum())</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"missing values before processing missing data"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FE8019"/>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print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missing_value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'Population'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'Population'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'Population'</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Literate_Female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Literate_Female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Literate_Female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Literate_Male</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'SC'</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'SC'</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'SC'</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Male_SC</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'ST'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fillna</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Male_ST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census_raw</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Female_ST</a:t>
            </a:r>
            <a:r>
              <a:rPr lang="en-IN" sz="1800" kern="0" dirty="0">
                <a:solidFill>
                  <a:srgbClr val="528B8B"/>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i="1" kern="0" dirty="0" err="1">
                <a:solidFill>
                  <a:srgbClr val="83A59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inplace</a:t>
            </a:r>
            <a:r>
              <a:rPr lang="en-IN" sz="1800" kern="0" dirty="0">
                <a:solidFill>
                  <a:srgbClr val="DD6F48"/>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BBAA97"/>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True</a:t>
            </a:r>
            <a:r>
              <a:rPr lang="en-IN" sz="1800" kern="0" dirty="0">
                <a:solidFill>
                  <a:srgbClr val="FDF4C1"/>
                </a:solidFill>
                <a:effectLst/>
                <a:highlight>
                  <a:srgbClr val="282828"/>
                </a:highlight>
                <a:latin typeface="Consolas" panose="020B0609020204030204" pitchFamily="49" charset="0"/>
                <a:ea typeface="Times New Roman" panose="02020603050405020304" pitchFamily="18" charset="0"/>
                <a:cs typeface="Times New Roman" panose="02020603050405020304" pitchFamily="18" charset="0"/>
              </a:rPr>
              <a:t>)</a:t>
            </a:r>
            <a:endParaRPr lang="en-IN" sz="1800" kern="100" dirty="0">
              <a:effectLst/>
              <a:highlight>
                <a:srgbClr val="282828"/>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8533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TotalTime>
  <Words>2597</Words>
  <Application>Microsoft Office PowerPoint</Application>
  <PresentationFormat>Widescreen</PresentationFormat>
  <Paragraphs>207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Roboto</vt:lpstr>
      <vt:lpstr>Rockwell</vt:lpstr>
      <vt:lpstr>Rockwell Condensed</vt:lpstr>
      <vt:lpstr>Symbol</vt:lpstr>
      <vt:lpstr>Times New Roman</vt:lpstr>
      <vt:lpstr>Wingdings</vt:lpstr>
      <vt:lpstr>Wood Type</vt:lpstr>
      <vt:lpstr>Census Data Standardization and Analysis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Kumar</dc:creator>
  <cp:lastModifiedBy>Manish Kumar</cp:lastModifiedBy>
  <cp:revision>1</cp:revision>
  <dcterms:created xsi:type="dcterms:W3CDTF">2024-06-09T07:31:20Z</dcterms:created>
  <dcterms:modified xsi:type="dcterms:W3CDTF">2024-06-09T07:47:16Z</dcterms:modified>
</cp:coreProperties>
</file>