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60" r:id="rId4"/>
    <p:sldId id="261" r:id="rId5"/>
    <p:sldId id="262" r:id="rId6"/>
    <p:sldId id="263" r:id="rId7"/>
    <p:sldId id="264" r:id="rId8"/>
    <p:sldId id="265" r:id="rId9"/>
    <p:sldId id="266" r:id="rId10"/>
    <p:sldId id="259" r:id="rId11"/>
  </p:sldIdLst>
  <p:sldSz cx="12192000" cy="6858000"/>
  <p:notesSz cx="6858000" cy="9144000"/>
  <p:embeddedFontLst>
    <p:embeddedFont>
      <p:font typeface="Lato Black" panose="020F0502020204030203" pitchFamily="34" charset="0"/>
      <p:bold r:id="rId13"/>
      <p:boldItalic r:id="rId14"/>
    </p:embeddedFont>
    <p:embeddedFont>
      <p:font typeface="Libre Baskerville" panose="02000000000000000000" pitchFamily="2" charset="0"/>
      <p:regular r:id="rId15"/>
      <p:bold r:id="rId16"/>
      <p: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6" d="100"/>
          <a:sy n="86" d="100"/>
        </p:scale>
        <p:origin x="53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chat.openai.com/c/b97d7d50-07df-4050-8b68-e861af0b8a9d"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hyperlink" Target="https://github.com/ManishDhorepatil/" TargetMode="External"/><Relationship Id="rId4" Type="http://schemas.openxmlformats.org/officeDocument/2006/relationships/hyperlink" Target="https://www.linkedin.com/in/manishdhorepati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1200288"/>
          </a:xfrm>
          <a:prstGeom prst="rect">
            <a:avLst/>
          </a:prstGeom>
          <a:noFill/>
          <a:ln>
            <a:noFill/>
          </a:ln>
        </p:spPr>
        <p:txBody>
          <a:bodyPr spcFirstLastPara="1" wrap="square" lIns="91425" tIns="45700" rIns="91425" bIns="45700" anchor="t" anchorCtr="0">
            <a:spAutoFit/>
          </a:bodyPr>
          <a:lstStyle/>
          <a:p>
            <a:pPr algn="ctr"/>
            <a:br>
              <a:rPr lang="en-IN" sz="1800" b="0" i="0" u="none" strike="noStrike" cap="none" dirty="0">
                <a:solidFill>
                  <a:schemeClr val="dk1"/>
                </a:solidFill>
                <a:latin typeface="Calibri"/>
                <a:ea typeface="Calibri"/>
                <a:cs typeface="Calibri"/>
                <a:sym typeface="Calibri"/>
              </a:rPr>
            </a:br>
            <a:r>
              <a:rPr lang="en-US" sz="4000" b="1" i="0" dirty="0">
                <a:solidFill>
                  <a:schemeClr val="tx1"/>
                </a:solidFill>
                <a:effectLst/>
                <a:latin typeface="SofiaPro"/>
              </a:rPr>
              <a:t>Analysis of AMCAT Data</a:t>
            </a:r>
          </a:p>
          <a:p>
            <a:pPr marL="0" marR="0" lvl="0" indent="0" algn="ctr" rtl="0">
              <a:spcBef>
                <a:spcPts val="0"/>
              </a:spcBef>
              <a:spcAft>
                <a:spcPts val="0"/>
              </a:spcAft>
              <a:buNone/>
            </a:pP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1" y="1299172"/>
            <a:ext cx="11241855" cy="4708941"/>
          </a:xfrm>
          <a:prstGeom prst="rect">
            <a:avLst/>
          </a:prstGeom>
          <a:noFill/>
          <a:ln>
            <a:noFill/>
          </a:ln>
        </p:spPr>
        <p:txBody>
          <a:bodyPr spcFirstLastPara="1" wrap="square" lIns="91425" tIns="45700" rIns="91425" bIns="45700" anchor="t" anchorCtr="0">
            <a:spAutoFit/>
          </a:bodyPr>
          <a:lstStyle/>
          <a:p>
            <a:pPr algn="l">
              <a:buFont typeface="+mj-lt"/>
              <a:buAutoNum type="arabicPeriod"/>
            </a:pPr>
            <a:r>
              <a:rPr lang="en-US" sz="2000" b="1" i="0" dirty="0">
                <a:solidFill>
                  <a:schemeClr val="tx1"/>
                </a:solidFill>
                <a:effectLst/>
                <a:latin typeface="Söhne"/>
              </a:rPr>
              <a:t>Background:</a:t>
            </a:r>
            <a:endParaRPr lang="en-US" sz="2000" b="0" i="0" dirty="0">
              <a:solidFill>
                <a:schemeClr val="tx1"/>
              </a:solidFill>
              <a:effectLst/>
              <a:latin typeface="Söhne"/>
            </a:endParaRPr>
          </a:p>
          <a:p>
            <a:pPr marL="742950" lvl="1" indent="-285750" algn="l">
              <a:buFont typeface="+mj-lt"/>
              <a:buAutoNum type="arabicPeriod"/>
            </a:pPr>
            <a:r>
              <a:rPr lang="en-US" sz="2000" b="0" i="0" dirty="0">
                <a:solidFill>
                  <a:schemeClr val="tx1"/>
                </a:solidFill>
                <a:effectLst/>
                <a:latin typeface="Söhne"/>
              </a:rPr>
              <a:t>BTech student specializing in Electronics and </a:t>
            </a:r>
            <a:r>
              <a:rPr lang="en-US" sz="2000" b="0" i="0">
                <a:solidFill>
                  <a:schemeClr val="tx1"/>
                </a:solidFill>
                <a:effectLst/>
                <a:latin typeface="Söhne"/>
              </a:rPr>
              <a:t>Telecomunication.</a:t>
            </a:r>
            <a:endParaRPr lang="en-US" sz="2000" b="0" i="0" dirty="0">
              <a:solidFill>
                <a:schemeClr val="tx1"/>
              </a:solidFill>
              <a:effectLst/>
              <a:latin typeface="Söhne"/>
            </a:endParaRPr>
          </a:p>
          <a:p>
            <a:pPr marL="742950" lvl="1" indent="-285750" algn="l">
              <a:buFont typeface="+mj-lt"/>
              <a:buAutoNum type="arabicPeriod"/>
            </a:pPr>
            <a:r>
              <a:rPr lang="en-US" sz="2000" b="0" i="0" dirty="0">
                <a:solidFill>
                  <a:schemeClr val="tx1"/>
                </a:solidFill>
                <a:effectLst/>
                <a:latin typeface="Söhne"/>
              </a:rPr>
              <a:t>Currently in the final year at Vishwakarma Institute of Information Technology, Pune.</a:t>
            </a:r>
          </a:p>
          <a:p>
            <a:pPr algn="l">
              <a:buFont typeface="+mj-lt"/>
              <a:buAutoNum type="arabicPeriod"/>
            </a:pPr>
            <a:r>
              <a:rPr lang="en-US" sz="2000" b="1" i="0" dirty="0">
                <a:solidFill>
                  <a:schemeClr val="tx1"/>
                </a:solidFill>
                <a:effectLst/>
                <a:latin typeface="Söhne"/>
              </a:rPr>
              <a:t>Why Data Science:</a:t>
            </a:r>
            <a:endParaRPr lang="en-US" sz="2000" b="0" i="0" dirty="0">
              <a:solidFill>
                <a:schemeClr val="tx1"/>
              </a:solidFill>
              <a:effectLst/>
              <a:latin typeface="Söhne"/>
            </a:endParaRPr>
          </a:p>
          <a:p>
            <a:pPr marL="742950" lvl="1" indent="-285750" algn="l">
              <a:buFont typeface="+mj-lt"/>
              <a:buAutoNum type="arabicPeriod"/>
            </a:pPr>
            <a:r>
              <a:rPr lang="en-US" sz="2000" b="0" i="0" dirty="0">
                <a:solidFill>
                  <a:schemeClr val="tx1"/>
                </a:solidFill>
                <a:effectLst/>
                <a:latin typeface="Söhne"/>
              </a:rPr>
              <a:t>Passion for leveraging technology to derive insights and solve complex problems.</a:t>
            </a:r>
          </a:p>
          <a:p>
            <a:pPr marL="742950" lvl="1" indent="-285750" algn="l">
              <a:buFont typeface="+mj-lt"/>
              <a:buAutoNum type="arabicPeriod"/>
            </a:pPr>
            <a:r>
              <a:rPr lang="en-US" sz="2000" b="0" i="0" dirty="0">
                <a:solidFill>
                  <a:schemeClr val="tx1"/>
                </a:solidFill>
                <a:effectLst/>
                <a:latin typeface="Söhne"/>
              </a:rPr>
              <a:t>Aiming to apply data science to innovate and contribute to real-world solutions.</a:t>
            </a:r>
          </a:p>
          <a:p>
            <a:pPr algn="l">
              <a:buFont typeface="+mj-lt"/>
              <a:buAutoNum type="arabicPeriod"/>
            </a:pPr>
            <a:r>
              <a:rPr lang="en-US" sz="2000" b="1" i="0" dirty="0">
                <a:solidFill>
                  <a:schemeClr val="tx1"/>
                </a:solidFill>
                <a:effectLst/>
                <a:latin typeface="Söhne"/>
              </a:rPr>
              <a:t>Work Experience:</a:t>
            </a:r>
            <a:endParaRPr lang="en-US" sz="2000" b="0" i="0" dirty="0">
              <a:solidFill>
                <a:schemeClr val="tx1"/>
              </a:solidFill>
              <a:effectLst/>
              <a:latin typeface="Söhne"/>
            </a:endParaRPr>
          </a:p>
          <a:p>
            <a:pPr marL="742950" lvl="1" indent="-285750" algn="l">
              <a:buFont typeface="+mj-lt"/>
              <a:buAutoNum type="arabicPeriod"/>
            </a:pPr>
            <a:r>
              <a:rPr lang="en-US" sz="2000" b="0" i="0" dirty="0">
                <a:solidFill>
                  <a:schemeClr val="tx1"/>
                </a:solidFill>
                <a:effectLst/>
                <a:latin typeface="Söhne"/>
              </a:rPr>
              <a:t>Data Science Intern at </a:t>
            </a:r>
            <a:r>
              <a:rPr lang="en-US" sz="2000" b="0" i="0" dirty="0">
                <a:effectLst/>
                <a:latin typeface="-apple-system"/>
              </a:rPr>
              <a:t>Innomatics Research Labs</a:t>
            </a:r>
            <a:r>
              <a:rPr lang="en-US" sz="2000" b="0" i="0" dirty="0">
                <a:solidFill>
                  <a:schemeClr val="tx1"/>
                </a:solidFill>
                <a:effectLst/>
                <a:latin typeface="Söhne"/>
              </a:rPr>
              <a:t>, specializing in Data Science.</a:t>
            </a:r>
          </a:p>
          <a:p>
            <a:pPr marL="742950" lvl="1" indent="-285750" algn="l">
              <a:buFont typeface="+mj-lt"/>
              <a:buAutoNum type="arabicPeriod"/>
            </a:pPr>
            <a:r>
              <a:rPr lang="en-US" sz="2000" b="0" i="0" dirty="0">
                <a:solidFill>
                  <a:schemeClr val="tx1"/>
                </a:solidFill>
                <a:effectLst/>
                <a:latin typeface="Söhne"/>
              </a:rPr>
              <a:t>Full Stack Developer Intern at Innotek IT Systems, contributing to Django-based backend development.</a:t>
            </a:r>
          </a:p>
          <a:p>
            <a:pPr algn="l">
              <a:buFont typeface="+mj-lt"/>
              <a:buAutoNum type="arabicPeriod"/>
            </a:pPr>
            <a:r>
              <a:rPr lang="en-US" sz="2000" b="1" i="0" dirty="0">
                <a:solidFill>
                  <a:schemeClr val="tx1"/>
                </a:solidFill>
                <a:effectLst/>
                <a:latin typeface="Söhne"/>
              </a:rPr>
              <a:t>LinkedIn &amp; GitHub:</a:t>
            </a:r>
            <a:endParaRPr lang="en-US" sz="2000" b="0" i="0" dirty="0">
              <a:solidFill>
                <a:schemeClr val="tx1"/>
              </a:solidFill>
              <a:effectLst/>
              <a:latin typeface="Söhne"/>
            </a:endParaRPr>
          </a:p>
          <a:p>
            <a:pPr marL="742950" lvl="1" indent="-285750" algn="l">
              <a:buFont typeface="+mj-lt"/>
              <a:buAutoNum type="arabicPeriod"/>
            </a:pPr>
            <a:r>
              <a:rPr lang="en-US" sz="2000" b="0" i="0" u="none" strike="noStrike" dirty="0">
                <a:solidFill>
                  <a:schemeClr val="tx1"/>
                </a:solidFill>
                <a:effectLst/>
                <a:latin typeface="Söhne"/>
                <a:hlinkClick r:id="rId3">
                  <a:extLst>
                    <a:ext uri="{A12FA001-AC4F-418D-AE19-62706E023703}">
                      <ahyp:hlinkClr xmlns:ahyp="http://schemas.microsoft.com/office/drawing/2018/hyperlinkcolor" val="tx"/>
                    </a:ext>
                  </a:extLst>
                </a:hlinkClick>
              </a:rPr>
              <a:t>LinkedIn</a:t>
            </a:r>
            <a:r>
              <a:rPr lang="en-US" sz="2000" b="0" i="0" u="none" strike="noStrike" dirty="0">
                <a:solidFill>
                  <a:schemeClr val="tx1"/>
                </a:solidFill>
                <a:effectLst/>
                <a:latin typeface="Söhne"/>
              </a:rPr>
              <a:t>: </a:t>
            </a:r>
            <a:r>
              <a:rPr lang="en-US" sz="2000" b="0" i="0" u="none" strike="noStrike" dirty="0">
                <a:solidFill>
                  <a:schemeClr val="tx1"/>
                </a:solidFill>
                <a:effectLst/>
                <a:latin typeface="Söhne"/>
                <a:hlinkClick r:id="rId4"/>
              </a:rPr>
              <a:t>https://www.linkedin.com/in/manishdhorepatil/</a:t>
            </a:r>
            <a:endParaRPr lang="en-US" sz="2000" b="0" i="0" u="none" strike="noStrike" dirty="0">
              <a:solidFill>
                <a:schemeClr val="tx1"/>
              </a:solidFill>
              <a:effectLst/>
              <a:latin typeface="Söhne"/>
            </a:endParaRPr>
          </a:p>
          <a:p>
            <a:pPr marL="742950" lvl="1" indent="-285750" algn="l">
              <a:buFont typeface="+mj-lt"/>
              <a:buAutoNum type="arabicPeriod"/>
            </a:pPr>
            <a:r>
              <a:rPr lang="en-US" sz="2000" b="0" i="0" u="none" strike="noStrike" dirty="0">
                <a:solidFill>
                  <a:schemeClr val="tx1"/>
                </a:solidFill>
                <a:effectLst/>
                <a:latin typeface="Söhne"/>
                <a:hlinkClick r:id="rId3">
                  <a:extLst>
                    <a:ext uri="{A12FA001-AC4F-418D-AE19-62706E023703}">
                      <ahyp:hlinkClr xmlns:ahyp="http://schemas.microsoft.com/office/drawing/2018/hyperlinkcolor" val="tx"/>
                    </a:ext>
                  </a:extLst>
                </a:hlinkClick>
              </a:rPr>
              <a:t>GitHub</a:t>
            </a:r>
            <a:r>
              <a:rPr lang="en-US" sz="2000" b="0" i="0" u="none" strike="noStrike" dirty="0">
                <a:solidFill>
                  <a:schemeClr val="tx1"/>
                </a:solidFill>
                <a:effectLst/>
                <a:latin typeface="Söhne"/>
              </a:rPr>
              <a:t>:  </a:t>
            </a:r>
            <a:r>
              <a:rPr lang="en-US" sz="2000" b="0" i="0" u="none" strike="noStrike" dirty="0">
                <a:solidFill>
                  <a:schemeClr val="tx1"/>
                </a:solidFill>
                <a:effectLst/>
                <a:latin typeface="Söhne"/>
                <a:hlinkClick r:id="rId5"/>
              </a:rPr>
              <a:t>https://github.com/ManishDhorepatil</a:t>
            </a:r>
            <a:r>
              <a:rPr lang="en-US" sz="2000" dirty="0">
                <a:solidFill>
                  <a:schemeClr val="tx1"/>
                </a:solidFill>
                <a:latin typeface="Söhne"/>
                <a:hlinkClick r:id="rId5"/>
              </a:rPr>
              <a:t>/</a:t>
            </a:r>
            <a:endParaRPr lang="en-US" sz="2000" dirty="0">
              <a:solidFill>
                <a:schemeClr val="tx1"/>
              </a:solidFill>
              <a:latin typeface="Söhne"/>
            </a:endParaRPr>
          </a:p>
          <a:p>
            <a:pPr marL="457200" lvl="1" algn="l"/>
            <a:endParaRPr lang="en-US" sz="2000" b="0" i="0" u="none" strike="noStrike" dirty="0">
              <a:solidFill>
                <a:schemeClr val="tx1"/>
              </a:solidFill>
              <a:effectLst/>
              <a:latin typeface="Söhne"/>
            </a:endParaRPr>
          </a:p>
          <a:p>
            <a:pPr marL="742950" lvl="1" indent="-285750" algn="l">
              <a:buFont typeface="+mj-lt"/>
              <a:buAutoNum type="arabicPeriod"/>
            </a:pPr>
            <a:endParaRPr lang="en-US" sz="2000" b="0" i="0" dirty="0">
              <a:solidFill>
                <a:schemeClr val="tx1"/>
              </a:solidFill>
              <a:effectLst/>
              <a:latin typeface="Söhne"/>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
        <p:nvSpPr>
          <p:cNvPr id="2" name="TextBox 1">
            <a:extLst>
              <a:ext uri="{FF2B5EF4-FFF2-40B4-BE49-F238E27FC236}">
                <a16:creationId xmlns:a16="http://schemas.microsoft.com/office/drawing/2014/main" id="{D2AF4B64-1932-9FE9-B3A9-33381C2A470C}"/>
              </a:ext>
            </a:extLst>
          </p:cNvPr>
          <p:cNvSpPr txBox="1"/>
          <p:nvPr/>
        </p:nvSpPr>
        <p:spPr>
          <a:xfrm>
            <a:off x="829734" y="991395"/>
            <a:ext cx="6976533" cy="307777"/>
          </a:xfrm>
          <a:prstGeom prst="rect">
            <a:avLst/>
          </a:prstGeom>
          <a:noFill/>
        </p:spPr>
        <p:txBody>
          <a:bodyPr wrap="square" rtlCol="0">
            <a:spAutoFit/>
          </a:bodyPr>
          <a:lstStyle/>
          <a:p>
            <a:r>
              <a:rPr lang="en-IN" dirty="0"/>
              <a:t>I am Manish </a:t>
            </a:r>
            <a:r>
              <a:rPr lang="en-IN" dirty="0" err="1"/>
              <a:t>Dhorepatil</a:t>
            </a:r>
            <a:r>
              <a:rPr lang="en-IN" dirty="0"/>
              <a:t> below is my background information: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03E3F-5E08-8ED8-F46B-FE277C0BF52E}"/>
              </a:ext>
            </a:extLst>
          </p:cNvPr>
          <p:cNvSpPr>
            <a:spLocks noGrp="1"/>
          </p:cNvSpPr>
          <p:nvPr>
            <p:ph type="title"/>
          </p:nvPr>
        </p:nvSpPr>
        <p:spPr/>
        <p:txBody>
          <a:bodyPr/>
          <a:lstStyle/>
          <a:p>
            <a:r>
              <a:rPr lang="en-IN" b="1" dirty="0">
                <a:solidFill>
                  <a:srgbClr val="FF0000"/>
                </a:solidFill>
              </a:rPr>
              <a:t>Introduction</a:t>
            </a:r>
            <a:endParaRPr lang="en-US" dirty="0">
              <a:solidFill>
                <a:srgbClr val="FF0000"/>
              </a:solidFill>
            </a:endParaRPr>
          </a:p>
        </p:txBody>
      </p:sp>
      <p:sp>
        <p:nvSpPr>
          <p:cNvPr id="3" name="Text Placeholder 2">
            <a:extLst>
              <a:ext uri="{FF2B5EF4-FFF2-40B4-BE49-F238E27FC236}">
                <a16:creationId xmlns:a16="http://schemas.microsoft.com/office/drawing/2014/main" id="{FE110707-86FA-30B8-2795-6CFA2D295AF7}"/>
              </a:ext>
            </a:extLst>
          </p:cNvPr>
          <p:cNvSpPr>
            <a:spLocks noGrp="1"/>
          </p:cNvSpPr>
          <p:nvPr>
            <p:ph type="body" idx="1"/>
          </p:nvPr>
        </p:nvSpPr>
        <p:spPr>
          <a:xfrm>
            <a:off x="1002587" y="2141537"/>
            <a:ext cx="10515600" cy="4351338"/>
          </a:xfrm>
        </p:spPr>
        <p:txBody>
          <a:bodyPr>
            <a:normAutofit/>
          </a:bodyPr>
          <a:lstStyle/>
          <a:p>
            <a:pPr marL="114300" indent="0" algn="just" rtl="0">
              <a:spcBef>
                <a:spcPts val="0"/>
              </a:spcBef>
              <a:spcAft>
                <a:spcPts val="0"/>
              </a:spcAft>
              <a:buNone/>
            </a:pPr>
            <a:r>
              <a:rPr lang="en-US" sz="2400" b="1" i="0" u="none" strike="noStrike" dirty="0">
                <a:solidFill>
                  <a:srgbClr val="000000"/>
                </a:solidFill>
                <a:effectLst/>
                <a:latin typeface="Arial" panose="020B0604020202020204" pitchFamily="34" charset="0"/>
              </a:rPr>
              <a:t>Brief Overview:</a:t>
            </a:r>
          </a:p>
          <a:p>
            <a:pPr>
              <a:spcBef>
                <a:spcPts val="0"/>
              </a:spcBef>
            </a:pPr>
            <a:r>
              <a:rPr lang="en-US" sz="2400" i="0" u="none" strike="noStrike" dirty="0">
                <a:solidFill>
                  <a:srgbClr val="000000"/>
                </a:solidFill>
                <a:effectLst/>
                <a:latin typeface="Arial" panose="020B0604020202020204" pitchFamily="34" charset="0"/>
              </a:rPr>
              <a:t>The project involves conducting Exploratory Data Analysis (EDA) on a salary dataset to extract valuable insights.</a:t>
            </a:r>
          </a:p>
          <a:p>
            <a:pPr marL="114300" indent="0">
              <a:spcBef>
                <a:spcPts val="0"/>
              </a:spcBef>
              <a:buNone/>
            </a:pPr>
            <a:endParaRPr lang="en-US" sz="2400" dirty="0">
              <a:solidFill>
                <a:srgbClr val="000000"/>
              </a:solidFill>
              <a:latin typeface="Arial" panose="020B0604020202020204" pitchFamily="34" charset="0"/>
            </a:endParaRPr>
          </a:p>
          <a:p>
            <a:pPr marL="114300" indent="0">
              <a:spcBef>
                <a:spcPts val="0"/>
              </a:spcBef>
              <a:buNone/>
            </a:pPr>
            <a:endParaRPr lang="en-US" sz="2400" i="0" u="none" strike="noStrike" dirty="0">
              <a:solidFill>
                <a:srgbClr val="000000"/>
              </a:solidFill>
              <a:effectLst/>
              <a:latin typeface="Arial" panose="020B0604020202020204" pitchFamily="34" charset="0"/>
            </a:endParaRPr>
          </a:p>
          <a:p>
            <a:pPr marL="114300" indent="0" algn="just" rtl="0">
              <a:spcBef>
                <a:spcPts val="0"/>
              </a:spcBef>
              <a:spcAft>
                <a:spcPts val="0"/>
              </a:spcAft>
              <a:buNone/>
            </a:pPr>
            <a:r>
              <a:rPr lang="en-US" sz="2400" b="1" i="0" u="none" strike="noStrike" dirty="0">
                <a:solidFill>
                  <a:srgbClr val="000000"/>
                </a:solidFill>
                <a:effectLst/>
                <a:latin typeface="Arial" panose="020B0604020202020204" pitchFamily="34" charset="0"/>
              </a:rPr>
              <a:t>Objective: </a:t>
            </a:r>
          </a:p>
          <a:p>
            <a:pPr algn="just">
              <a:spcBef>
                <a:spcPts val="0"/>
              </a:spcBef>
            </a:pPr>
            <a:r>
              <a:rPr lang="en-US" sz="2400" b="0" i="0" u="none" strike="noStrike" dirty="0">
                <a:solidFill>
                  <a:srgbClr val="000000"/>
                </a:solidFill>
                <a:effectLst/>
                <a:latin typeface="Arial" panose="020B0604020202020204" pitchFamily="34" charset="0"/>
              </a:rPr>
              <a:t>Uncover patterns, outliers, and relationships within the data.</a:t>
            </a:r>
            <a:endParaRPr lang="en-US" sz="3600" dirty="0"/>
          </a:p>
        </p:txBody>
      </p:sp>
    </p:spTree>
    <p:extLst>
      <p:ext uri="{BB962C8B-B14F-4D97-AF65-F5344CB8AC3E}">
        <p14:creationId xmlns:p14="http://schemas.microsoft.com/office/powerpoint/2010/main" val="366233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DB81A-7C2B-6D20-9F31-BB6EC24CE932}"/>
              </a:ext>
            </a:extLst>
          </p:cNvPr>
          <p:cNvSpPr>
            <a:spLocks noGrp="1"/>
          </p:cNvSpPr>
          <p:nvPr>
            <p:ph type="title"/>
          </p:nvPr>
        </p:nvSpPr>
        <p:spPr/>
        <p:txBody>
          <a:bodyPr/>
          <a:lstStyle/>
          <a:p>
            <a:r>
              <a:rPr lang="en-US" dirty="0"/>
              <a:t>Dataset Overview</a:t>
            </a:r>
          </a:p>
        </p:txBody>
      </p:sp>
      <p:sp>
        <p:nvSpPr>
          <p:cNvPr id="3" name="Text Placeholder 2">
            <a:extLst>
              <a:ext uri="{FF2B5EF4-FFF2-40B4-BE49-F238E27FC236}">
                <a16:creationId xmlns:a16="http://schemas.microsoft.com/office/drawing/2014/main" id="{5D1E5DFB-46FF-4234-1D19-E34CDD031297}"/>
              </a:ext>
            </a:extLst>
          </p:cNvPr>
          <p:cNvSpPr>
            <a:spLocks noGrp="1"/>
          </p:cNvSpPr>
          <p:nvPr>
            <p:ph type="body" idx="1"/>
          </p:nvPr>
        </p:nvSpPr>
        <p:spPr>
          <a:xfrm>
            <a:off x="838200" y="1318661"/>
            <a:ext cx="10515600" cy="5174214"/>
          </a:xfrm>
        </p:spPr>
        <p:txBody>
          <a:bodyPr>
            <a:normAutofit/>
          </a:bodyPr>
          <a:lstStyle/>
          <a:p>
            <a:r>
              <a:rPr lang="en-US" sz="1400" dirty="0"/>
              <a:t>The dataset consists of 3998 entries and 39 columns.</a:t>
            </a:r>
          </a:p>
          <a:p>
            <a:r>
              <a:rPr lang="en-US" sz="1400" dirty="0"/>
              <a:t>Columns include information such as ID, Salary, Date of Joining (DOJ), Date of Leaving (DOL), Designation, </a:t>
            </a:r>
            <a:r>
              <a:rPr lang="en-US" sz="1400" dirty="0" err="1"/>
              <a:t>JobCity</a:t>
            </a:r>
            <a:r>
              <a:rPr lang="en-US" sz="1400" dirty="0"/>
              <a:t>, Gender, Date of Birth (DOB), 10th and 12th percentage, and many more.</a:t>
            </a:r>
          </a:p>
          <a:p>
            <a:r>
              <a:rPr lang="en-US" sz="1400" b="1" dirty="0"/>
              <a:t>Head of the Dataset:</a:t>
            </a:r>
          </a:p>
          <a:p>
            <a:endParaRPr lang="en-US" sz="1400" dirty="0"/>
          </a:p>
          <a:p>
            <a:endParaRPr lang="en-US" sz="1400" dirty="0"/>
          </a:p>
          <a:p>
            <a:endParaRPr lang="en-US" sz="1400" dirty="0"/>
          </a:p>
          <a:p>
            <a:endParaRPr lang="en-US" sz="1400" dirty="0"/>
          </a:p>
          <a:p>
            <a:endParaRPr lang="en-US" sz="1400" dirty="0"/>
          </a:p>
          <a:p>
            <a:pPr marL="114300" indent="0">
              <a:buNone/>
            </a:pPr>
            <a:endParaRPr lang="en-US" sz="1400" dirty="0"/>
          </a:p>
          <a:p>
            <a:r>
              <a:rPr lang="en-US" sz="1400" b="1" dirty="0"/>
              <a:t>Shape:</a:t>
            </a:r>
          </a:p>
          <a:p>
            <a:pPr marL="114300" indent="0">
              <a:buNone/>
            </a:pPr>
            <a:r>
              <a:rPr lang="en-US" sz="1400" dirty="0"/>
              <a:t>	Rows: 3998, Columns: 40</a:t>
            </a:r>
          </a:p>
          <a:p>
            <a:r>
              <a:rPr lang="en-US" sz="1400" b="1" dirty="0"/>
              <a:t>Description:</a:t>
            </a:r>
          </a:p>
          <a:p>
            <a:pPr>
              <a:buFont typeface="Arial" panose="020B0604020202020204" pitchFamily="34" charset="0"/>
              <a:buChar char="•"/>
            </a:pPr>
            <a:r>
              <a:rPr lang="en-US" sz="1400" dirty="0"/>
              <a:t>	The dataset provides a comprehensive overview of candidates' educational backgrounds, professional experiences, and personality traits.</a:t>
            </a:r>
          </a:p>
          <a:p>
            <a:r>
              <a:rPr lang="en-US" sz="1400" dirty="0"/>
              <a:t>            Various data types include float64, int64, and object.</a:t>
            </a:r>
          </a:p>
        </p:txBody>
      </p:sp>
      <p:pic>
        <p:nvPicPr>
          <p:cNvPr id="5" name="Picture 4">
            <a:extLst>
              <a:ext uri="{FF2B5EF4-FFF2-40B4-BE49-F238E27FC236}">
                <a16:creationId xmlns:a16="http://schemas.microsoft.com/office/drawing/2014/main" id="{FBE055D8-F703-A530-92CF-A66FDB6C52BB}"/>
              </a:ext>
            </a:extLst>
          </p:cNvPr>
          <p:cNvPicPr>
            <a:picLocks noChangeAspect="1"/>
          </p:cNvPicPr>
          <p:nvPr/>
        </p:nvPicPr>
        <p:blipFill>
          <a:blip r:embed="rId2"/>
          <a:stretch>
            <a:fillRect/>
          </a:stretch>
        </p:blipFill>
        <p:spPr>
          <a:xfrm>
            <a:off x="1501542" y="2644224"/>
            <a:ext cx="8354340" cy="1860399"/>
          </a:xfrm>
          <a:prstGeom prst="rect">
            <a:avLst/>
          </a:prstGeom>
        </p:spPr>
      </p:pic>
    </p:spTree>
    <p:extLst>
      <p:ext uri="{BB962C8B-B14F-4D97-AF65-F5344CB8AC3E}">
        <p14:creationId xmlns:p14="http://schemas.microsoft.com/office/powerpoint/2010/main" val="2607729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0AEB8-544B-C812-8230-316C51A7FBAE}"/>
              </a:ext>
            </a:extLst>
          </p:cNvPr>
          <p:cNvSpPr>
            <a:spLocks noGrp="1"/>
          </p:cNvSpPr>
          <p:nvPr>
            <p:ph type="title"/>
          </p:nvPr>
        </p:nvSpPr>
        <p:spPr/>
        <p:txBody>
          <a:bodyPr/>
          <a:lstStyle/>
          <a:p>
            <a:r>
              <a:rPr lang="en-US" b="1" i="0" dirty="0">
                <a:solidFill>
                  <a:srgbClr val="0D0D0D"/>
                </a:solidFill>
                <a:effectLst/>
                <a:latin typeface="Söhne"/>
              </a:rPr>
              <a:t>Univariate Analysis - Salary Distribution</a:t>
            </a:r>
            <a:br>
              <a:rPr lang="en-US" b="1" i="0" dirty="0">
                <a:solidFill>
                  <a:srgbClr val="0D0D0D"/>
                </a:solidFill>
                <a:effectLst/>
                <a:latin typeface="Söhne"/>
              </a:rPr>
            </a:br>
            <a:endParaRPr lang="en-US" dirty="0"/>
          </a:p>
        </p:txBody>
      </p:sp>
      <p:sp>
        <p:nvSpPr>
          <p:cNvPr id="3" name="Text Placeholder 2">
            <a:extLst>
              <a:ext uri="{FF2B5EF4-FFF2-40B4-BE49-F238E27FC236}">
                <a16:creationId xmlns:a16="http://schemas.microsoft.com/office/drawing/2014/main" id="{B8A8966E-CFE4-452D-CFF9-ABDE8FF91898}"/>
              </a:ext>
            </a:extLst>
          </p:cNvPr>
          <p:cNvSpPr>
            <a:spLocks noGrp="1"/>
          </p:cNvSpPr>
          <p:nvPr>
            <p:ph type="body" idx="1"/>
          </p:nvPr>
        </p:nvSpPr>
        <p:spPr>
          <a:xfrm>
            <a:off x="7709836" y="1376414"/>
            <a:ext cx="4312118" cy="1559292"/>
          </a:xfrm>
        </p:spPr>
        <p:txBody>
          <a:bodyPr>
            <a:normAutofit/>
          </a:bodyPr>
          <a:lstStyle/>
          <a:p>
            <a:pPr marL="114300" indent="0">
              <a:buNone/>
            </a:pPr>
            <a:r>
              <a:rPr lang="en-US" sz="1600" dirty="0"/>
              <a:t>The Salary distribution exhibits positive skewness with a value of 6.45, indicating that the majority of salaries are concentrated on the lower end, while a few instances have exceptionally high salaries. </a:t>
            </a:r>
          </a:p>
        </p:txBody>
      </p:sp>
      <p:pic>
        <p:nvPicPr>
          <p:cNvPr id="9" name="Picture 8">
            <a:extLst>
              <a:ext uri="{FF2B5EF4-FFF2-40B4-BE49-F238E27FC236}">
                <a16:creationId xmlns:a16="http://schemas.microsoft.com/office/drawing/2014/main" id="{25CA973E-A70C-BFA6-26B5-F44603E58449}"/>
              </a:ext>
            </a:extLst>
          </p:cNvPr>
          <p:cNvPicPr>
            <a:picLocks noChangeAspect="1"/>
          </p:cNvPicPr>
          <p:nvPr/>
        </p:nvPicPr>
        <p:blipFill>
          <a:blip r:embed="rId2"/>
          <a:stretch>
            <a:fillRect/>
          </a:stretch>
        </p:blipFill>
        <p:spPr>
          <a:xfrm>
            <a:off x="505325" y="963346"/>
            <a:ext cx="7113071" cy="3556536"/>
          </a:xfrm>
          <a:prstGeom prst="rect">
            <a:avLst/>
          </a:prstGeom>
        </p:spPr>
      </p:pic>
      <p:sp>
        <p:nvSpPr>
          <p:cNvPr id="10" name="TextBox 9">
            <a:extLst>
              <a:ext uri="{FF2B5EF4-FFF2-40B4-BE49-F238E27FC236}">
                <a16:creationId xmlns:a16="http://schemas.microsoft.com/office/drawing/2014/main" id="{EE7AA748-D82D-684D-EF3E-623E64BA27E6}"/>
              </a:ext>
            </a:extLst>
          </p:cNvPr>
          <p:cNvSpPr txBox="1"/>
          <p:nvPr/>
        </p:nvSpPr>
        <p:spPr>
          <a:xfrm>
            <a:off x="7749943" y="2962110"/>
            <a:ext cx="3936732" cy="984885"/>
          </a:xfrm>
          <a:prstGeom prst="rect">
            <a:avLst/>
          </a:prstGeom>
          <a:noFill/>
        </p:spPr>
        <p:txBody>
          <a:bodyPr wrap="square" rtlCol="0">
            <a:spAutoFit/>
          </a:bodyPr>
          <a:lstStyle/>
          <a:p>
            <a:r>
              <a:rPr lang="en-US" dirty="0"/>
              <a:t>A total of 109 outliers were identified, with salaries </a:t>
            </a:r>
            <a:r>
              <a:rPr lang="en-US" sz="1600" dirty="0"/>
              <a:t>significantly</a:t>
            </a:r>
            <a:r>
              <a:rPr lang="en-US" dirty="0"/>
              <a:t> exceeding the general trend. Noteworthy examples include salaries of 1,100,000, 800,000, and 1,500,000.</a:t>
            </a:r>
          </a:p>
        </p:txBody>
      </p:sp>
      <p:sp>
        <p:nvSpPr>
          <p:cNvPr id="20" name="TextBox 19">
            <a:extLst>
              <a:ext uri="{FF2B5EF4-FFF2-40B4-BE49-F238E27FC236}">
                <a16:creationId xmlns:a16="http://schemas.microsoft.com/office/drawing/2014/main" id="{59405AB6-005A-B84F-95B9-B2EBC974B0F3}"/>
              </a:ext>
            </a:extLst>
          </p:cNvPr>
          <p:cNvSpPr txBox="1"/>
          <p:nvPr/>
        </p:nvSpPr>
        <p:spPr>
          <a:xfrm>
            <a:off x="1133373" y="4641049"/>
            <a:ext cx="9512167" cy="1169551"/>
          </a:xfrm>
          <a:prstGeom prst="rect">
            <a:avLst/>
          </a:prstGeom>
          <a:noFill/>
        </p:spPr>
        <p:txBody>
          <a:bodyPr wrap="square">
            <a:spAutoFit/>
          </a:bodyPr>
          <a:lstStyle/>
          <a:p>
            <a:r>
              <a:rPr lang="en-US" b="0" i="0" dirty="0">
                <a:solidFill>
                  <a:schemeClr val="tx1"/>
                </a:solidFill>
                <a:effectLst/>
                <a:latin typeface="Söhne"/>
              </a:rPr>
              <a:t>The histogram and boxplot visually represent the skewed nature of the distribution and the presence of outliers. Further investigation into the context of these high salaries is recommended to determine whether they are valid data points or anomalies.</a:t>
            </a:r>
          </a:p>
          <a:p>
            <a:endParaRPr lang="en-US" dirty="0">
              <a:solidFill>
                <a:schemeClr val="tx1"/>
              </a:solidFill>
              <a:latin typeface="Söhne"/>
            </a:endParaRPr>
          </a:p>
          <a:p>
            <a:r>
              <a:rPr lang="en-US" dirty="0">
                <a:solidFill>
                  <a:schemeClr val="tx1"/>
                </a:solidFill>
              </a:rPr>
              <a:t>This analysis serves as a foundation for understanding the distribution of salaries in the dataset.</a:t>
            </a:r>
          </a:p>
        </p:txBody>
      </p:sp>
    </p:spTree>
    <p:extLst>
      <p:ext uri="{BB962C8B-B14F-4D97-AF65-F5344CB8AC3E}">
        <p14:creationId xmlns:p14="http://schemas.microsoft.com/office/powerpoint/2010/main" val="4198039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45041-AB62-07C9-8F65-848E3C72EAAB}"/>
              </a:ext>
            </a:extLst>
          </p:cNvPr>
          <p:cNvSpPr>
            <a:spLocks noGrp="1"/>
          </p:cNvSpPr>
          <p:nvPr>
            <p:ph type="title"/>
          </p:nvPr>
        </p:nvSpPr>
        <p:spPr/>
        <p:txBody>
          <a:bodyPr/>
          <a:lstStyle/>
          <a:p>
            <a:r>
              <a:rPr lang="en-US" dirty="0">
                <a:solidFill>
                  <a:srgbClr val="FF0000"/>
                </a:solidFill>
              </a:rPr>
              <a:t>Bivariate Analysis</a:t>
            </a:r>
          </a:p>
        </p:txBody>
      </p:sp>
      <p:sp>
        <p:nvSpPr>
          <p:cNvPr id="3" name="Text Placeholder 2">
            <a:extLst>
              <a:ext uri="{FF2B5EF4-FFF2-40B4-BE49-F238E27FC236}">
                <a16:creationId xmlns:a16="http://schemas.microsoft.com/office/drawing/2014/main" id="{FE54ACDD-826B-2F99-9597-CDA6CB204D33}"/>
              </a:ext>
            </a:extLst>
          </p:cNvPr>
          <p:cNvSpPr>
            <a:spLocks noGrp="1"/>
          </p:cNvSpPr>
          <p:nvPr>
            <p:ph type="body" idx="1"/>
          </p:nvPr>
        </p:nvSpPr>
        <p:spPr>
          <a:xfrm>
            <a:off x="5409398" y="1010653"/>
            <a:ext cx="5944401" cy="2300438"/>
          </a:xfrm>
        </p:spPr>
        <p:txBody>
          <a:bodyPr>
            <a:normAutofit/>
          </a:bodyPr>
          <a:lstStyle/>
          <a:p>
            <a:pPr marL="114300" indent="0">
              <a:buNone/>
            </a:pPr>
            <a:r>
              <a:rPr lang="en-IN" sz="1400" dirty="0"/>
              <a:t>In bar plot of Degree vs Salary , the </a:t>
            </a:r>
            <a:r>
              <a:rPr lang="en-IN" sz="1400" dirty="0" err="1"/>
              <a:t>M.Tech</a:t>
            </a:r>
            <a:r>
              <a:rPr lang="en-IN" sz="1400" dirty="0"/>
              <a:t>/M.E. Degree has slightly High salary compare to others.</a:t>
            </a:r>
          </a:p>
          <a:p>
            <a:pPr marL="114300" indent="0">
              <a:buNone/>
            </a:pPr>
            <a:r>
              <a:rPr lang="en-IN" sz="1400" dirty="0"/>
              <a:t>There certainly more outliers for </a:t>
            </a:r>
            <a:r>
              <a:rPr lang="en-IN" sz="1400" dirty="0" err="1"/>
              <a:t>B.Tech</a:t>
            </a:r>
            <a:r>
              <a:rPr lang="en-IN" sz="1400" dirty="0"/>
              <a:t>/B.E. Degree which tells it has chances of getting more higher salary in exceptional cases</a:t>
            </a:r>
            <a:endParaRPr lang="en-US" sz="1400" dirty="0"/>
          </a:p>
        </p:txBody>
      </p:sp>
      <p:pic>
        <p:nvPicPr>
          <p:cNvPr id="5" name="Picture 4">
            <a:extLst>
              <a:ext uri="{FF2B5EF4-FFF2-40B4-BE49-F238E27FC236}">
                <a16:creationId xmlns:a16="http://schemas.microsoft.com/office/drawing/2014/main" id="{41928913-F18D-2CE7-5596-8965B7D1E7F7}"/>
              </a:ext>
            </a:extLst>
          </p:cNvPr>
          <p:cNvPicPr>
            <a:picLocks noChangeAspect="1"/>
          </p:cNvPicPr>
          <p:nvPr/>
        </p:nvPicPr>
        <p:blipFill>
          <a:blip r:embed="rId2"/>
          <a:stretch>
            <a:fillRect/>
          </a:stretch>
        </p:blipFill>
        <p:spPr>
          <a:xfrm>
            <a:off x="838200" y="1257189"/>
            <a:ext cx="4179695" cy="2525540"/>
          </a:xfrm>
          <a:prstGeom prst="rect">
            <a:avLst/>
          </a:prstGeom>
        </p:spPr>
      </p:pic>
      <p:pic>
        <p:nvPicPr>
          <p:cNvPr id="7" name="Picture 6">
            <a:extLst>
              <a:ext uri="{FF2B5EF4-FFF2-40B4-BE49-F238E27FC236}">
                <a16:creationId xmlns:a16="http://schemas.microsoft.com/office/drawing/2014/main" id="{B6E70A90-4975-45F0-58F8-FE93DF3473D1}"/>
              </a:ext>
            </a:extLst>
          </p:cNvPr>
          <p:cNvPicPr>
            <a:picLocks noChangeAspect="1"/>
          </p:cNvPicPr>
          <p:nvPr/>
        </p:nvPicPr>
        <p:blipFill>
          <a:blip r:embed="rId3"/>
          <a:stretch>
            <a:fillRect/>
          </a:stretch>
        </p:blipFill>
        <p:spPr>
          <a:xfrm>
            <a:off x="6096000" y="2848864"/>
            <a:ext cx="5448330" cy="2998483"/>
          </a:xfrm>
          <a:prstGeom prst="rect">
            <a:avLst/>
          </a:prstGeom>
        </p:spPr>
      </p:pic>
      <p:sp>
        <p:nvSpPr>
          <p:cNvPr id="8" name="TextBox 7">
            <a:extLst>
              <a:ext uri="{FF2B5EF4-FFF2-40B4-BE49-F238E27FC236}">
                <a16:creationId xmlns:a16="http://schemas.microsoft.com/office/drawing/2014/main" id="{ACFAB5AC-AC02-A177-5015-D27E9E1D0307}"/>
              </a:ext>
            </a:extLst>
          </p:cNvPr>
          <p:cNvSpPr txBox="1"/>
          <p:nvPr/>
        </p:nvSpPr>
        <p:spPr>
          <a:xfrm>
            <a:off x="664143" y="4348105"/>
            <a:ext cx="4812632" cy="1384995"/>
          </a:xfrm>
          <a:prstGeom prst="rect">
            <a:avLst/>
          </a:prstGeom>
          <a:noFill/>
        </p:spPr>
        <p:txBody>
          <a:bodyPr wrap="square" rtlCol="0">
            <a:spAutoFit/>
          </a:bodyPr>
          <a:lstStyle/>
          <a:p>
            <a:r>
              <a:rPr lang="en-IN" dirty="0"/>
              <a:t>In Bar plot , It can be seen that senior software engineer having usually more salary compared to other  designations</a:t>
            </a:r>
          </a:p>
          <a:p>
            <a:endParaRPr lang="en-IN" dirty="0"/>
          </a:p>
          <a:p>
            <a:r>
              <a:rPr lang="en-IN" dirty="0"/>
              <a:t>Technical support engineer having least salary among  top 10  highest paid designations</a:t>
            </a:r>
            <a:endParaRPr lang="en-US" dirty="0"/>
          </a:p>
        </p:txBody>
      </p:sp>
    </p:spTree>
    <p:extLst>
      <p:ext uri="{BB962C8B-B14F-4D97-AF65-F5344CB8AC3E}">
        <p14:creationId xmlns:p14="http://schemas.microsoft.com/office/powerpoint/2010/main" val="1871718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1F004-6143-C8F6-8D0D-495B2A0DD997}"/>
              </a:ext>
            </a:extLst>
          </p:cNvPr>
          <p:cNvSpPr>
            <a:spLocks noGrp="1"/>
          </p:cNvSpPr>
          <p:nvPr>
            <p:ph type="title"/>
          </p:nvPr>
        </p:nvSpPr>
        <p:spPr/>
        <p:txBody>
          <a:bodyPr>
            <a:normAutofit/>
          </a:bodyPr>
          <a:lstStyle/>
          <a:p>
            <a:r>
              <a:rPr lang="en-US" sz="3600" b="1" i="0" u="none" strike="noStrike" dirty="0">
                <a:solidFill>
                  <a:srgbClr val="FF0000"/>
                </a:solidFill>
                <a:effectLst/>
                <a:latin typeface="Arial" panose="020B0604020202020204" pitchFamily="34" charset="0"/>
              </a:rPr>
              <a:t>Research Questions</a:t>
            </a:r>
            <a:endParaRPr lang="en-US" sz="7200" dirty="0">
              <a:solidFill>
                <a:srgbClr val="FF0000"/>
              </a:solidFill>
            </a:endParaRPr>
          </a:p>
        </p:txBody>
      </p:sp>
      <p:sp>
        <p:nvSpPr>
          <p:cNvPr id="3" name="Text Placeholder 2">
            <a:extLst>
              <a:ext uri="{FF2B5EF4-FFF2-40B4-BE49-F238E27FC236}">
                <a16:creationId xmlns:a16="http://schemas.microsoft.com/office/drawing/2014/main" id="{F96D753B-C951-9692-40CD-4129A0F90672}"/>
              </a:ext>
            </a:extLst>
          </p:cNvPr>
          <p:cNvSpPr>
            <a:spLocks noGrp="1"/>
          </p:cNvSpPr>
          <p:nvPr>
            <p:ph type="body" idx="1"/>
          </p:nvPr>
        </p:nvSpPr>
        <p:spPr>
          <a:xfrm>
            <a:off x="753533" y="1317625"/>
            <a:ext cx="10981267" cy="4351338"/>
          </a:xfrm>
        </p:spPr>
        <p:txBody>
          <a:bodyPr/>
          <a:lstStyle/>
          <a:p>
            <a:pPr marL="114300" indent="0">
              <a:buNone/>
            </a:pPr>
            <a:r>
              <a:rPr lang="en-US" sz="1800" b="0" i="0" u="none" strike="noStrike" dirty="0">
                <a:solidFill>
                  <a:srgbClr val="000000"/>
                </a:solidFill>
                <a:effectLst/>
                <a:latin typeface="Arial" panose="020B0604020202020204" pitchFamily="34" charset="0"/>
              </a:rPr>
              <a:t>Times of India article dated Jan 18, 2019 states that “</a:t>
            </a:r>
            <a:r>
              <a:rPr lang="en-US" sz="1800" b="0" i="1" u="none" strike="noStrike" dirty="0">
                <a:solidFill>
                  <a:srgbClr val="000000"/>
                </a:solidFill>
                <a:effectLst/>
                <a:latin typeface="Arial" panose="020B0604020202020204" pitchFamily="34" charset="0"/>
              </a:rPr>
              <a:t>After doing your Computer Science Engineering if you take up jobs as a Programming Analyst, Software Engineer, Hardware Engineer and Associate Engineer you can earn up to 2.5-3 lakhs as a fresh graduate.</a:t>
            </a:r>
            <a:r>
              <a:rPr lang="en-US" sz="1800" b="0" i="0" u="none" strike="noStrike" dirty="0">
                <a:solidFill>
                  <a:srgbClr val="000000"/>
                </a:solidFill>
                <a:effectLst/>
                <a:latin typeface="Arial" panose="020B0604020202020204" pitchFamily="34" charset="0"/>
              </a:rPr>
              <a:t>” </a:t>
            </a:r>
            <a:endParaRPr lang="en-US" dirty="0"/>
          </a:p>
        </p:txBody>
      </p:sp>
      <p:pic>
        <p:nvPicPr>
          <p:cNvPr id="5" name="Picture 4">
            <a:extLst>
              <a:ext uri="{FF2B5EF4-FFF2-40B4-BE49-F238E27FC236}">
                <a16:creationId xmlns:a16="http://schemas.microsoft.com/office/drawing/2014/main" id="{85B3A41E-F4D4-A3C5-5FFD-565F3B79BCBA}"/>
              </a:ext>
            </a:extLst>
          </p:cNvPr>
          <p:cNvPicPr>
            <a:picLocks noChangeAspect="1"/>
          </p:cNvPicPr>
          <p:nvPr/>
        </p:nvPicPr>
        <p:blipFill>
          <a:blip r:embed="rId2"/>
          <a:stretch>
            <a:fillRect/>
          </a:stretch>
        </p:blipFill>
        <p:spPr>
          <a:xfrm>
            <a:off x="753533" y="2466735"/>
            <a:ext cx="5029200" cy="3073640"/>
          </a:xfrm>
          <a:prstGeom prst="rect">
            <a:avLst/>
          </a:prstGeom>
        </p:spPr>
      </p:pic>
      <p:sp>
        <p:nvSpPr>
          <p:cNvPr id="6" name="TextBox 5">
            <a:extLst>
              <a:ext uri="{FF2B5EF4-FFF2-40B4-BE49-F238E27FC236}">
                <a16:creationId xmlns:a16="http://schemas.microsoft.com/office/drawing/2014/main" id="{BF9334ED-7068-3614-2926-E01DBE38C575}"/>
              </a:ext>
            </a:extLst>
          </p:cNvPr>
          <p:cNvSpPr txBox="1"/>
          <p:nvPr/>
        </p:nvSpPr>
        <p:spPr>
          <a:xfrm>
            <a:off x="6129866" y="2768599"/>
            <a:ext cx="5257800" cy="2031325"/>
          </a:xfrm>
          <a:prstGeom prst="rect">
            <a:avLst/>
          </a:prstGeom>
          <a:noFill/>
        </p:spPr>
        <p:txBody>
          <a:bodyPr wrap="square" rtlCol="0">
            <a:spAutoFit/>
          </a:bodyPr>
          <a:lstStyle/>
          <a:p>
            <a:r>
              <a:rPr lang="en-IN" b="1" dirty="0"/>
              <a:t>Conclusion:</a:t>
            </a:r>
          </a:p>
          <a:p>
            <a:pPr marL="285750" indent="-285750">
              <a:buFont typeface="Arial" panose="020B0604020202020204" pitchFamily="34" charset="0"/>
              <a:buChar char="•"/>
            </a:pPr>
            <a:r>
              <a:rPr lang="en-IN" dirty="0"/>
              <a:t>Yes, after doing </a:t>
            </a:r>
            <a:r>
              <a:rPr lang="en-US" dirty="0"/>
              <a:t>Computer Science Engineering if you take up jobs as a Programming Analyst, Software Engineer and Associate Engineer you can earn up to 2.5-3 lakhs as a fresh graduate</a:t>
            </a:r>
            <a:r>
              <a:rPr lang="en-IN" dirty="0"/>
              <a:t> </a:t>
            </a:r>
          </a:p>
          <a:p>
            <a:pPr marL="285750" indent="-285750">
              <a:buFont typeface="Arial" panose="020B0604020202020204" pitchFamily="34" charset="0"/>
              <a:buChar char="•"/>
            </a:pPr>
            <a:r>
              <a:rPr lang="en-IN" dirty="0"/>
              <a:t>However ,there was no data present to support the fact that after  </a:t>
            </a:r>
            <a:r>
              <a:rPr lang="en-US" dirty="0"/>
              <a:t>Computer Science Engineering if you take up jobs as a Hardware Engineer you can earn up to 2.5-3 lakhs as a fresh graduate</a:t>
            </a:r>
          </a:p>
        </p:txBody>
      </p:sp>
    </p:spTree>
    <p:extLst>
      <p:ext uri="{BB962C8B-B14F-4D97-AF65-F5344CB8AC3E}">
        <p14:creationId xmlns:p14="http://schemas.microsoft.com/office/powerpoint/2010/main" val="876740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1DF52-5CBB-8DA6-09F3-C423F293B99E}"/>
              </a:ext>
            </a:extLst>
          </p:cNvPr>
          <p:cNvSpPr>
            <a:spLocks noGrp="1"/>
          </p:cNvSpPr>
          <p:nvPr>
            <p:ph type="title"/>
          </p:nvPr>
        </p:nvSpPr>
        <p:spPr>
          <a:xfrm>
            <a:off x="838200" y="567267"/>
            <a:ext cx="10515600" cy="1123421"/>
          </a:xfrm>
        </p:spPr>
        <p:txBody>
          <a:bodyPr>
            <a:normAutofit fontScale="90000"/>
          </a:bodyPr>
          <a:lstStyle/>
          <a:p>
            <a:r>
              <a:rPr lang="en-US" sz="1800" b="1" i="0" u="none" strike="noStrike" dirty="0">
                <a:solidFill>
                  <a:srgbClr val="000000"/>
                </a:solidFill>
                <a:effectLst/>
                <a:latin typeface="Arial" panose="020B0604020202020204" pitchFamily="34" charset="0"/>
              </a:rPr>
              <a:t>Is there a relationship between gender and specialization? (i.e. Does the preference of </a:t>
            </a:r>
            <a:r>
              <a:rPr lang="en-US" sz="1800" b="1" i="0" u="none" strike="noStrike" dirty="0" err="1">
                <a:solidFill>
                  <a:srgbClr val="000000"/>
                </a:solidFill>
                <a:effectLst/>
                <a:latin typeface="Arial" panose="020B0604020202020204" pitchFamily="34" charset="0"/>
              </a:rPr>
              <a:t>Specialisation</a:t>
            </a:r>
            <a:r>
              <a:rPr lang="en-US" sz="1800" b="1" i="0" u="none" strike="noStrike" dirty="0">
                <a:solidFill>
                  <a:srgbClr val="000000"/>
                </a:solidFill>
                <a:effectLst/>
                <a:latin typeface="Arial" panose="020B0604020202020204" pitchFamily="34" charset="0"/>
              </a:rPr>
              <a:t> depend on the Gender?)</a:t>
            </a:r>
            <a:br>
              <a:rPr lang="en-US" sz="1800" b="0" i="0" u="none" strike="noStrike" dirty="0">
                <a:solidFill>
                  <a:srgbClr val="000000"/>
                </a:solidFill>
                <a:effectLst/>
                <a:latin typeface="Arial" panose="020B0604020202020204" pitchFamily="34" charset="0"/>
              </a:rPr>
            </a:br>
            <a:endParaRPr lang="en-US" dirty="0"/>
          </a:p>
        </p:txBody>
      </p:sp>
      <p:sp>
        <p:nvSpPr>
          <p:cNvPr id="3" name="Text Placeholder 2">
            <a:extLst>
              <a:ext uri="{FF2B5EF4-FFF2-40B4-BE49-F238E27FC236}">
                <a16:creationId xmlns:a16="http://schemas.microsoft.com/office/drawing/2014/main" id="{9DC2D8EE-CD5A-D6B6-207B-D20EB1C90CB8}"/>
              </a:ext>
            </a:extLst>
          </p:cNvPr>
          <p:cNvSpPr>
            <a:spLocks noGrp="1"/>
          </p:cNvSpPr>
          <p:nvPr>
            <p:ph type="body" idx="1"/>
          </p:nvPr>
        </p:nvSpPr>
        <p:spPr>
          <a:xfrm>
            <a:off x="7108983" y="1583265"/>
            <a:ext cx="4419600" cy="3175001"/>
          </a:xfrm>
        </p:spPr>
        <p:txBody>
          <a:bodyPr>
            <a:normAutofit/>
          </a:bodyPr>
          <a:lstStyle/>
          <a:p>
            <a:r>
              <a:rPr lang="en-US" sz="2400" dirty="0"/>
              <a:t>By  looking at plot we can see males are doing more specialization than females</a:t>
            </a:r>
          </a:p>
          <a:p>
            <a:r>
              <a:rPr lang="en-US" sz="2400" dirty="0"/>
              <a:t>Females are preferring less specialization, in some cases it is less than half the number of males</a:t>
            </a:r>
          </a:p>
        </p:txBody>
      </p:sp>
      <p:pic>
        <p:nvPicPr>
          <p:cNvPr id="5" name="Picture 4">
            <a:extLst>
              <a:ext uri="{FF2B5EF4-FFF2-40B4-BE49-F238E27FC236}">
                <a16:creationId xmlns:a16="http://schemas.microsoft.com/office/drawing/2014/main" id="{671E34BC-4852-E50E-57AF-9E90ADDA7D60}"/>
              </a:ext>
            </a:extLst>
          </p:cNvPr>
          <p:cNvPicPr>
            <a:picLocks noChangeAspect="1"/>
          </p:cNvPicPr>
          <p:nvPr/>
        </p:nvPicPr>
        <p:blipFill>
          <a:blip r:embed="rId2"/>
          <a:stretch>
            <a:fillRect/>
          </a:stretch>
        </p:blipFill>
        <p:spPr>
          <a:xfrm>
            <a:off x="663416" y="1276239"/>
            <a:ext cx="6270783" cy="4406667"/>
          </a:xfrm>
          <a:prstGeom prst="rect">
            <a:avLst/>
          </a:prstGeom>
        </p:spPr>
      </p:pic>
    </p:spTree>
    <p:extLst>
      <p:ext uri="{BB962C8B-B14F-4D97-AF65-F5344CB8AC3E}">
        <p14:creationId xmlns:p14="http://schemas.microsoft.com/office/powerpoint/2010/main" val="2467193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85664-2336-2A8B-017C-8C0194C52A7B}"/>
              </a:ext>
            </a:extLst>
          </p:cNvPr>
          <p:cNvSpPr>
            <a:spLocks noGrp="1"/>
          </p:cNvSpPr>
          <p:nvPr>
            <p:ph type="title"/>
          </p:nvPr>
        </p:nvSpPr>
        <p:spPr/>
        <p:txBody>
          <a:bodyPr/>
          <a:lstStyle/>
          <a:p>
            <a:r>
              <a:rPr lang="en-IN" dirty="0">
                <a:solidFill>
                  <a:srgbClr val="FF0000"/>
                </a:solidFill>
              </a:rPr>
              <a:t>Conclusions</a:t>
            </a:r>
            <a:endParaRPr lang="en-US" dirty="0">
              <a:solidFill>
                <a:srgbClr val="FF0000"/>
              </a:solidFill>
            </a:endParaRPr>
          </a:p>
        </p:txBody>
      </p:sp>
      <p:sp>
        <p:nvSpPr>
          <p:cNvPr id="3" name="Text Placeholder 2">
            <a:extLst>
              <a:ext uri="{FF2B5EF4-FFF2-40B4-BE49-F238E27FC236}">
                <a16:creationId xmlns:a16="http://schemas.microsoft.com/office/drawing/2014/main" id="{B9F8B63E-3FE3-58C3-E491-DF4D8493B0B7}"/>
              </a:ext>
            </a:extLst>
          </p:cNvPr>
          <p:cNvSpPr>
            <a:spLocks noGrp="1"/>
          </p:cNvSpPr>
          <p:nvPr>
            <p:ph type="body" idx="1"/>
          </p:nvPr>
        </p:nvSpPr>
        <p:spPr>
          <a:xfrm>
            <a:off x="838200" y="1690688"/>
            <a:ext cx="10515600" cy="4351338"/>
          </a:xfrm>
        </p:spPr>
        <p:txBody>
          <a:bodyPr>
            <a:normAutofit fontScale="70000" lnSpcReduction="20000"/>
          </a:bodyPr>
          <a:lstStyle/>
          <a:p>
            <a:pPr algn="l"/>
            <a:r>
              <a:rPr lang="en-US" b="0" i="0" dirty="0">
                <a:solidFill>
                  <a:schemeClr val="tx1"/>
                </a:solidFill>
                <a:effectLst/>
                <a:latin typeface="Söhne"/>
              </a:rPr>
              <a:t>In conclusion, our exploratory data analysis (EDA) sheds light on several key aspects of the dataset related to salary and various features. Here are the main takeaways:</a:t>
            </a:r>
          </a:p>
          <a:p>
            <a:pPr algn="l">
              <a:buFont typeface="+mj-lt"/>
              <a:buAutoNum type="arabicPeriod"/>
            </a:pPr>
            <a:r>
              <a:rPr lang="en-US" b="1" i="0" dirty="0">
                <a:solidFill>
                  <a:schemeClr val="tx1"/>
                </a:solidFill>
                <a:effectLst/>
                <a:latin typeface="Söhne"/>
              </a:rPr>
              <a:t>Salary Distribution:</a:t>
            </a:r>
            <a:endParaRPr lang="en-US" b="0" i="0" dirty="0">
              <a:solidFill>
                <a:schemeClr val="tx1"/>
              </a:solidFill>
              <a:effectLst/>
              <a:latin typeface="Söhne"/>
            </a:endParaRPr>
          </a:p>
          <a:p>
            <a:pPr marL="742950" lvl="1" indent="-285750" algn="l">
              <a:buFont typeface="+mj-lt"/>
              <a:buAutoNum type="arabicPeriod"/>
            </a:pPr>
            <a:r>
              <a:rPr lang="en-US" b="0" i="0" dirty="0">
                <a:solidFill>
                  <a:schemeClr val="tx1"/>
                </a:solidFill>
                <a:effectLst/>
                <a:latin typeface="Söhne"/>
              </a:rPr>
              <a:t>The distribution of salaries exhibits some degree of skewness, indicating variations in compensation levels among individuals.</a:t>
            </a:r>
          </a:p>
          <a:p>
            <a:pPr marL="742950" lvl="1" indent="-285750" algn="l">
              <a:buFont typeface="+mj-lt"/>
              <a:buAutoNum type="arabicPeriod"/>
            </a:pPr>
            <a:r>
              <a:rPr lang="en-US" b="0" i="0" dirty="0">
                <a:solidFill>
                  <a:schemeClr val="tx1"/>
                </a:solidFill>
                <a:effectLst/>
                <a:latin typeface="Söhne"/>
              </a:rPr>
              <a:t>Through histogram and boxplot visualizations, we identified outliers that require further investigation.</a:t>
            </a:r>
          </a:p>
          <a:p>
            <a:pPr algn="l">
              <a:buFont typeface="+mj-lt"/>
              <a:buAutoNum type="arabicPeriod"/>
            </a:pPr>
            <a:r>
              <a:rPr lang="en-US" b="1" i="0" dirty="0">
                <a:solidFill>
                  <a:schemeClr val="tx1"/>
                </a:solidFill>
                <a:effectLst/>
                <a:latin typeface="Söhne"/>
              </a:rPr>
              <a:t>Correlation Analysis:</a:t>
            </a:r>
            <a:endParaRPr lang="en-US" b="0" i="0" dirty="0">
              <a:solidFill>
                <a:schemeClr val="tx1"/>
              </a:solidFill>
              <a:effectLst/>
              <a:latin typeface="Söhne"/>
            </a:endParaRPr>
          </a:p>
          <a:p>
            <a:pPr marL="742950" lvl="1" indent="-285750" algn="l">
              <a:buFont typeface="+mj-lt"/>
              <a:buAutoNum type="arabicPeriod"/>
            </a:pPr>
            <a:r>
              <a:rPr lang="en-US" b="0" i="0" dirty="0">
                <a:solidFill>
                  <a:schemeClr val="tx1"/>
                </a:solidFill>
                <a:effectLst/>
                <a:latin typeface="Söhne"/>
              </a:rPr>
              <a:t>Bivariate analysis revealed correlations between salary and specific features such as 'Quant,' 'Logical,' 'English,' '10percentage,' and '12percentage.'</a:t>
            </a:r>
          </a:p>
          <a:p>
            <a:pPr marL="742950" lvl="1" indent="-285750" algn="l">
              <a:buFont typeface="+mj-lt"/>
              <a:buAutoNum type="arabicPeriod"/>
            </a:pPr>
            <a:r>
              <a:rPr lang="en-US" b="0" i="0" dirty="0">
                <a:solidFill>
                  <a:schemeClr val="tx1"/>
                </a:solidFill>
                <a:effectLst/>
                <a:latin typeface="Söhne"/>
              </a:rPr>
              <a:t>Certain features, like 'Computer Science,' 'ID,' and '</a:t>
            </a:r>
            <a:r>
              <a:rPr lang="en-US" b="0" i="0" dirty="0" err="1">
                <a:solidFill>
                  <a:schemeClr val="tx1"/>
                </a:solidFill>
                <a:effectLst/>
                <a:latin typeface="Söhne"/>
              </a:rPr>
              <a:t>CollegeTier</a:t>
            </a:r>
            <a:r>
              <a:rPr lang="en-US" b="0" i="0" dirty="0">
                <a:solidFill>
                  <a:schemeClr val="tx1"/>
                </a:solidFill>
                <a:effectLst/>
                <a:latin typeface="Söhne"/>
              </a:rPr>
              <a:t>,' show negative correlations with salary.</a:t>
            </a:r>
          </a:p>
          <a:p>
            <a:pPr algn="l">
              <a:buFont typeface="+mj-lt"/>
              <a:buAutoNum type="arabicPeriod"/>
            </a:pPr>
            <a:r>
              <a:rPr lang="en-US" b="1" i="0" dirty="0">
                <a:solidFill>
                  <a:schemeClr val="tx1"/>
                </a:solidFill>
                <a:effectLst/>
                <a:latin typeface="Söhne"/>
              </a:rPr>
              <a:t>Research Questions:</a:t>
            </a:r>
            <a:endParaRPr lang="en-US" b="0" i="0" dirty="0">
              <a:solidFill>
                <a:schemeClr val="tx1"/>
              </a:solidFill>
              <a:effectLst/>
              <a:latin typeface="Söhne"/>
            </a:endParaRPr>
          </a:p>
          <a:p>
            <a:pPr marL="742950" lvl="1" indent="-285750" algn="l">
              <a:buFont typeface="+mj-lt"/>
              <a:buAutoNum type="arabicPeriod"/>
            </a:pPr>
            <a:r>
              <a:rPr lang="en-US" b="0" i="0" dirty="0">
                <a:solidFill>
                  <a:schemeClr val="tx1"/>
                </a:solidFill>
                <a:effectLst/>
                <a:latin typeface="Söhne"/>
              </a:rPr>
              <a:t>The Times of India's claim about salary expectations for fresh graduates in the field of Computer Science Engineering was tested against the dataset.</a:t>
            </a:r>
          </a:p>
          <a:p>
            <a:pPr marL="742950" lvl="1" indent="-285750" algn="l">
              <a:buFont typeface="+mj-lt"/>
              <a:buAutoNum type="arabicPeriod"/>
            </a:pPr>
            <a:r>
              <a:rPr lang="en-US" b="0" i="0" dirty="0">
                <a:solidFill>
                  <a:schemeClr val="tx1"/>
                </a:solidFill>
                <a:effectLst/>
                <a:latin typeface="Söhne"/>
              </a:rPr>
              <a:t>Additionally, we explored the relationship between gender and specialization preferences.</a:t>
            </a:r>
          </a:p>
          <a:p>
            <a:endParaRPr lang="en-US" dirty="0"/>
          </a:p>
        </p:txBody>
      </p:sp>
    </p:spTree>
    <p:extLst>
      <p:ext uri="{BB962C8B-B14F-4D97-AF65-F5344CB8AC3E}">
        <p14:creationId xmlns:p14="http://schemas.microsoft.com/office/powerpoint/2010/main" val="380714334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809</Words>
  <Application>Microsoft Office PowerPoint</Application>
  <PresentationFormat>Widescreen</PresentationFormat>
  <Paragraphs>69</Paragraphs>
  <Slides>10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SofiaPro</vt:lpstr>
      <vt:lpstr>Arial</vt:lpstr>
      <vt:lpstr>Lato Black</vt:lpstr>
      <vt:lpstr>Libre Baskerville</vt:lpstr>
      <vt:lpstr>Söhne</vt:lpstr>
      <vt:lpstr>Calibri</vt:lpstr>
      <vt:lpstr>-apple-system</vt:lpstr>
      <vt:lpstr>Office Theme</vt:lpstr>
      <vt:lpstr>PowerPoint Presentation</vt:lpstr>
      <vt:lpstr>PowerPoint Presentation</vt:lpstr>
      <vt:lpstr>Introduction</vt:lpstr>
      <vt:lpstr>Dataset Overview</vt:lpstr>
      <vt:lpstr>Univariate Analysis - Salary Distribution </vt:lpstr>
      <vt:lpstr>Bivariate Analysis</vt:lpstr>
      <vt:lpstr>Research Questions</vt:lpstr>
      <vt:lpstr>Is there a relationship between gender and specialization? (i.e. Does the preference of Specialisation depend on the Gender?) </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MANISH DHOREPATIL</cp:lastModifiedBy>
  <cp:revision>5</cp:revision>
  <dcterms:created xsi:type="dcterms:W3CDTF">2021-02-16T05:19:01Z</dcterms:created>
  <dcterms:modified xsi:type="dcterms:W3CDTF">2024-02-22T03:25:52Z</dcterms:modified>
</cp:coreProperties>
</file>