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1075" r:id="rId2"/>
    <p:sldId id="1077" r:id="rId3"/>
    <p:sldId id="1076" r:id="rId4"/>
    <p:sldId id="1078" r:id="rId5"/>
    <p:sldId id="1086" r:id="rId6"/>
    <p:sldId id="1087" r:id="rId7"/>
    <p:sldId id="1088" r:id="rId8"/>
    <p:sldId id="1080" r:id="rId9"/>
    <p:sldId id="1084" r:id="rId10"/>
    <p:sldId id="1090" r:id="rId11"/>
    <p:sldId id="1085" r:id="rId12"/>
    <p:sldId id="1089" r:id="rId13"/>
    <p:sldId id="1074" r:id="rId14"/>
    <p:sldId id="1091" r:id="rId15"/>
    <p:sldId id="1092" r:id="rId16"/>
    <p:sldId id="1082" r:id="rId17"/>
    <p:sldId id="10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78488-AED5-5CB9-65AB-F4048BB23FAB}" v="18" dt="2025-04-02T21:34:54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, Manish" userId="S::c8980632@lowes.com::c0811ffd-760b-4f00-ad2d-b385ee4e36d1" providerId="AD" clId="Web-{8C378488-AED5-5CB9-65AB-F4048BB23FAB}"/>
    <pc:docChg chg="addSld delSld">
      <pc:chgData name="Govind, Manish" userId="S::c8980632@lowes.com::c0811ffd-760b-4f00-ad2d-b385ee4e36d1" providerId="AD" clId="Web-{8C378488-AED5-5CB9-65AB-F4048BB23FAB}" dt="2025-04-02T21:34:54.865" v="17"/>
      <pc:docMkLst>
        <pc:docMk/>
      </pc:docMkLst>
      <pc:sldChg chg="del">
        <pc:chgData name="Govind, Manish" userId="S::c8980632@lowes.com::c0811ffd-760b-4f00-ad2d-b385ee4e36d1" providerId="AD" clId="Web-{8C378488-AED5-5CB9-65AB-F4048BB23FAB}" dt="2025-04-02T21:34:54.865" v="17"/>
        <pc:sldMkLst>
          <pc:docMk/>
          <pc:sldMk cId="109857222" sldId="256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2"/>
        <pc:sldMkLst>
          <pc:docMk/>
          <pc:sldMk cId="3970638049" sldId="1074"/>
        </pc:sldMkLst>
      </pc:sldChg>
      <pc:sldChg chg="add">
        <pc:chgData name="Govind, Manish" userId="S::c8980632@lowes.com::c0811ffd-760b-4f00-ad2d-b385ee4e36d1" providerId="AD" clId="Web-{8C378488-AED5-5CB9-65AB-F4048BB23FAB}" dt="2025-04-02T21:34:52.380" v="0"/>
        <pc:sldMkLst>
          <pc:docMk/>
          <pc:sldMk cId="476095778" sldId="1075"/>
        </pc:sldMkLst>
      </pc:sldChg>
      <pc:sldChg chg="add">
        <pc:chgData name="Govind, Manish" userId="S::c8980632@lowes.com::c0811ffd-760b-4f00-ad2d-b385ee4e36d1" providerId="AD" clId="Web-{8C378488-AED5-5CB9-65AB-F4048BB23FAB}" dt="2025-04-02T21:34:52.396" v="2"/>
        <pc:sldMkLst>
          <pc:docMk/>
          <pc:sldMk cId="38664028" sldId="1076"/>
        </pc:sldMkLst>
      </pc:sldChg>
      <pc:sldChg chg="add">
        <pc:chgData name="Govind, Manish" userId="S::c8980632@lowes.com::c0811ffd-760b-4f00-ad2d-b385ee4e36d1" providerId="AD" clId="Web-{8C378488-AED5-5CB9-65AB-F4048BB23FAB}" dt="2025-04-02T21:34:52.380" v="1"/>
        <pc:sldMkLst>
          <pc:docMk/>
          <pc:sldMk cId="2550577816" sldId="1077"/>
        </pc:sldMkLst>
      </pc:sldChg>
      <pc:sldChg chg="add">
        <pc:chgData name="Govind, Manish" userId="S::c8980632@lowes.com::c0811ffd-760b-4f00-ad2d-b385ee4e36d1" providerId="AD" clId="Web-{8C378488-AED5-5CB9-65AB-F4048BB23FAB}" dt="2025-04-02T21:34:52.396" v="3"/>
        <pc:sldMkLst>
          <pc:docMk/>
          <pc:sldMk cId="3422727413" sldId="1078"/>
        </pc:sldMkLst>
      </pc:sldChg>
      <pc:sldChg chg="add">
        <pc:chgData name="Govind, Manish" userId="S::c8980632@lowes.com::c0811ffd-760b-4f00-ad2d-b385ee4e36d1" providerId="AD" clId="Web-{8C378488-AED5-5CB9-65AB-F4048BB23FAB}" dt="2025-04-02T21:34:52.443" v="7"/>
        <pc:sldMkLst>
          <pc:docMk/>
          <pc:sldMk cId="2067212527" sldId="1080"/>
        </pc:sldMkLst>
      </pc:sldChg>
      <pc:sldChg chg="add">
        <pc:chgData name="Govind, Manish" userId="S::c8980632@lowes.com::c0811ffd-760b-4f00-ad2d-b385ee4e36d1" providerId="AD" clId="Web-{8C378488-AED5-5CB9-65AB-F4048BB23FAB}" dt="2025-04-02T21:34:52.505" v="16"/>
        <pc:sldMkLst>
          <pc:docMk/>
          <pc:sldMk cId="4170003942" sldId="1081"/>
        </pc:sldMkLst>
      </pc:sldChg>
      <pc:sldChg chg="add">
        <pc:chgData name="Govind, Manish" userId="S::c8980632@lowes.com::c0811ffd-760b-4f00-ad2d-b385ee4e36d1" providerId="AD" clId="Web-{8C378488-AED5-5CB9-65AB-F4048BB23FAB}" dt="2025-04-02T21:34:52.505" v="15"/>
        <pc:sldMkLst>
          <pc:docMk/>
          <pc:sldMk cId="233067081" sldId="1082"/>
        </pc:sldMkLst>
      </pc:sldChg>
      <pc:sldChg chg="add">
        <pc:chgData name="Govind, Manish" userId="S::c8980632@lowes.com::c0811ffd-760b-4f00-ad2d-b385ee4e36d1" providerId="AD" clId="Web-{8C378488-AED5-5CB9-65AB-F4048BB23FAB}" dt="2025-04-02T21:34:52.443" v="8"/>
        <pc:sldMkLst>
          <pc:docMk/>
          <pc:sldMk cId="357283238" sldId="1084"/>
        </pc:sldMkLst>
      </pc:sldChg>
      <pc:sldChg chg="add">
        <pc:chgData name="Govind, Manish" userId="S::c8980632@lowes.com::c0811ffd-760b-4f00-ad2d-b385ee4e36d1" providerId="AD" clId="Web-{8C378488-AED5-5CB9-65AB-F4048BB23FAB}" dt="2025-04-02T21:34:52.458" v="10"/>
        <pc:sldMkLst>
          <pc:docMk/>
          <pc:sldMk cId="3355450537" sldId="1085"/>
        </pc:sldMkLst>
      </pc:sldChg>
      <pc:sldChg chg="add">
        <pc:chgData name="Govind, Manish" userId="S::c8980632@lowes.com::c0811ffd-760b-4f00-ad2d-b385ee4e36d1" providerId="AD" clId="Web-{8C378488-AED5-5CB9-65AB-F4048BB23FAB}" dt="2025-04-02T21:34:52.411" v="4"/>
        <pc:sldMkLst>
          <pc:docMk/>
          <pc:sldMk cId="3751069344" sldId="1086"/>
        </pc:sldMkLst>
      </pc:sldChg>
      <pc:sldChg chg="add">
        <pc:chgData name="Govind, Manish" userId="S::c8980632@lowes.com::c0811ffd-760b-4f00-ad2d-b385ee4e36d1" providerId="AD" clId="Web-{8C378488-AED5-5CB9-65AB-F4048BB23FAB}" dt="2025-04-02T21:34:52.427" v="5"/>
        <pc:sldMkLst>
          <pc:docMk/>
          <pc:sldMk cId="2230717432" sldId="1087"/>
        </pc:sldMkLst>
      </pc:sldChg>
      <pc:sldChg chg="add">
        <pc:chgData name="Govind, Manish" userId="S::c8980632@lowes.com::c0811ffd-760b-4f00-ad2d-b385ee4e36d1" providerId="AD" clId="Web-{8C378488-AED5-5CB9-65AB-F4048BB23FAB}" dt="2025-04-02T21:34:52.427" v="6"/>
        <pc:sldMkLst>
          <pc:docMk/>
          <pc:sldMk cId="478294249" sldId="1088"/>
        </pc:sldMkLst>
      </pc:sldChg>
      <pc:sldChg chg="add">
        <pc:chgData name="Govind, Manish" userId="S::c8980632@lowes.com::c0811ffd-760b-4f00-ad2d-b385ee4e36d1" providerId="AD" clId="Web-{8C378488-AED5-5CB9-65AB-F4048BB23FAB}" dt="2025-04-02T21:34:52.474" v="11"/>
        <pc:sldMkLst>
          <pc:docMk/>
          <pc:sldMk cId="1660343404" sldId="1089"/>
        </pc:sldMkLst>
      </pc:sldChg>
      <pc:sldChg chg="add">
        <pc:chgData name="Govind, Manish" userId="S::c8980632@lowes.com::c0811ffd-760b-4f00-ad2d-b385ee4e36d1" providerId="AD" clId="Web-{8C378488-AED5-5CB9-65AB-F4048BB23FAB}" dt="2025-04-02T21:34:52.458" v="9"/>
        <pc:sldMkLst>
          <pc:docMk/>
          <pc:sldMk cId="479413671" sldId="1090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3"/>
        <pc:sldMkLst>
          <pc:docMk/>
          <pc:sldMk cId="3269516973" sldId="1091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4"/>
        <pc:sldMkLst>
          <pc:docMk/>
          <pc:sldMk cId="148639109" sldId="10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2488-2C1C-4E6F-BD05-CAD6E621DE4C}" type="datetimeFigureOut"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21BBA-078C-4447-A91E-18C6A5D295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93479B0A-D000-58D3-AA86-A00288401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E8BDBCB6-A279-ECC0-EEAB-18E8D6544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B0899FAB-88B9-4109-A6DD-F55A462319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6345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30018C6-3B67-E3B9-03D1-1ADFDC2C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4B17FCB-9535-F8FB-1EEE-BB319C9DA4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227CBC0-08CB-CCFB-343E-E04BE4404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/>
              <a:t>Euclidean distance forms clusters based on </a:t>
            </a:r>
            <a:r>
              <a:rPr lang="en-US" b="1" dirty="0"/>
              <a:t>absolute positioning</a:t>
            </a:r>
            <a:r>
              <a:rPr lang="en-US" dirty="0"/>
              <a:t>, making it more effective when </a:t>
            </a:r>
            <a:r>
              <a:rPr lang="en-US" dirty="0" err="1"/>
              <a:t>featurerepresentations</a:t>
            </a:r>
            <a:r>
              <a:rPr lang="en-US" dirty="0"/>
              <a:t> are well-distributed.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Cosine distance may place different identities closer together if they share similar directional features </a:t>
            </a:r>
            <a:r>
              <a:rPr lang="en-US" dirty="0" err="1"/>
              <a:t>buthave</a:t>
            </a:r>
            <a:r>
              <a:rPr lang="en-US" dirty="0"/>
              <a:t> different magnitudes, leading to less distinct clustering.</a:t>
            </a:r>
            <a:endParaRPr dirty="0"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83EBDD2-64C4-161B-5551-3BBC86C149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9135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E4B0CC97-2B41-0F4E-A8DF-EB299466F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1DBD4900-3528-2F8A-2DFC-13939D76BA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B950D9F-CFDE-502F-96EB-207D8934BD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87D7922-C27E-8C38-4BBF-0981220348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97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C161B9B-7EA3-2A7D-1E9F-F38F44AD2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C3DF55D-06C0-4E49-469B-288DD30532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DCFDC45-34FF-4984-B5FE-32D065218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0D775581-0EB1-4612-C428-4D481D7134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3327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57DAD69E-4B3D-ADEB-AD76-156931CC3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557EA48-CC7B-BDF2-9B05-09E001787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EE932AF-0158-8211-DAFC-6FB17A7D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4D90BE4A-C536-B9AB-60C5-78BE7E1B18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169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BA96B00-3638-7818-7858-4C6EBD0A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490D0E4-1D76-D560-0D1B-B5DAF97F2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C8A84EF-2F6B-1E53-9945-6315FC26A0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14FF310-3821-BB6B-B39F-5848C9839D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593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C9D9196-1F9C-C09A-5C54-273EE6CA4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7002F32-EC16-39D5-1606-0EF8AB4498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BA4C6EA-28B3-81DD-336A-71B466C5E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10C819F-2481-FCA7-4C33-A41899C282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046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2F6E08F-B7D7-F33E-82E8-87AA3ACB0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655D43F-9F4D-6318-3232-3B0E6C8FFF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9B3B2FF-AD94-2534-1B47-4902B60C2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0ECBEE63-594E-8C23-C7FD-1F7E0DC450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339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FCC2CCE-7BE2-5C7D-13AD-A0C8A5BB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1AAAE179-C9F1-3AE0-1968-D3DE85049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9044FC0-AC79-35A3-4DB6-8DDFB0050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ECBD011-FA89-499B-421D-A403F3E6C7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65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4D98324-FF33-2078-F697-30269A2D4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9C482824-F4E2-FD52-6764-07922F926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30DF725-425D-548B-2843-E58ED4719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2F307AF-AD64-1100-F193-5FD3BD24D9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7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FDAB0E03-3D66-95C3-944E-D168FDEA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33404B2E-68A3-A46C-90CD-F611BEFA05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32FDD1F-BFC3-97ED-FD62-359AA2E04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58D7DF1-D771-EBE3-D585-5BBF2797B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45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2CF722C-BD77-B7A4-FE03-3B13E7E2F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28B74120-0E31-8225-34F2-5258C2FDD5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B1AA50B-8CB9-8C24-EE00-88DCCA93F6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76C2940-E911-10E4-1C2E-6FA6925FF5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830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6F2D168-FC76-1CC1-FCC3-4695C84F8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4D5182E5-1F2A-8CCD-D287-8D1E1C913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702CD63-50CD-4088-5565-8DC4242DF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AD73788-C889-BF23-DDF7-4CAA7339A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969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6EFCEED-043B-CEEC-5BA3-F56AC899C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5B399A3-BE7C-CDF5-9E64-74986AE529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A7A802F-C5C5-AB91-198C-0A84BA6CC5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>
                <a:ea typeface="Calibri"/>
                <a:cs typeface="Calibri"/>
              </a:rPr>
              <a:t>594 previous IDS</a:t>
            </a:r>
          </a:p>
          <a:p>
            <a:pPr>
              <a:buSzPts val="1400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61DFE3F-E264-7513-C049-5A948771DA8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27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D2CA760-D564-D7C4-509F-B2AD570BB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933BAC75-0C36-573C-EC71-618A97C2A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D3640960-06A4-6E93-0F6C-1305DDDE12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E681716-D40B-D8D6-4C5C-A88FB61958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020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7CA23C1-E91F-258D-1CD8-608ED63EC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44CA57AD-9CCE-7980-EE41-4867693ED6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D3A2553-54B8-1F1D-BAF6-DFFC96A07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FD07032-DDC3-4655-0591-E0FAFCDE6B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724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90964D9-801F-5DFD-FB43-739C118D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59B2D0D-9331-1565-5949-F6FFD6EA23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D1E70E1-D02B-C40F-1935-AB0A53A98C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68713F8-1691-4E6A-145F-A97CA94664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0">
          <a:extLst>
            <a:ext uri="{FF2B5EF4-FFF2-40B4-BE49-F238E27FC236}">
              <a16:creationId xmlns:a16="http://schemas.microsoft.com/office/drawing/2014/main" id="{3EBFE355-A517-AA6D-DDD4-13400087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>
            <a:extLst>
              <a:ext uri="{FF2B5EF4-FFF2-40B4-BE49-F238E27FC236}">
                <a16:creationId xmlns:a16="http://schemas.microsoft.com/office/drawing/2014/main" id="{F54509DB-89A3-CE86-6347-7DAAD299D6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936F65D9-33C5-39C4-1DF8-6F938FB866E4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FEFF294D-F0AD-F267-AC2D-B3FC84D6CEDE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936D0F1A-0153-DA2F-DC70-4D089664F368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>
            <a:extLst>
              <a:ext uri="{FF2B5EF4-FFF2-40B4-BE49-F238E27FC236}">
                <a16:creationId xmlns:a16="http://schemas.microsoft.com/office/drawing/2014/main" id="{B7B35671-42DD-68CB-C4F4-699BC37729ED}"/>
              </a:ext>
            </a:extLst>
          </p:cNvPr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>
            <a:extLst>
              <a:ext uri="{FF2B5EF4-FFF2-40B4-BE49-F238E27FC236}">
                <a16:creationId xmlns:a16="http://schemas.microsoft.com/office/drawing/2014/main" id="{6A8CE85F-F7DD-2025-0854-F8967DCA5865}"/>
              </a:ext>
            </a:extLst>
          </p:cNvPr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9B5BCF6F-435B-854D-D8A9-94DC2B1283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4BD6B-21BC-376B-FC8E-E79EA5C6E2B7}"/>
              </a:ext>
            </a:extLst>
          </p:cNvPr>
          <p:cNvSpPr txBox="1"/>
          <p:nvPr/>
        </p:nvSpPr>
        <p:spPr>
          <a:xfrm>
            <a:off x="826379" y="5059283"/>
            <a:ext cx="5484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Spring 2025 – Biweekly progress, 3 April, 2025  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7CD1A-D477-0009-A2D1-A6447920C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9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15D841A2-E4EC-322D-7928-A61E0B52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6DBBD00-15A9-577B-7A8E-A1A4A57686D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E6A9ABCD-633E-B725-57FD-99A2CD1CD479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9E585F6-28F5-7A58-82BB-E068142F157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F1D84707-7579-D5EC-4864-3FF7E8E41BF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925DA79-BD53-CBA4-30DE-DF0E237DF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Triplet Loss : Cosine vs Euclidean distance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381B53-619D-D415-8415-9B7FE2764ABE}"/>
              </a:ext>
            </a:extLst>
          </p:cNvPr>
          <p:cNvGraphicFramePr>
            <a:graphicFrameLocks noGrp="1"/>
          </p:cNvGraphicFramePr>
          <p:nvPr/>
        </p:nvGraphicFramePr>
        <p:xfrm>
          <a:off x="1874274" y="2931241"/>
          <a:ext cx="7409445" cy="200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98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21998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56382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14631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8104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13394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Euclidean</a:t>
                      </a:r>
                      <a:endParaRPr lang="en-US" sz="14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93.9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127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57.9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77.2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085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F08EE5-7FDC-85C3-022B-B8093B816FF1}"/>
              </a:ext>
            </a:extLst>
          </p:cNvPr>
          <p:cNvSpPr txBox="1"/>
          <p:nvPr/>
        </p:nvSpPr>
        <p:spPr>
          <a:xfrm>
            <a:off x="1173078" y="1904999"/>
            <a:ext cx="81112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Training Objective : Triplet hard mining loss </a:t>
            </a:r>
          </a:p>
          <a:p>
            <a:endParaRPr lang="en-US" dirty="0"/>
          </a:p>
          <a:p>
            <a:r>
              <a:rPr lang="en-US" dirty="0"/>
              <a:t>During Inference , </a:t>
            </a:r>
            <a:r>
              <a:rPr lang="en-US" b="1" dirty="0">
                <a:solidFill>
                  <a:schemeClr val="accent1"/>
                </a:solidFill>
              </a:rPr>
              <a:t> Euclidean distance</a:t>
            </a:r>
            <a:r>
              <a:rPr lang="en-US" dirty="0"/>
              <a:t> is used as similarity metric.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4355C-0DC4-D6C0-DBE9-2FB0614C8356}"/>
              </a:ext>
            </a:extLst>
          </p:cNvPr>
          <p:cNvSpPr txBox="1"/>
          <p:nvPr/>
        </p:nvSpPr>
        <p:spPr>
          <a:xfrm>
            <a:off x="1002955" y="5179723"/>
            <a:ext cx="111091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Euclidean distance provides better clustering of person IDs compared to cosine distance.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1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B6D498B-685A-55E5-C77F-C5A06017E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1801BFE7-26FC-9D05-BAF4-B1514A00EAF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0BB3F29-AE5E-6CC2-04C2-A82B6AF74E09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EEF0920-D9F3-F6AD-B9D6-7EE17FD722E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8F37E86-A636-99FD-5D50-0FD57F8844A1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3FD6120-5778-F562-6F15-937847DEAF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86088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evaluation : Cosine vs Euclidean similarity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B69AB-D38C-6D74-04B9-FC733F4BE142}"/>
              </a:ext>
            </a:extLst>
          </p:cNvPr>
          <p:cNvGraphicFramePr>
            <a:graphicFrameLocks noGrp="1"/>
          </p:cNvGraphicFramePr>
          <p:nvPr/>
        </p:nvGraphicFramePr>
        <p:xfrm>
          <a:off x="2150806" y="2802193"/>
          <a:ext cx="7561049" cy="12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05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21996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56382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14631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8104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13393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Distance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80.4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93.4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82.7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94.1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9FDCC3-E3C9-D92E-D75D-226CE980A788}"/>
              </a:ext>
            </a:extLst>
          </p:cNvPr>
          <p:cNvGraphicFramePr>
            <a:graphicFrameLocks noGrp="1"/>
          </p:cNvGraphicFramePr>
          <p:nvPr/>
        </p:nvGraphicFramePr>
        <p:xfrm>
          <a:off x="2150806" y="4387645"/>
          <a:ext cx="7529760" cy="12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41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41841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78407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37602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9697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3309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Distance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52C88E-C765-8C9C-414A-A20E595A190E}"/>
              </a:ext>
            </a:extLst>
          </p:cNvPr>
          <p:cNvSpPr txBox="1"/>
          <p:nvPr/>
        </p:nvSpPr>
        <p:spPr>
          <a:xfrm>
            <a:off x="1012657" y="2005263"/>
            <a:ext cx="77302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the experiments , models are trained on Euclidean distance and  </a:t>
            </a:r>
          </a:p>
        </p:txBody>
      </p:sp>
    </p:spTree>
    <p:extLst>
      <p:ext uri="{BB962C8B-B14F-4D97-AF65-F5344CB8AC3E}">
        <p14:creationId xmlns:p14="http://schemas.microsoft.com/office/powerpoint/2010/main" val="335545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D885C2C9-074D-A763-97E2-50B5EE6CC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79A0DF3-6185-30CD-197B-3DFDA0975442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C7E2E3E3-4921-EF43-2831-89E26644E30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04E449E-CE57-FCE3-07CD-BE7C91C4BCD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5B5A231-C186-D0F7-0007-8400C2B585C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1E1FE71-182D-F5B3-534B-EB58CD13C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 : Different Samples per person ID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C43E6D-7F3C-7BD8-6B1B-A58B6EB96784}"/>
              </a:ext>
            </a:extLst>
          </p:cNvPr>
          <p:cNvGraphicFramePr>
            <a:graphicFrameLocks noGrp="1"/>
          </p:cNvGraphicFramePr>
          <p:nvPr/>
        </p:nvGraphicFramePr>
        <p:xfrm>
          <a:off x="1868345" y="1873843"/>
          <a:ext cx="833347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28">
                  <a:extLst>
                    <a:ext uri="{9D8B030D-6E8A-4147-A177-3AD203B41FA5}">
                      <a16:colId xmlns:a16="http://schemas.microsoft.com/office/drawing/2014/main" val="2020547914"/>
                    </a:ext>
                  </a:extLst>
                </a:gridCol>
                <a:gridCol w="1413228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96074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53706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1203157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554078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No of Samples per person ID per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 : 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Gallery Set : 12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Query Set 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68.4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80.8   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Train Set : 30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Gallery Set : 30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Query Set : 5</a:t>
                      </a:r>
                    </a:p>
                    <a:p>
                      <a:pPr lvl="0" algn="ctr">
                        <a:buNone/>
                      </a:pP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243B92-F321-18E4-710C-0EC6ECA40E41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B35AA-DF9B-3F3C-3919-F2F803C6E204}"/>
              </a:ext>
            </a:extLst>
          </p:cNvPr>
          <p:cNvSpPr txBox="1"/>
          <p:nvPr/>
        </p:nvSpPr>
        <p:spPr>
          <a:xfrm>
            <a:off x="942473" y="5153526"/>
            <a:ext cx="100664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 :  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In 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traditional CNN</a:t>
            </a:r>
            <a:r>
              <a:rPr lang="en-US" dirty="0">
                <a:ea typeface="+mn-lt"/>
                <a:cs typeface="+mn-lt"/>
              </a:rPr>
              <a:t> models, performance</a:t>
            </a:r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accent3"/>
                </a:solidFill>
                <a:ea typeface="+mn-lt"/>
                <a:cs typeface="+mn-lt"/>
              </a:rPr>
              <a:t>improves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as the amount of data increases. </a:t>
            </a:r>
          </a:p>
          <a:p>
            <a:r>
              <a:rPr lang="en-US" dirty="0">
                <a:ea typeface="+mn-lt"/>
                <a:cs typeface="+mn-lt"/>
              </a:rPr>
              <a:t>However, for 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foundational models like CLIP-</a:t>
            </a:r>
            <a:r>
              <a:rPr lang="en-US" b="1" err="1">
                <a:solidFill>
                  <a:schemeClr val="accent1"/>
                </a:solidFill>
                <a:ea typeface="+mn-lt"/>
                <a:cs typeface="+mn-lt"/>
              </a:rPr>
              <a:t>ReID</a:t>
            </a:r>
            <a:r>
              <a:rPr lang="en-US" dirty="0">
                <a:ea typeface="+mn-lt"/>
                <a:cs typeface="+mn-lt"/>
              </a:rPr>
              <a:t>, only a few samples are sufficient for learning, but adding too many samples can 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reduce</a:t>
            </a:r>
            <a:r>
              <a:rPr lang="en-US" dirty="0">
                <a:ea typeface="+mn-lt"/>
                <a:cs typeface="+mn-lt"/>
              </a:rPr>
              <a:t> generalizability.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4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EF6B633-4E36-E62E-C9C5-9C67CCB82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43EEDD4-3EE1-4F3B-BC02-03E8DB257F9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44EE8AC9-0B73-6617-A5AF-3F4366E9270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6DDDE7D-055A-4F38-E009-D6418D36CD7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CE315600-37C1-4508-5EF4-13E9EA8B23D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8A88B48-CFBE-0E9D-1C24-491C5381E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Results: </a:t>
            </a:r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Market+Trace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1573  </a:t>
            </a:r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 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9D75DF-EDA8-EB3D-CC38-4940FA73BE5F}"/>
              </a:ext>
            </a:extLst>
          </p:cNvPr>
          <p:cNvGraphicFramePr>
            <a:graphicFrameLocks noGrp="1"/>
          </p:cNvGraphicFramePr>
          <p:nvPr/>
        </p:nvGraphicFramePr>
        <p:xfrm>
          <a:off x="2034048" y="1714499"/>
          <a:ext cx="7409449" cy="2443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39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741582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576698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1174795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453035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93.8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82.5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93.9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35.7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69.2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947646-A530-5F5D-D309-AC664B9D1364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DCC47A-87F5-A8A0-F29E-20B36528CC10}"/>
              </a:ext>
            </a:extLst>
          </p:cNvPr>
          <p:cNvGraphicFramePr>
            <a:graphicFrameLocks noGrp="1"/>
          </p:cNvGraphicFramePr>
          <p:nvPr/>
        </p:nvGraphicFramePr>
        <p:xfrm>
          <a:off x="2020745" y="4287662"/>
          <a:ext cx="7429494" cy="2443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3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34026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1413710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39365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89.8</a:t>
                      </a:r>
                      <a:r>
                        <a:rPr lang="en-US" sz="1200" b="1" dirty="0">
                          <a:latin typeface="Calibri"/>
                        </a:rPr>
                        <a:t> </a:t>
                      </a:r>
                      <a:endParaRPr lang="en-US" sz="1200" b="1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95.3</a:t>
                      </a:r>
                      <a:endParaRPr lang="en-US" sz="1200" b="1" i="0" u="none" strike="noStrike" noProof="0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88.9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95.0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CLIP-REID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63.5 </a:t>
                      </a:r>
                      <a:endParaRPr lang="en-US" sz="1200" b="0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78.6 </a:t>
                      </a:r>
                      <a:endParaRPr lang="en-US" sz="1200" b="0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81.2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63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AA3FE31D-778F-1E94-7F74-19366DA38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A04CD26-6685-74D9-5074-1F35790350F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A8B5B25-D036-9651-EF7D-FF698DE0C79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B792E94-1018-472C-947E-9AEDC6DF8BD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CD26885-8FE1-E085-376E-3DBCC05F44A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A596BFA4-CF78-F0C5-D494-104E63DA0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Results: </a:t>
            </a:r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Market+Trace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1573  </a:t>
            </a:r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 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E446D-0E85-EB9E-C5EE-0203FD9F48AC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24756-71FA-C639-D0AA-6C484B121089}"/>
              </a:ext>
            </a:extLst>
          </p:cNvPr>
          <p:cNvSpPr txBox="1"/>
          <p:nvPr/>
        </p:nvSpPr>
        <p:spPr>
          <a:xfrm>
            <a:off x="1042737" y="2155658"/>
            <a:ext cx="8570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Combine various proportions of market-1501 data with Trace 1573</a:t>
            </a:r>
          </a:p>
        </p:txBody>
      </p:sp>
    </p:spTree>
    <p:extLst>
      <p:ext uri="{BB962C8B-B14F-4D97-AF65-F5344CB8AC3E}">
        <p14:creationId xmlns:p14="http://schemas.microsoft.com/office/powerpoint/2010/main" val="326951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AB041840-AF38-0749-5511-AE6EC292E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CBDC89C-C82D-54B7-DCC8-B9238A4D85B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3D51D8E-B1A5-E228-4DDA-E82A073297DC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F0C5DC8-DA35-614D-C940-3C82CDB1D58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9C77676-09C4-16C6-BA04-CE724EAE642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7CE971F4-DB98-3C59-6BBF-6DA005C98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128490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Results: Ablation study on Loss Function  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A80FF-71D1-62F3-DBC0-1BC892CA2AF0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E044D-F75C-ED34-8D9B-24F0E71E4A49}"/>
              </a:ext>
            </a:extLst>
          </p:cNvPr>
          <p:cNvSpPr txBox="1"/>
          <p:nvPr/>
        </p:nvSpPr>
        <p:spPr>
          <a:xfrm>
            <a:off x="1042737" y="2155658"/>
            <a:ext cx="8570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ARC Face loss and Triplet loss on CLIP </a:t>
            </a:r>
            <a:r>
              <a:rPr lang="en-US" dirty="0" err="1"/>
              <a:t>ReID</a:t>
            </a:r>
            <a:r>
              <a:rPr lang="en-US" dirty="0"/>
              <a:t> / </a:t>
            </a:r>
            <a:r>
              <a:rPr lang="en-US" dirty="0" err="1"/>
              <a:t>OSNeT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863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811F3DF-BBD7-7403-C436-DE62F3D87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4779611-8883-CA04-1E1C-C5631DF2F69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FAE096A-89B7-1F42-3659-362F25007C2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D174AF6-6F9D-D2BC-9FD1-7B13EDF5DFB9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23E5839-AA1C-0C48-A52D-88D1F4C3C9E1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BE4590F-C1B3-A9D2-F3DF-CFECA4979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Conclusion 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EBBCE-56FC-7E59-2896-27974519F77E}"/>
              </a:ext>
            </a:extLst>
          </p:cNvPr>
          <p:cNvSpPr txBox="1"/>
          <p:nvPr/>
        </p:nvSpPr>
        <p:spPr>
          <a:xfrm>
            <a:off x="632542" y="1443103"/>
            <a:ext cx="10641262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Trace-1573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latin typeface="Calibri"/>
                <a:ea typeface="Calibri"/>
                <a:cs typeface="Calibri"/>
              </a:rPr>
              <a:t> data consists of 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834 </a:t>
            </a:r>
            <a:r>
              <a:rPr lang="en-US" sz="2000" dirty="0">
                <a:latin typeface="Calibri"/>
                <a:ea typeface="Calibri"/>
                <a:cs typeface="Calibri"/>
              </a:rPr>
              <a:t>person IDs 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latin typeface="Calibri"/>
                <a:ea typeface="Calibri"/>
                <a:cs typeface="Calibri"/>
              </a:rPr>
              <a:t>Train : 12720 images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latin typeface="Calibri"/>
                <a:ea typeface="Calibri"/>
                <a:cs typeface="Calibri"/>
              </a:rPr>
              <a:t>Query : 4099 images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latin typeface="Calibri"/>
                <a:ea typeface="Calibri"/>
                <a:cs typeface="Calibri"/>
              </a:rPr>
              <a:t>Gallery :  14976 images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Performed experiments with CLIP-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latin typeface="Calibri"/>
                <a:ea typeface="Calibri"/>
                <a:cs typeface="Calibri"/>
              </a:rPr>
              <a:t> ,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OSNeT</a:t>
            </a:r>
            <a:r>
              <a:rPr lang="en-US" sz="2000" dirty="0">
                <a:latin typeface="Calibri"/>
                <a:ea typeface="Calibri"/>
                <a:cs typeface="Calibri"/>
              </a:rPr>
              <a:t> using both Market-1501 , Trace-1573 data  and combination of both datasets. CLIP-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outperfroms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>
                <a:latin typeface="Calibri"/>
                <a:ea typeface="Calibri"/>
                <a:cs typeface="Calibri"/>
              </a:rPr>
              <a:t>OSNET  in both normal and cross dataset settings. 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Rephrase and shorten  verbose.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Euclidean distance is </a:t>
            </a:r>
            <a:r>
              <a:rPr lang="en-US" sz="20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lang="en-US" sz="2000" dirty="0">
                <a:latin typeface="Calibri"/>
                <a:ea typeface="Calibri"/>
                <a:cs typeface="Calibri"/>
              </a:rPr>
              <a:t> distance metric than Cosine distance.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Scaling up the samples per person is </a:t>
            </a:r>
            <a:r>
              <a:rPr lang="en-US" sz="20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more effective</a:t>
            </a:r>
            <a:r>
              <a:rPr lang="en-US" sz="2000" dirty="0">
                <a:latin typeface="Calibri"/>
                <a:ea typeface="Calibri"/>
                <a:cs typeface="Calibri"/>
              </a:rPr>
              <a:t> in case of OSNET than CLIP-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Will points based on  arc face loss  vs triplet loss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Will points data mixture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en-US" sz="2000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When Trace-1573 is combined with Market-1501 data  , the results are comparable on OSNET  but on CLIP-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latin typeface="Calibri"/>
                <a:ea typeface="Calibri"/>
                <a:cs typeface="Calibri"/>
              </a:rPr>
              <a:t> the performance of Trace-1573 improves by 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3.1%  , 3.3% 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mAP</a:t>
            </a:r>
            <a:r>
              <a:rPr lang="en-US" sz="2000" dirty="0">
                <a:latin typeface="Calibri"/>
                <a:ea typeface="Calibri"/>
                <a:cs typeface="Calibri"/>
              </a:rPr>
              <a:t> ,  Top-1 accuracy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3306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8C99D851-DBFB-C7CD-7F62-045DE1A23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DE7202CE-AF9B-E25E-4C14-3C199D0FA87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3DC2716-EA7F-8DB1-B293-1F3BD4E0FA7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7BDA87F-7D1F-BBFE-DCD3-200C0EBCEFA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CEDDEA3A-1EFD-3041-0C88-351BAC6BF56D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D9986F9-48A6-7A7F-A29D-BA2426C585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C1FED6-82A5-CDA7-169D-55B79445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F4B9E-7C97-FD1A-2B93-9CD149511979}"/>
              </a:ext>
            </a:extLst>
          </p:cNvPr>
          <p:cNvSpPr txBox="1"/>
          <p:nvPr/>
        </p:nvSpPr>
        <p:spPr>
          <a:xfrm>
            <a:off x="794085" y="1375610"/>
            <a:ext cx="9360567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/>
          </a:p>
          <a:p>
            <a:pPr marL="228600" indent="-228600">
              <a:buFont typeface=""/>
              <a:buChar char="•"/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Conduct End-to-End offline Multi tracking using CLIP-</a:t>
            </a:r>
            <a:r>
              <a:rPr lang="en-US" sz="2000" err="1"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latin typeface="Calibri"/>
                <a:ea typeface="Calibri"/>
                <a:cs typeface="Calibri"/>
              </a:rPr>
              <a:t> features</a:t>
            </a:r>
            <a:endParaRPr lang="en-US"/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000" b="1" dirty="0">
                <a:latin typeface="Calibri"/>
                <a:ea typeface="Calibri"/>
                <a:cs typeface="Calibri"/>
              </a:rPr>
              <a:t>Synthetic Data Exploration</a:t>
            </a:r>
          </a:p>
          <a:p>
            <a:pPr marL="685800" lvl="1" indent="-228600">
              <a:buFont typeface="Courier New"/>
              <a:buChar char="o"/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685800" lvl="1" indent="-228600">
              <a:buFont typeface="Courier New"/>
              <a:buChar char="o"/>
            </a:pPr>
            <a:r>
              <a:rPr lang="en-US" sz="2000" dirty="0">
                <a:latin typeface="Calibri"/>
                <a:ea typeface="Calibri"/>
                <a:cs typeface="Calibri"/>
              </a:rPr>
              <a:t>Rotational augmentations to existing single view camera to create multi-view data.</a:t>
            </a:r>
          </a:p>
          <a:p>
            <a:pPr marL="685800" lvl="1" indent="-228600">
              <a:buFont typeface="Courier New"/>
              <a:buChar char="o"/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685800" lvl="1" indent="-228600">
              <a:buFont typeface="Courier New"/>
              <a:buChar char="o"/>
            </a:pPr>
            <a:r>
              <a:rPr lang="en-US" sz="2000" dirty="0">
                <a:latin typeface="Calibri"/>
                <a:ea typeface="Calibri"/>
                <a:cs typeface="Calibri"/>
              </a:rPr>
              <a:t>Pippo’s 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synthetic multi-view generation</a:t>
            </a:r>
            <a:r>
              <a:rPr lang="en-US" sz="2000" dirty="0">
                <a:latin typeface="Calibri"/>
                <a:ea typeface="Calibri"/>
                <a:cs typeface="Calibri"/>
              </a:rPr>
              <a:t> to enhance Re-ID performance.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685800" lvl="2" indent="-228600">
              <a:buFont typeface="Wingdings"/>
              <a:buChar char="§"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0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0D57694-95A2-0DC6-4990-EF7B55F30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E8765CFB-F1AE-8151-8F88-E34F258BA862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4C288F8-9600-AD2A-6C93-0343A0401683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791F0E9-AA39-F327-00C5-C8CFDCB362B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4C3C1B3-8291-1700-1A59-099E1AA99A9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2175834-5BAE-3959-E3FB-8AF565350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DB150-63CF-70F6-92BF-30AF3EC3075A}"/>
              </a:ext>
            </a:extLst>
          </p:cNvPr>
          <p:cNvSpPr txBox="1"/>
          <p:nvPr/>
        </p:nvSpPr>
        <p:spPr>
          <a:xfrm>
            <a:off x="378160" y="1611400"/>
            <a:ext cx="1163501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Objective 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Recap , Progress Overview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Trace-1573 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 Dataset and Experiments </a:t>
            </a:r>
            <a:endParaRPr lang="en-US" sz="2000" i="1" dirty="0">
              <a:solidFill>
                <a:srgbClr val="1D1C1D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i="1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Normal and cross dataset settings 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i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Various sampling 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i="1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Combination of Various proportions  Market-1501 dataset 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i="1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Arc-Face loss instead of Triplet loss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Offline Multi Camera Tracking with 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OSNet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 and CLIP-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Conclusion and Discussion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Next steps 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7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F5D1C19C-5292-31A7-0E2D-ABE039595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0329CB0-FCAD-86C6-A767-6852FA8E14F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EC8E8F2-267C-EDDE-6187-F7421AA4ACD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5F21F18-CFFB-426B-7915-32496985A10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29E61EB-0A4E-81B8-3417-42236B9719CD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86CAA40-582D-36EC-3FAD-9641F0BE3B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Objective   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04C098-4896-7D36-4CE6-431C9299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24" y="2132417"/>
            <a:ext cx="7419897" cy="4554279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899B62D5-56C8-34AE-3B84-A289A8408EDA}"/>
              </a:ext>
            </a:extLst>
          </p:cNvPr>
          <p:cNvSpPr txBox="1"/>
          <p:nvPr/>
        </p:nvSpPr>
        <p:spPr>
          <a:xfrm>
            <a:off x="826169" y="1732983"/>
            <a:ext cx="10841352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rgbClr val="1D1C1D"/>
                </a:solidFill>
                <a:latin typeface="Calibri"/>
                <a:ea typeface="+mn-lt"/>
                <a:cs typeface="+mn-lt"/>
              </a:rPr>
              <a:t>Develop a robust multi-camera tracking model with a focus on </a:t>
            </a:r>
            <a:r>
              <a:rPr lang="en-US" sz="2000" b="1" i="1">
                <a:solidFill>
                  <a:schemeClr val="accent3"/>
                </a:solidFill>
                <a:latin typeface="Calibri"/>
                <a:ea typeface="+mn-lt"/>
                <a:cs typeface="+mn-lt"/>
              </a:rPr>
              <a:t>person re-identification (Re-ID).</a:t>
            </a:r>
            <a:endParaRPr lang="en-US" sz="2000">
              <a:solidFill>
                <a:schemeClr val="accent3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90FBF9-268C-4528-F604-FDDF7648E6F8}"/>
              </a:ext>
            </a:extLst>
          </p:cNvPr>
          <p:cNvSpPr/>
          <p:nvPr/>
        </p:nvSpPr>
        <p:spPr>
          <a:xfrm>
            <a:off x="3854471" y="3889020"/>
            <a:ext cx="921458" cy="111389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62E1D-0EBA-55CA-7694-A56CD19DB7E8}"/>
              </a:ext>
            </a:extLst>
          </p:cNvPr>
          <p:cNvSpPr txBox="1"/>
          <p:nvPr/>
        </p:nvSpPr>
        <p:spPr>
          <a:xfrm>
            <a:off x="1508726" y="3993892"/>
            <a:ext cx="165299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</a:rPr>
              <a:t>Focus</a:t>
            </a:r>
          </a:p>
          <a:p>
            <a:pPr algn="ctr"/>
            <a:r>
              <a:rPr lang="en-US" b="1">
                <a:solidFill>
                  <a:schemeClr val="accent3"/>
                </a:solidFill>
              </a:rPr>
              <a:t>Re-ID Module</a:t>
            </a:r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15E938-61B7-2D1E-4A12-5097ADCA3178}"/>
              </a:ext>
            </a:extLst>
          </p:cNvPr>
          <p:cNvCxnSpPr/>
          <p:nvPr/>
        </p:nvCxnSpPr>
        <p:spPr>
          <a:xfrm flipH="1">
            <a:off x="3160508" y="4474015"/>
            <a:ext cx="698998" cy="369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llage of a person walking&#10;&#10;AI-generated content may be incorrect.">
            <a:extLst>
              <a:ext uri="{FF2B5EF4-FFF2-40B4-BE49-F238E27FC236}">
                <a16:creationId xmlns:a16="http://schemas.microsoft.com/office/drawing/2014/main" id="{0F35CB44-D32B-A48D-31DE-E316283DA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9" y="4641111"/>
            <a:ext cx="2665376" cy="16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F23C1E74-6392-4FC2-6B21-12D6F163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47F023FD-5F68-CC71-B767-F3561CFA04B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F59A690-A210-0F0F-8F0E-AB6BD8CC105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AACA1DC-01A8-9FAA-26CB-13C0A9E209E3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447C9F1-9508-B46B-433A-6CAB02F6710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D45C0EF-7FD6-43F2-8817-B784D1D09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Recap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FD06A-5531-DF8C-6B7B-48FC8392C9AA}"/>
              </a:ext>
            </a:extLst>
          </p:cNvPr>
          <p:cNvSpPr txBox="1"/>
          <p:nvPr/>
        </p:nvSpPr>
        <p:spPr>
          <a:xfrm>
            <a:off x="374387" y="1715221"/>
            <a:ext cx="11576155" cy="4748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Explored recent re-identification approaches such as </a:t>
            </a:r>
            <a:r>
              <a:rPr lang="en-US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CLIP-</a:t>
            </a:r>
            <a:r>
              <a:rPr lang="en-US" sz="2000" b="1" i="1" dirty="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b="1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CLIP-SCGI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 multi view video generation approach such as </a:t>
            </a:r>
            <a:r>
              <a:rPr lang="en-US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Pippo.</a:t>
            </a:r>
            <a:endParaRPr lang="en-US" sz="2000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000" b="1" i="1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Despite  few</a:t>
            </a: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limitations </a:t>
            </a:r>
            <a:r>
              <a:rPr lang="en-US" sz="2000" dirty="0">
                <a:latin typeface="Calibri"/>
                <a:ea typeface="Calibri"/>
                <a:cs typeface="Calibri"/>
              </a:rPr>
              <a:t> with existing </a:t>
            </a:r>
            <a:r>
              <a:rPr lang="en-US" sz="2000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 Lowe's </a:t>
            </a:r>
            <a:r>
              <a:rPr lang="en-US" sz="2000" dirty="0" err="1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 dataset, experimental results shows that </a:t>
            </a:r>
            <a:r>
              <a:rPr lang="en-US" sz="2000" i="1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CLIP-</a:t>
            </a:r>
            <a:r>
              <a:rPr lang="en-US" sz="2000" i="1" dirty="0" err="1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i="1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000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is </a:t>
            </a:r>
            <a:r>
              <a:rPr lang="en-US" sz="20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lang="en-US" sz="2000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 than   </a:t>
            </a:r>
            <a:r>
              <a:rPr lang="en-US" sz="2000" i="1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OSNET.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Performed  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detailed  analysis</a:t>
            </a:r>
            <a:r>
              <a:rPr lang="en-US" sz="2000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 on Trace-1573 multi camera   dataset.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Trace-1573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Dataset Curation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 demonstrate the effectiveness of 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curated </a:t>
            </a:r>
            <a:r>
              <a:rPr lang="en-US" sz="2000" b="1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dataset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conducted  various experiments with CLIP-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 OSNET.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2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51E4719-AB40-8375-FC5B-5282304AE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E20374BB-464B-5FE9-EE1C-9D257276704A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BE2E8D0-03D6-C51C-CEC6-CCD3C7B89D6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01C4AD0-5F1F-137B-5747-CACB219F9B3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CC48D2A4-FECB-A7A8-F768-517B0C9815A7}"/>
              </a:ext>
            </a:extLst>
          </p:cNvPr>
          <p:cNvSpPr/>
          <p:nvPr/>
        </p:nvSpPr>
        <p:spPr>
          <a:xfrm>
            <a:off x="339035" y="213894"/>
            <a:ext cx="5904068" cy="9825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1FBB9A1-974B-3F2D-3D3A-3EE448E4D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7847496" cy="800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Dataset  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3376E-2945-BFA3-CF21-549AE4BDAEC8}"/>
              </a:ext>
            </a:extLst>
          </p:cNvPr>
          <p:cNvSpPr/>
          <p:nvPr/>
        </p:nvSpPr>
        <p:spPr>
          <a:xfrm>
            <a:off x="334209" y="3358815"/>
            <a:ext cx="1784685" cy="1042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Randomly divide train, test set person Ids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74292-F9D2-6ED2-AC7B-AADDAAA8D49B}"/>
              </a:ext>
            </a:extLst>
          </p:cNvPr>
          <p:cNvSpPr/>
          <p:nvPr/>
        </p:nvSpPr>
        <p:spPr>
          <a:xfrm>
            <a:off x="2626894" y="3392236"/>
            <a:ext cx="2065421" cy="1042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frames from raw video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3BB62-D8EE-A012-0BD6-0A8D9672C066}"/>
              </a:ext>
            </a:extLst>
          </p:cNvPr>
          <p:cNvSpPr/>
          <p:nvPr/>
        </p:nvSpPr>
        <p:spPr>
          <a:xfrm>
            <a:off x="5166894" y="3412289"/>
            <a:ext cx="2065421" cy="1042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Based on the MOT label crop frames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7D98A2-68F0-53F4-E63C-D977B3BADF64}"/>
              </a:ext>
            </a:extLst>
          </p:cNvPr>
          <p:cNvSpPr/>
          <p:nvPr/>
        </p:nvSpPr>
        <p:spPr>
          <a:xfrm>
            <a:off x="7686842" y="3425658"/>
            <a:ext cx="2058737" cy="10360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Check frame for person existence using Yolov8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0B04B-25B1-589F-CDEB-531DAE32BAEE}"/>
              </a:ext>
            </a:extLst>
          </p:cNvPr>
          <p:cNvSpPr/>
          <p:nvPr/>
        </p:nvSpPr>
        <p:spPr>
          <a:xfrm>
            <a:off x="10447420" y="1727868"/>
            <a:ext cx="1383632" cy="1296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Based on person ID add to train/test split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F9365D-9091-7D67-88BE-D351B84EEB01}"/>
              </a:ext>
            </a:extLst>
          </p:cNvPr>
          <p:cNvCxnSpPr/>
          <p:nvPr/>
        </p:nvCxnSpPr>
        <p:spPr>
          <a:xfrm>
            <a:off x="2232525" y="3953711"/>
            <a:ext cx="340894" cy="3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28975A-A16E-8282-4524-29148DA0DE73}"/>
              </a:ext>
            </a:extLst>
          </p:cNvPr>
          <p:cNvCxnSpPr>
            <a:cxnSpLocks/>
          </p:cNvCxnSpPr>
          <p:nvPr/>
        </p:nvCxnSpPr>
        <p:spPr>
          <a:xfrm>
            <a:off x="4792577" y="3947027"/>
            <a:ext cx="340894" cy="3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EB7DE7-6A78-7A49-A227-896D9A429D47}"/>
              </a:ext>
            </a:extLst>
          </p:cNvPr>
          <p:cNvCxnSpPr>
            <a:cxnSpLocks/>
          </p:cNvCxnSpPr>
          <p:nvPr/>
        </p:nvCxnSpPr>
        <p:spPr>
          <a:xfrm>
            <a:off x="7305840" y="3953711"/>
            <a:ext cx="340894" cy="3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ABDCF6-3C6D-78AC-0E63-57B7DAACAC10}"/>
              </a:ext>
            </a:extLst>
          </p:cNvPr>
          <p:cNvCxnSpPr>
            <a:cxnSpLocks/>
          </p:cNvCxnSpPr>
          <p:nvPr/>
        </p:nvCxnSpPr>
        <p:spPr>
          <a:xfrm flipV="1">
            <a:off x="9859208" y="3007895"/>
            <a:ext cx="434474" cy="350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467010-4A2B-D7A1-09EF-0D30C1707C08}"/>
              </a:ext>
            </a:extLst>
          </p:cNvPr>
          <p:cNvCxnSpPr>
            <a:cxnSpLocks/>
          </p:cNvCxnSpPr>
          <p:nvPr/>
        </p:nvCxnSpPr>
        <p:spPr>
          <a:xfrm flipH="1" flipV="1">
            <a:off x="8789734" y="2887577"/>
            <a:ext cx="13367" cy="391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1CB2D7-63F4-A4F3-912C-B1FF25B3FEF1}"/>
              </a:ext>
            </a:extLst>
          </p:cNvPr>
          <p:cNvSpPr txBox="1"/>
          <p:nvPr/>
        </p:nvSpPr>
        <p:spPr>
          <a:xfrm rot="-1860000">
            <a:off x="9645315" y="2797341"/>
            <a:ext cx="614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BBD70-1BE2-2FFF-8DFA-BADC928F2C56}"/>
              </a:ext>
            </a:extLst>
          </p:cNvPr>
          <p:cNvSpPr txBox="1"/>
          <p:nvPr/>
        </p:nvSpPr>
        <p:spPr>
          <a:xfrm>
            <a:off x="8795085" y="2919663"/>
            <a:ext cx="537410" cy="382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E6F5F-6DC8-BE6C-4599-320CB3EA482A}"/>
              </a:ext>
            </a:extLst>
          </p:cNvPr>
          <p:cNvSpPr/>
          <p:nvPr/>
        </p:nvSpPr>
        <p:spPr>
          <a:xfrm>
            <a:off x="7827212" y="2202447"/>
            <a:ext cx="1931736" cy="5748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Discard the frame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1A7A19-E7C8-B1CD-773F-659A60E5049F}"/>
              </a:ext>
            </a:extLst>
          </p:cNvPr>
          <p:cNvCxnSpPr>
            <a:cxnSpLocks/>
          </p:cNvCxnSpPr>
          <p:nvPr/>
        </p:nvCxnSpPr>
        <p:spPr>
          <a:xfrm flipH="1">
            <a:off x="11135893" y="3151603"/>
            <a:ext cx="6683" cy="1460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948EF3-3ADB-9F53-FECA-D238744125EB}"/>
              </a:ext>
            </a:extLst>
          </p:cNvPr>
          <p:cNvSpPr/>
          <p:nvPr/>
        </p:nvSpPr>
        <p:spPr>
          <a:xfrm>
            <a:off x="10039684" y="4809289"/>
            <a:ext cx="2058737" cy="10360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query / gallery split from test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E24FE-A983-792E-5B55-A3107C4CA045}"/>
              </a:ext>
            </a:extLst>
          </p:cNvPr>
          <p:cNvSpPr txBox="1"/>
          <p:nvPr/>
        </p:nvSpPr>
        <p:spPr>
          <a:xfrm>
            <a:off x="787400" y="4457032"/>
            <a:ext cx="8849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156082"/>
                </a:solidFill>
              </a:rPr>
              <a:t>50: 50</a:t>
            </a:r>
            <a:endParaRPr lang="en-US" dirty="0"/>
          </a:p>
        </p:txBody>
      </p:sp>
      <p:pic>
        <p:nvPicPr>
          <p:cNvPr id="4" name="Picture 3" descr="A black and white camera&#10;&#10;AI-generated content may be incorrect.">
            <a:extLst>
              <a:ext uri="{FF2B5EF4-FFF2-40B4-BE49-F238E27FC236}">
                <a16:creationId xmlns:a16="http://schemas.microsoft.com/office/drawing/2014/main" id="{BC40CC40-8FF3-0009-D314-3D4F2989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300" y="2656889"/>
            <a:ext cx="480929" cy="401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F7662-48BA-7544-7543-873F6DA9C319}"/>
              </a:ext>
            </a:extLst>
          </p:cNvPr>
          <p:cNvSpPr txBox="1"/>
          <p:nvPr/>
        </p:nvSpPr>
        <p:spPr>
          <a:xfrm>
            <a:off x="2757236" y="2673684"/>
            <a:ext cx="1118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 each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DB2E0-31C1-B2FA-30EF-5BF0F7038384}"/>
              </a:ext>
            </a:extLst>
          </p:cNvPr>
          <p:cNvSpPr txBox="1"/>
          <p:nvPr/>
        </p:nvSpPr>
        <p:spPr>
          <a:xfrm>
            <a:off x="7725611" y="4617453"/>
            <a:ext cx="21483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ea typeface="Calibri"/>
                <a:cs typeface="Calibri"/>
              </a:rPr>
              <a:t>confidence = 0.5  IOU = 0.2</a:t>
            </a:r>
          </a:p>
        </p:txBody>
      </p:sp>
    </p:spTree>
    <p:extLst>
      <p:ext uri="{BB962C8B-B14F-4D97-AF65-F5344CB8AC3E}">
        <p14:creationId xmlns:p14="http://schemas.microsoft.com/office/powerpoint/2010/main" val="375106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FCDFF79E-9DE1-CB62-EA1D-950F9BBD1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EE1ACF26-391C-F3AA-531D-40A09814E67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493054D7-FF0B-A723-4C54-144F3C88762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50C2D3A-1C25-83A8-99BA-6CDC6B9E97E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89CF1F0-78FD-C406-CA26-7A94EE057B9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1A8CAB6-C7B3-8C09-1504-ACFC3B470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777612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Trace-1573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 set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26EC8-14CF-6E7C-C49B-FC30C9B55CCE}"/>
              </a:ext>
            </a:extLst>
          </p:cNvPr>
          <p:cNvSpPr txBox="1"/>
          <p:nvPr/>
        </p:nvSpPr>
        <p:spPr>
          <a:xfrm>
            <a:off x="711611" y="1799303"/>
            <a:ext cx="1101922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r>
              <a:rPr lang="en-US">
                <a:cs typeface="Segoe UI"/>
              </a:rPr>
              <a:t>​​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915D7-FAF7-6A33-2677-1CD48882DEC6}"/>
              </a:ext>
            </a:extLst>
          </p:cNvPr>
          <p:cNvSpPr txBox="1"/>
          <p:nvPr/>
        </p:nvSpPr>
        <p:spPr>
          <a:xfrm>
            <a:off x="455352" y="1713716"/>
            <a:ext cx="11135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1D1C1D"/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Calibri"/>
                <a:ea typeface="+mn-lt"/>
                <a:cs typeface="+mn-lt"/>
              </a:rPr>
              <a:t> This dataset consists of </a:t>
            </a:r>
            <a:r>
              <a:rPr lang="en-US" b="1" dirty="0">
                <a:solidFill>
                  <a:schemeClr val="accent1"/>
                </a:solidFill>
                <a:latin typeface="Calibri"/>
                <a:ea typeface="+mn-lt"/>
                <a:cs typeface="Times New Roman"/>
              </a:rPr>
              <a:t>834</a:t>
            </a:r>
            <a:r>
              <a:rPr lang="en-US" b="1" dirty="0">
                <a:solidFill>
                  <a:srgbClr val="1D1C1D"/>
                </a:solidFill>
                <a:latin typeface="Calibri"/>
                <a:ea typeface="+mn-lt"/>
                <a:cs typeface="Times New Roman"/>
              </a:rPr>
              <a:t> </a:t>
            </a:r>
            <a:r>
              <a:rPr lang="en-US" dirty="0">
                <a:solidFill>
                  <a:srgbClr val="1D1C1D"/>
                </a:solidFill>
                <a:latin typeface="Calibri"/>
                <a:ea typeface="+mn-lt"/>
                <a:cs typeface="Times New Roman"/>
              </a:rPr>
              <a:t>person </a:t>
            </a:r>
            <a:r>
              <a:rPr lang="en-US" b="1" dirty="0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identities. </a:t>
            </a:r>
          </a:p>
          <a:p>
            <a:pPr marL="285750" indent="-285750">
              <a:buFont typeface="Arial,Sans-Serif"/>
              <a:buChar char="•"/>
            </a:pPr>
            <a:endParaRPr lang="en-US">
              <a:solidFill>
                <a:srgbClr val="000000"/>
              </a:solidFill>
              <a:latin typeface="Calibri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All persons </a:t>
            </a:r>
            <a:r>
              <a:rPr lang="en-US" b="1" dirty="0">
                <a:solidFill>
                  <a:srgbClr val="C00000"/>
                </a:solidFill>
                <a:latin typeface="Calibri"/>
                <a:ea typeface="+mn-lt"/>
                <a:cs typeface="Times New Roman"/>
              </a:rPr>
              <a:t>does not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 appear across all the cameras.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139D2A-0927-84E7-E328-EF5451E87865}"/>
              </a:ext>
            </a:extLst>
          </p:cNvPr>
          <p:cNvGraphicFramePr>
            <a:graphicFrameLocks noGrp="1"/>
          </p:cNvGraphicFramePr>
          <p:nvPr/>
        </p:nvGraphicFramePr>
        <p:xfrm>
          <a:off x="3189616" y="3342124"/>
          <a:ext cx="4331367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12720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4099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Gallery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14976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D895B2A0-B17B-54DC-CB45-609597F285CC}"/>
              </a:ext>
            </a:extLst>
          </p:cNvPr>
          <p:cNvSpPr/>
          <p:nvPr/>
        </p:nvSpPr>
        <p:spPr>
          <a:xfrm>
            <a:off x="7720772" y="4377160"/>
            <a:ext cx="235335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4E108-DBF2-53C2-0D24-03D0FAD3CB67}"/>
              </a:ext>
            </a:extLst>
          </p:cNvPr>
          <p:cNvSpPr txBox="1"/>
          <p:nvPr/>
        </p:nvSpPr>
        <p:spPr>
          <a:xfrm>
            <a:off x="7959161" y="4650652"/>
            <a:ext cx="1858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40423-ACA5-47A7-2698-D5EC9F2ABAB9}"/>
              </a:ext>
            </a:extLst>
          </p:cNvPr>
          <p:cNvSpPr txBox="1"/>
          <p:nvPr/>
        </p:nvSpPr>
        <p:spPr>
          <a:xfrm>
            <a:off x="3186188" y="5647867"/>
            <a:ext cx="45241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Person 10 images in train and 15 in test (12 gallery , 3 query) </a:t>
            </a:r>
          </a:p>
        </p:txBody>
      </p:sp>
    </p:spTree>
    <p:extLst>
      <p:ext uri="{BB962C8B-B14F-4D97-AF65-F5344CB8AC3E}">
        <p14:creationId xmlns:p14="http://schemas.microsoft.com/office/powerpoint/2010/main" val="223071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4CDC32B-8BBD-63D8-882A-E4769026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A59B3C6-F39F-BFFC-8086-1D6ABF12CE1F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1BE21CC-9B81-8CF4-F2FA-61DE4E138B3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9C30B0C3-C29D-C9AA-2B41-472F252D2D73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46B8524-98F6-93F9-8F2D-D57E7CDB613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47FA508-BE22-3193-F17C-AB6B21A669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EDA085-FBA0-1620-E995-C8A64F02C194}"/>
              </a:ext>
            </a:extLst>
          </p:cNvPr>
          <p:cNvGraphicFramePr>
            <a:graphicFrameLocks noGrp="1"/>
          </p:cNvGraphicFramePr>
          <p:nvPr/>
        </p:nvGraphicFramePr>
        <p:xfrm>
          <a:off x="1868345" y="1873843"/>
          <a:ext cx="7844378" cy="436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787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80884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773156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1293394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47315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>
                          <a:latin typeface="Calibri"/>
                        </a:rPr>
                        <a:t>OSNeT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 93.8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/>
                        </a:rPr>
                        <a:t>89.8</a:t>
                      </a:r>
                      <a:r>
                        <a:rPr lang="en-US" sz="1200" b="1" dirty="0">
                          <a:latin typeface="Calibri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(14.6 %    )</a:t>
                      </a:r>
                      <a:endParaRPr lang="en-US" sz="1400" b="1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/>
                        </a:rPr>
                        <a:t>95.3(</a:t>
                      </a:r>
                      <a:r>
                        <a:rPr lang="en-US" sz="1200" b="1" i="0" u="none" strike="noStrike" noProof="0" dirty="0">
                          <a:solidFill>
                            <a:schemeClr val="accent3"/>
                          </a:solidFill>
                          <a:latin typeface="Calibri"/>
                        </a:rPr>
                        <a:t>1.6 %   </a:t>
                      </a:r>
                      <a:r>
                        <a:rPr lang="en-US" sz="1400" b="1" dirty="0">
                          <a:latin typeface="Calibri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64.2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63.5 (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78.8 %</a:t>
                      </a:r>
                      <a:r>
                        <a:rPr lang="en-US" sz="1400" b="1" dirty="0">
                          <a:latin typeface="Calibri"/>
                        </a:rPr>
                        <a:t> 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78.6 (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18.3 % </a:t>
                      </a:r>
                      <a:r>
                        <a:rPr lang="en-US" sz="1400" b="1" dirty="0">
                          <a:latin typeface="Calibri"/>
                        </a:rPr>
                        <a:t>  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(full data)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(full data)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69.2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(full data)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(full data)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63.3 (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77.3 %</a:t>
                      </a:r>
                      <a:r>
                        <a:rPr lang="en-US" sz="1400" b="1" dirty="0">
                          <a:latin typeface="Calibri"/>
                        </a:rPr>
                        <a:t>   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80.8 (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16.7 % </a:t>
                      </a:r>
                      <a:r>
                        <a:rPr lang="en-US" sz="1400" b="1" dirty="0">
                          <a:latin typeface="Calibri"/>
                        </a:rPr>
                        <a:t>  ) 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25.4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40.1 (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434 %   </a:t>
                      </a:r>
                      <a:r>
                        <a:rPr lang="en-US" sz="1400" b="1" dirty="0">
                          <a:latin typeface="Calibri"/>
                        </a:rPr>
                        <a:t>)</a:t>
                      </a:r>
                      <a:endParaRPr lang="en-US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61.7(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36.3 %    </a:t>
                      </a:r>
                      <a:r>
                        <a:rPr lang="en-US" sz="1400" b="1" dirty="0">
                          <a:latin typeface="Calibri"/>
                        </a:rPr>
                        <a:t>)</a:t>
                      </a:r>
                      <a:endParaRPr lang="en-US" b="1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48CB30-49EC-C453-4F30-FDE57793C8ED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63495B-EFA7-4549-93CF-FDC363AD0CD6}"/>
              </a:ext>
            </a:extLst>
          </p:cNvPr>
          <p:cNvCxnSpPr>
            <a:cxnSpLocks/>
          </p:cNvCxnSpPr>
          <p:nvPr/>
        </p:nvCxnSpPr>
        <p:spPr>
          <a:xfrm flipH="1" flipV="1">
            <a:off x="7966931" y="2786885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D252759-B5D0-12B1-DA29-E6BBD45DA820}"/>
              </a:ext>
            </a:extLst>
          </p:cNvPr>
          <p:cNvSpPr/>
          <p:nvPr/>
        </p:nvSpPr>
        <p:spPr>
          <a:xfrm>
            <a:off x="1829631" y="5203724"/>
            <a:ext cx="7937398" cy="993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37F75C2-72BE-EDF0-A6CE-AECECB8E2CED}"/>
              </a:ext>
            </a:extLst>
          </p:cNvPr>
          <p:cNvSpPr/>
          <p:nvPr/>
        </p:nvSpPr>
        <p:spPr>
          <a:xfrm>
            <a:off x="9789507" y="5314238"/>
            <a:ext cx="235335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D6B160-3896-4DED-9641-E0B09C7DD9BF}"/>
              </a:ext>
            </a:extLst>
          </p:cNvPr>
          <p:cNvSpPr txBox="1"/>
          <p:nvPr/>
        </p:nvSpPr>
        <p:spPr>
          <a:xfrm>
            <a:off x="10155622" y="5480783"/>
            <a:ext cx="1858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Strong generalization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08B99D-17C9-E2CD-70C8-9CDAEC953D5F}"/>
              </a:ext>
            </a:extLst>
          </p:cNvPr>
          <p:cNvCxnSpPr>
            <a:cxnSpLocks/>
          </p:cNvCxnSpPr>
          <p:nvPr/>
        </p:nvCxnSpPr>
        <p:spPr>
          <a:xfrm flipH="1" flipV="1">
            <a:off x="7980299" y="3669201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946FE9-D8AE-F2A9-3BC6-A2A1254B3644}"/>
              </a:ext>
            </a:extLst>
          </p:cNvPr>
          <p:cNvCxnSpPr>
            <a:cxnSpLocks/>
          </p:cNvCxnSpPr>
          <p:nvPr/>
        </p:nvCxnSpPr>
        <p:spPr>
          <a:xfrm flipH="1" flipV="1">
            <a:off x="9320590" y="3662515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3AABD6-7AEC-6F71-F3E2-C0C6E2D23A4E}"/>
              </a:ext>
            </a:extLst>
          </p:cNvPr>
          <p:cNvCxnSpPr>
            <a:cxnSpLocks/>
          </p:cNvCxnSpPr>
          <p:nvPr/>
        </p:nvCxnSpPr>
        <p:spPr>
          <a:xfrm flipH="1" flipV="1">
            <a:off x="9302154" y="2771467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3AB1E1-B506-FB2C-2688-6B1FC74403C5}"/>
              </a:ext>
            </a:extLst>
          </p:cNvPr>
          <p:cNvSpPr txBox="1"/>
          <p:nvPr/>
        </p:nvSpPr>
        <p:spPr>
          <a:xfrm>
            <a:off x="1972436" y="6218209"/>
            <a:ext cx="8046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ea typeface="Calibri"/>
                <a:cs typeface="Calibri"/>
              </a:rPr>
              <a:t>Results of  CLIP-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ReID</a:t>
            </a:r>
            <a:r>
              <a:rPr lang="en-US" sz="1600" dirty="0">
                <a:latin typeface="Calibri"/>
                <a:ea typeface="Calibri"/>
                <a:cs typeface="Calibri"/>
              </a:rPr>
              <a:t> , OSNET  in same dataset setting(Top 6 rows ) and cross dataset(bottom 2 rows) setting evaluations using Market-1501 , Trace-1573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ReID</a:t>
            </a:r>
            <a:r>
              <a:rPr lang="en-US" sz="1600" dirty="0">
                <a:latin typeface="Calibri"/>
                <a:ea typeface="Calibri"/>
                <a:cs typeface="Calibri"/>
              </a:rPr>
              <a:t> datasets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BEAB8D-9E58-0F0C-9651-C58DC77250F3}"/>
              </a:ext>
            </a:extLst>
          </p:cNvPr>
          <p:cNvCxnSpPr>
            <a:cxnSpLocks/>
          </p:cNvCxnSpPr>
          <p:nvPr/>
        </p:nvCxnSpPr>
        <p:spPr>
          <a:xfrm flipH="1" flipV="1">
            <a:off x="7962940" y="4695442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93A61-6A55-3984-E962-34CD7813E3D7}"/>
              </a:ext>
            </a:extLst>
          </p:cNvPr>
          <p:cNvCxnSpPr>
            <a:cxnSpLocks/>
          </p:cNvCxnSpPr>
          <p:nvPr/>
        </p:nvCxnSpPr>
        <p:spPr>
          <a:xfrm flipH="1" flipV="1">
            <a:off x="9345602" y="4710686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9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2473D45F-FA70-FA44-2E42-AF2F3CA6D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EF7217C-8CAE-00D7-BE7B-2F6135BCD5F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2E1804A-45B2-0401-7D1B-F73CE7F56DD9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C0658DA-6183-0E3A-9608-F8CC1246FD03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F5426614-8189-D36A-6E0E-522CE7D70D0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703C8C9C-EE90-9F8A-C3AF-70BED0346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ECE9E-2458-697C-EDD1-23F22E2EEDB9}"/>
              </a:ext>
            </a:extLst>
          </p:cNvPr>
          <p:cNvSpPr txBox="1"/>
          <p:nvPr/>
        </p:nvSpPr>
        <p:spPr>
          <a:xfrm>
            <a:off x="374387" y="1715221"/>
            <a:ext cx="11576155" cy="41996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2000">
              <a:solidFill>
                <a:srgbClr val="262626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Investigation of Cosine distance vs Euclidean distance in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clustering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Re-ID Dataset Creation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Creation of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Trace-1573 </a:t>
            </a:r>
            <a:r>
              <a:rPr lang="en-US" sz="20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Dataset </a:t>
            </a:r>
            <a:r>
              <a:rPr lang="en-US" sz="2000" dirty="0">
                <a:latin typeface="Calibri"/>
                <a:ea typeface="Calibri"/>
                <a:cs typeface="Calibri"/>
              </a:rPr>
              <a:t>across all scenes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endParaRPr lang="en-US" sz="2000" dirty="0">
              <a:solidFill>
                <a:srgbClr val="262626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Experiments 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Evaluated CLIP-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OSNeT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on Trace-1573 under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normal and cross-dataset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settings.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Conducted experiments with more 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robust &amp; combined data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(Market-1501 and Trace-1573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data).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Arc-Face loss instead of Triplet loss </a:t>
            </a:r>
            <a:endParaRPr lang="en-US" sz="200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Offline Multi Camera Tracking </a:t>
            </a:r>
            <a:endParaRPr lang="en-US" sz="200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721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E7C7AAB-2366-C32C-5939-E971A92F5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4AD1032-55AB-513A-9E3B-56B24D75859F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2E67E08-71D3-26A9-977E-28DE1AF6E1B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8F3B9FB-E468-FAF5-3728-FEE2670A21B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C16EA4D6-18FB-044A-3C06-66A482AC5621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964C2A6-919F-E542-F356-7E0EA6E80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86088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Clustering : Cosine distance  vs  Euclidean Distance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8F5BF-3860-B8E9-2CD1-4AFC68BBD2CD}"/>
              </a:ext>
            </a:extLst>
          </p:cNvPr>
          <p:cNvSpPr txBox="1"/>
          <p:nvPr/>
        </p:nvSpPr>
        <p:spPr>
          <a:xfrm>
            <a:off x="374387" y="1715221"/>
            <a:ext cx="11576155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Euclidean distance 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measures absolute distance 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Preserves 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Absolute differences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ensuring meaning full margin separation.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Effective</a:t>
            </a:r>
            <a:r>
              <a:rPr lang="en-US" sz="2000" dirty="0">
                <a:latin typeface="Calibri"/>
                <a:ea typeface="Calibri"/>
                <a:cs typeface="Calibri"/>
              </a:rPr>
              <a:t> in case of hard mining Triplet loss.</a:t>
            </a: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Cosine  distance measures 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angle similarity</a:t>
            </a:r>
            <a:endParaRPr lang="en-US" sz="2000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latin typeface="Calibri"/>
                <a:ea typeface="Calibri"/>
                <a:cs typeface="Calibri"/>
              </a:rPr>
              <a:t>Focuses on Angle not on magnitude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Harder </a:t>
            </a:r>
            <a:r>
              <a:rPr lang="en-US" sz="2000" dirty="0">
                <a:latin typeface="Calibri"/>
                <a:ea typeface="Calibri"/>
                <a:cs typeface="Calibri"/>
              </a:rPr>
              <a:t>to define margins in Angle space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Better for 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ranking tasks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000" b="1" dirty="0">
              <a:solidFill>
                <a:srgbClr val="156082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8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a92b963-a5f9-43cb-8a19-91f158325a2f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Multi Camera Tracking Project </vt:lpstr>
      <vt:lpstr>Agenda </vt:lpstr>
      <vt:lpstr>Objective    </vt:lpstr>
      <vt:lpstr>Recap </vt:lpstr>
      <vt:lpstr>ReID Dataset  pipeline</vt:lpstr>
      <vt:lpstr>Trace-1573 ReId data set statistics</vt:lpstr>
      <vt:lpstr>Experimental Results </vt:lpstr>
      <vt:lpstr>Progress</vt:lpstr>
      <vt:lpstr>ReID Clustering : Cosine distance  vs  Euclidean Distance </vt:lpstr>
      <vt:lpstr>ReID Triplet Loss : Cosine vs Euclidean distance</vt:lpstr>
      <vt:lpstr>ReID evaluation : Cosine vs Euclidean similarity</vt:lpstr>
      <vt:lpstr>Experimental Results : Different Samples per person ID</vt:lpstr>
      <vt:lpstr>Experimental Results: Market+Trace 1573  ReID Data  </vt:lpstr>
      <vt:lpstr>Experimental Results: Market+Trace 1573  ReID Data  </vt:lpstr>
      <vt:lpstr>Experimental Results: Ablation study on Loss Function   </vt:lpstr>
      <vt:lpstr>Conclusion   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2025-04-02T21:34:48Z</dcterms:created>
  <dcterms:modified xsi:type="dcterms:W3CDTF">2025-04-02T21:35:01Z</dcterms:modified>
</cp:coreProperties>
</file>