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1016" r:id="rId2"/>
    <p:sldId id="1015" r:id="rId3"/>
    <p:sldId id="1014" r:id="rId4"/>
    <p:sldId id="1013" r:id="rId5"/>
    <p:sldId id="1017" r:id="rId6"/>
    <p:sldId id="1020" r:id="rId7"/>
    <p:sldId id="1021" r:id="rId8"/>
    <p:sldId id="1019" r:id="rId9"/>
    <p:sldId id="1024" r:id="rId10"/>
    <p:sldId id="1025" r:id="rId11"/>
    <p:sldId id="1026" r:id="rId12"/>
    <p:sldId id="1027" r:id="rId13"/>
    <p:sldId id="1028" r:id="rId14"/>
    <p:sldId id="1023" r:id="rId15"/>
    <p:sldId id="102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3247F-41A0-7245-83F4-592A22F65232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F4F30-82D7-5F44-A68E-488C66933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5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>
          <a:extLst>
            <a:ext uri="{FF2B5EF4-FFF2-40B4-BE49-F238E27FC236}">
              <a16:creationId xmlns:a16="http://schemas.microsoft.com/office/drawing/2014/main" id="{290669C0-9475-F5AD-A297-C99821FE5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2b4cf8b8c3f_0_40:notes">
            <a:extLst>
              <a:ext uri="{FF2B5EF4-FFF2-40B4-BE49-F238E27FC236}">
                <a16:creationId xmlns:a16="http://schemas.microsoft.com/office/drawing/2014/main" id="{1B3EB43B-DCBE-9C2F-D376-81736A2A40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9" name="Google Shape;2079;g2b4cf8b8c3f_0_40:notes">
            <a:extLst>
              <a:ext uri="{FF2B5EF4-FFF2-40B4-BE49-F238E27FC236}">
                <a16:creationId xmlns:a16="http://schemas.microsoft.com/office/drawing/2014/main" id="{269E3928-3D13-29F8-E170-AB9AD84A91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9629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FC4883C4-256A-6D24-77BC-4D94D8926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F5168489-726E-7CD9-FD03-8EFBC66C76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7E72B7AB-B9E9-01AE-5B81-6C366DD044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A8EB02F7-F9EC-A300-263F-89B60D909F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3568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9D5EB5AD-4957-68D9-1ABB-447D448D3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6D91D74E-488F-16B0-D14B-798EB405AF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647D713E-0B49-2C60-6F51-09FA9D3F01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D777F5B0-3AAA-9605-97DB-42DF4AE4F94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7556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92DCC858-24D1-091A-EB32-2886BB8B9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64657E29-295D-4792-CE5E-A85FCC8630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5A7DB390-64CA-964E-9FE1-7F9A94F35A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7A4A0611-A257-C017-BE06-881A6A22B61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7981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2FF17510-04DE-9D03-72CA-3FE6971C3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1455E0A8-6748-0277-5ED0-3D6DA2A737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9E91ABF2-D659-B043-617C-DDBCFFC85D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5450889B-44C1-A3C9-4B08-D4D19837103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6707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EDD72CB5-73AA-C5CB-4573-A1CD5544D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E6A85164-5B75-7B00-647C-82FFD8BC88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5C931341-E95A-C181-2C10-00ABBBE349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EFF8C9FB-46E7-7861-63D1-B02D03A3F3A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0977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BC75282F-17DD-A9CB-35EF-610D281B1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D2462116-7126-CB18-38C1-072CDE369C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6C6F0546-B811-61DA-2BBC-FA8CD67BA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05FFF3CF-55DE-9E25-D53A-57183481D10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881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A25B563E-1284-8D5B-8586-944B94AE4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DD9A11A5-628E-ECDE-16CE-223854F368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962E023E-1870-81F1-6FE0-9536468A77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35E9B859-64C6-CFCF-0EC4-4351B95E602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325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3C7B6742-117A-9FA4-857F-269BCDD7F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89291D0D-6F39-2034-EB1E-561FD8F2BD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4FB3AE6D-A7A2-1E93-7720-4B2693A631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A8B19B9D-2E11-41E4-AF48-C4CE4DB442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411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D84DEBCB-AA87-1DE5-46D6-ED40722F8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6B5939CD-7C92-315E-3062-D609A85922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6E334DF6-9A69-489C-42A7-BD6CF938D0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99553C13-CD07-42EE-555A-B06E9CA59E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930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4DC275D9-27FB-823A-763F-410497F68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ACED869C-F5B7-0D0A-C45F-79AD5922A1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115358E6-C29F-7A2B-DF5B-08E989BAF2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652B469F-D016-FAFF-6472-4E86B74B2FB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5376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82DD37E5-4CD9-E191-0A01-7C5078A09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F33BDF60-8F8D-AB55-37FE-854154C736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1A6C66D6-497C-EBFA-821B-7A03B6471E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BE08187B-D5EE-00D1-47D2-E153D15EFF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3415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70B94FDE-E0C5-E84E-8CE1-DAEB322A2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13F95254-9680-5D48-01AA-E447E04845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01965EAF-6C6B-A045-AD71-8957ACB0DA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err="1">
                <a:ea typeface="Calibri"/>
                <a:cs typeface="Calibri"/>
              </a:rPr>
              <a:t>HIgher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maP</a:t>
            </a:r>
            <a:r>
              <a:rPr lang="en-US">
                <a:ea typeface="Calibri"/>
                <a:cs typeface="Calibri"/>
              </a:rPr>
              <a:t> means More precise </a:t>
            </a:r>
            <a:r>
              <a:rPr lang="en-US" err="1">
                <a:ea typeface="Calibri"/>
                <a:cs typeface="Calibri"/>
              </a:rPr>
              <a:t>retrival</a:t>
            </a:r>
            <a:r>
              <a:rPr lang="en-US">
                <a:ea typeface="Calibri"/>
                <a:cs typeface="Calibri"/>
              </a:rPr>
              <a:t> of correct matches across frame in multi-camera tracking.</a:t>
            </a:r>
          </a:p>
          <a:p>
            <a:pPr>
              <a:buSzPts val="1400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BB826112-DEF6-B7F8-3D30-536AFE5B3F9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0304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3D4AAB27-24C7-2647-5EDC-CB5336B96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F44664E2-9C54-B9D9-B777-64DACBFC2B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4C689D83-D65F-F1E2-0DDB-A73EEC8992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F9EFB49A-E78B-93E6-9AE6-36DC513742F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007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9B72A86E-2BD5-6874-1AE6-C8DF33630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B99162E2-6D13-3D06-0120-4665E7227D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A17B697E-9149-CD94-F8D6-6BFFD7F627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2B22B7C2-CD72-2BEE-7CF7-88B697CD1DC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875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7C99-ADDB-9D84-F0F4-58692E309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05772-523F-36DE-374C-B0232E533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AF3B-3FCB-1B37-216D-E4B3CCE32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5A0A-FE65-8542-B830-75AFE5DA675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4220C-5E01-A95B-A754-574EBD60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A5752-1EC5-FE47-5DA7-CB809062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566-72AF-7541-BEA6-D999F920C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8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58EC-F756-C933-6740-71D3AC77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3295F-1410-95C1-8963-B99988DB2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AFD3-176D-F14C-972F-69972A4A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5A0A-FE65-8542-B830-75AFE5DA675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3173A-BF6A-49F4-C812-0E8F838B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6758D-66DA-DD57-ED7A-1F1094685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566-72AF-7541-BEA6-D999F920C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13CC3-FA04-77E1-4424-C9CC8FE06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B9AF7-3FDF-B93B-CE20-7E5DB1CEA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7C851-D933-B944-96FF-BDE95D3A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5A0A-FE65-8542-B830-75AFE5DA675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40595-C128-4C6C-F890-C2EA10C0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E202E-B0DD-A303-8795-44A68211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566-72AF-7541-BEA6-D999F920C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6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0AB1-DAC7-6450-1A45-9CC4D249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C81E0-DFF2-FCEA-FF67-022E388D4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F06A6-2665-E46D-3848-A8C60C10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5A0A-FE65-8542-B830-75AFE5DA675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479C1-CE96-0976-983B-2F6B1E7C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61DAD-A9EA-2395-1BDB-1E54565C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566-72AF-7541-BEA6-D999F920C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8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1BA9-4DC0-66C8-BFE8-3D482FF6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337DE-6C4B-37F0-622D-6CDA766C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46951-1987-FF8F-5B41-08C0A72E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5A0A-FE65-8542-B830-75AFE5DA675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1F087-6EBA-0EA8-598E-68C01B8F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3D004-0B85-2FC6-A93A-BDB73128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566-72AF-7541-BEA6-D999F920C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1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F893-5AF3-8A82-A11C-AB5C1F44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EE879-CFD1-2298-F509-45AB48ACB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2B4EC-E5A7-32B7-3223-D9AFB746A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F4677-B915-3FF5-382B-36E35E21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5A0A-FE65-8542-B830-75AFE5DA675F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0A5DB-669E-4036-4CE5-C035E530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C7939-8B99-201A-2466-36169815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566-72AF-7541-BEA6-D999F920C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7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876D-0119-A7E6-F246-1C9CCDE9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8FF46-583F-77CC-155C-DCD6A8A09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49243-C81A-7A66-9655-8CC60788F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7E6C8-7883-9BD3-B44E-144CAE552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CC530-244F-A6C8-A84F-4B74E0231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2E2AF-382F-0DC0-DA82-9D068AE1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5A0A-FE65-8542-B830-75AFE5DA675F}" type="datetimeFigureOut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F2DA5-CBCD-A143-96DA-872B04F2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50A60-2C18-6F49-4BFC-4C72E9F2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566-72AF-7541-BEA6-D999F920C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4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E780-31EE-542A-E23A-3B9C1231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685D9-80F5-D20F-07FF-A81DAABDD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5A0A-FE65-8542-B830-75AFE5DA675F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9B44C-8AE0-1C7D-32A4-28AD79B6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1564F-6ED4-C626-E596-4BF04459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566-72AF-7541-BEA6-D999F920C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0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852EF-353D-D33C-862E-799F770B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5A0A-FE65-8542-B830-75AFE5DA675F}" type="datetimeFigureOut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64B04-CFFD-04EA-3429-34824EB6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CEFD2-4F01-DB5E-6EC8-8FD939EA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566-72AF-7541-BEA6-D999F920C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AE73-D0E6-8043-04F6-BE2AF89B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4453-4C18-7573-9C67-EC596E7F8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03A31-DE33-8C38-52F6-0058BCBAF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380D0-E195-541E-9264-D371EA41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5A0A-FE65-8542-B830-75AFE5DA675F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37C0B-6366-4B26-9913-8BB3009B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A7264-5EC1-84F6-CCBC-5D42B75B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566-72AF-7541-BEA6-D999F920C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1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CAB7-6745-1F0E-549A-BF37D8BF4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A1663-A3FD-A0EA-8FE7-1F61F427C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5FD9A-FFBA-4521-9BD7-94FEA53A2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A80C-BC83-E34D-5500-F35CD8F6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15A0A-FE65-8542-B830-75AFE5DA675F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9BE92-5068-9E16-1FD3-1FD5E4F7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46D94-BE4F-A695-D8FB-298395B9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566-72AF-7541-BEA6-D999F920C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0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8D1A4-5E8F-04AB-2CCF-F9E09746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FA506-58F5-6BC6-7598-BE5D41A89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4FF3D-D03F-F10D-096B-2537760E3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15A0A-FE65-8542-B830-75AFE5DA675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2480B-049A-9701-CC1F-42FA62EE5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DA8C7-14F6-0639-35B4-24EF45080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0A566-72AF-7541-BEA6-D999F920C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4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>
          <a:extLst>
            <a:ext uri="{FF2B5EF4-FFF2-40B4-BE49-F238E27FC236}">
              <a16:creationId xmlns:a16="http://schemas.microsoft.com/office/drawing/2014/main" id="{F1F29D6B-DD08-9688-B42E-B3CE4A537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89">
            <a:extLst>
              <a:ext uri="{FF2B5EF4-FFF2-40B4-BE49-F238E27FC236}">
                <a16:creationId xmlns:a16="http://schemas.microsoft.com/office/drawing/2014/main" id="{0F9C1DC9-429F-02CF-055F-20EEE08913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2" name="Google Shape;2082;p189">
            <a:extLst>
              <a:ext uri="{FF2B5EF4-FFF2-40B4-BE49-F238E27FC236}">
                <a16:creationId xmlns:a16="http://schemas.microsoft.com/office/drawing/2014/main" id="{AD05ED08-0D43-5F24-DDC1-D5F36AEB4BCD}"/>
              </a:ext>
            </a:extLst>
          </p:cNvPr>
          <p:cNvSpPr/>
          <p:nvPr/>
        </p:nvSpPr>
        <p:spPr>
          <a:xfrm rot="10800000">
            <a:off x="-3" y="-22564"/>
            <a:ext cx="12192000" cy="4374000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499992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p189">
            <a:extLst>
              <a:ext uri="{FF2B5EF4-FFF2-40B4-BE49-F238E27FC236}">
                <a16:creationId xmlns:a16="http://schemas.microsoft.com/office/drawing/2014/main" id="{65D91C11-FB41-CEFF-022B-E11250EC4FFA}"/>
              </a:ext>
            </a:extLst>
          </p:cNvPr>
          <p:cNvSpPr/>
          <p:nvPr/>
        </p:nvSpPr>
        <p:spPr>
          <a:xfrm rot="5400000">
            <a:off x="3908698" y="-3931819"/>
            <a:ext cx="4374600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0588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189">
            <a:extLst>
              <a:ext uri="{FF2B5EF4-FFF2-40B4-BE49-F238E27FC236}">
                <a16:creationId xmlns:a16="http://schemas.microsoft.com/office/drawing/2014/main" id="{3768063F-152A-6C30-EBE8-F4559C5157B8}"/>
              </a:ext>
            </a:extLst>
          </p:cNvPr>
          <p:cNvSpPr/>
          <p:nvPr/>
        </p:nvSpPr>
        <p:spPr>
          <a:xfrm rot="5400000">
            <a:off x="4136699" y="-3703993"/>
            <a:ext cx="4374000" cy="11736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5686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Google Shape;2085;p189">
            <a:extLst>
              <a:ext uri="{FF2B5EF4-FFF2-40B4-BE49-F238E27FC236}">
                <a16:creationId xmlns:a16="http://schemas.microsoft.com/office/drawing/2014/main" id="{655AD956-79F3-1123-2541-796F7BA6FE5E}"/>
              </a:ext>
            </a:extLst>
          </p:cNvPr>
          <p:cNvSpPr/>
          <p:nvPr/>
        </p:nvSpPr>
        <p:spPr>
          <a:xfrm>
            <a:off x="111507" y="-22691"/>
            <a:ext cx="8542500" cy="4374000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3529"/>
                </a:srgbClr>
              </a:gs>
            </a:gsLst>
            <a:lin ang="1859992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6" name="Google Shape;2086;p189">
            <a:extLst>
              <a:ext uri="{FF2B5EF4-FFF2-40B4-BE49-F238E27FC236}">
                <a16:creationId xmlns:a16="http://schemas.microsoft.com/office/drawing/2014/main" id="{68C44E4E-099C-913F-A026-F876E18E23C4}"/>
              </a:ext>
            </a:extLst>
          </p:cNvPr>
          <p:cNvSpPr/>
          <p:nvPr/>
        </p:nvSpPr>
        <p:spPr>
          <a:xfrm rot="-9090908">
            <a:off x="5941176" y="-1038538"/>
            <a:ext cx="4996147" cy="4444469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0784"/>
                </a:srgbClr>
              </a:gs>
              <a:gs pos="87000">
                <a:srgbClr val="8DA9DB">
                  <a:alpha val="784"/>
                </a:srgbClr>
              </a:gs>
              <a:gs pos="100000">
                <a:srgbClr val="8DA9DB">
                  <a:alpha val="784"/>
                </a:srgbClr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7" name="Google Shape;2087;p189">
            <a:extLst>
              <a:ext uri="{FF2B5EF4-FFF2-40B4-BE49-F238E27FC236}">
                <a16:creationId xmlns:a16="http://schemas.microsoft.com/office/drawing/2014/main" id="{963CB537-5826-4F25-9685-C24DC5CDC3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939" y="828175"/>
            <a:ext cx="10053900" cy="29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ts val="4800"/>
            </a:pPr>
            <a:r>
              <a:rPr lang="en-US" sz="4800">
                <a:solidFill>
                  <a:srgbClr val="FFFFFF"/>
                </a:solidFill>
              </a:rPr>
              <a:t>Multi Camera Tracking Project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11CD2-8309-BE91-483E-3D340C234562}"/>
              </a:ext>
            </a:extLst>
          </p:cNvPr>
          <p:cNvSpPr txBox="1"/>
          <p:nvPr/>
        </p:nvSpPr>
        <p:spPr>
          <a:xfrm>
            <a:off x="826379" y="5059283"/>
            <a:ext cx="43411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Spring 2025 –Bi weekly progress  - Mar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5EFAC-29DE-F199-9E05-EEED77222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57" y="4946015"/>
            <a:ext cx="4559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8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EE1CFD46-F73C-D072-F7E5-71663B5D2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8EB7BA57-E650-4C45-CEB5-1D3706126CF1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DB3D73ED-CBAE-7A59-7129-27B2D8135DAD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67C3CE24-2BC9-69CF-FB09-1168A2C753FC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310B0DB3-9575-6845-D617-C0EF54EC819D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B41ACA49-3225-C33B-17FD-20A9446D94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5075705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New Lowe's dataset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5F4C4D-253B-2A76-3D66-0A5651927223}"/>
              </a:ext>
            </a:extLst>
          </p:cNvPr>
          <p:cNvSpPr txBox="1"/>
          <p:nvPr/>
        </p:nvSpPr>
        <p:spPr>
          <a:xfrm>
            <a:off x="713874" y="1910347"/>
            <a:ext cx="8518357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endParaRPr lang="en-US" sz="2400" dirty="0"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cs typeface="Arial"/>
              </a:rPr>
              <a:t>Raw videos with  1920x1080p resolution of each  20 min of length</a:t>
            </a:r>
            <a:endParaRPr lang="en-US" dirty="0"/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Segoe UI"/>
              </a:rPr>
              <a:t> All the videos are annotated in MOT format with 10fps.</a:t>
            </a:r>
            <a:endParaRPr lang="en-US" sz="2400" dirty="0">
              <a:cs typeface="Segoe UI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262626"/>
              </a:solidFill>
              <a:latin typeface="Aptos"/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Segoe UI"/>
              </a:rPr>
              <a:t>There are total of 47 videos across 16 scenes.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262626"/>
              </a:solidFill>
              <a:cs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Segoe UI"/>
              </a:rPr>
              <a:t>Limitation:</a:t>
            </a:r>
          </a:p>
          <a:p>
            <a:pPr marL="800100" lvl="1" indent="-342900">
              <a:buFont typeface="Arial"/>
              <a:buChar char="•"/>
            </a:pPr>
            <a:endParaRPr lang="en-US" sz="2400" dirty="0">
              <a:solidFill>
                <a:srgbClr val="262626"/>
              </a:solidFill>
              <a:cs typeface="Segoe UI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Labels are missing for few identities In case of occlusions.</a:t>
            </a:r>
          </a:p>
          <a:p>
            <a:r>
              <a:rPr lang="en-US" dirty="0"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84920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E0E26DAB-0558-1491-7A33-BC731EECC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BD160D19-4088-C0BF-331C-8771011B2F6C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0172A2EA-44A6-DF4E-7C42-DCACEB4EFB5A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F6A3EDE7-0290-C1D8-CC9E-84FD0C2071D7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E6324E0-7DAB-E242-D072-76978ADB3CB4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0104EB5F-A37A-F5BF-259B-6641533A5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5155916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ReID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 Dataset Preparation pipeline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6A96EB-C8B8-7E0E-A000-996AAFF7ED20}"/>
              </a:ext>
            </a:extLst>
          </p:cNvPr>
          <p:cNvSpPr txBox="1"/>
          <p:nvPr/>
        </p:nvSpPr>
        <p:spPr>
          <a:xfrm>
            <a:off x="712371" y="1999516"/>
            <a:ext cx="11145994" cy="3914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200000"/>
              </a:lnSpc>
              <a:buFont typeface="Arial"/>
              <a:buChar char="•"/>
            </a:pPr>
            <a:r>
              <a:rPr lang="en-US" sz="2800" dirty="0">
                <a:solidFill>
                  <a:srgbClr val="262626"/>
                </a:solidFill>
              </a:rPr>
              <a:t>Extract frames from raw videos across all the cameras.</a:t>
            </a:r>
            <a:endParaRPr lang="en-US" sz="2800"/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800" dirty="0">
                <a:solidFill>
                  <a:srgbClr val="262626"/>
                </a:solidFill>
              </a:rPr>
              <a:t>Person centric cropping using the MOT ground truth labels.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800" dirty="0">
                <a:solidFill>
                  <a:srgbClr val="262626"/>
                </a:solidFill>
              </a:rPr>
              <a:t>  Generate  Train, Query ,Gallery splits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800" dirty="0">
                <a:solidFill>
                  <a:srgbClr val="262626"/>
                </a:solidFill>
              </a:rPr>
              <a:t> Format generated dataset in Market-1501 style.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371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B9A8AA64-2AB2-CA52-F6AE-C2E159292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91059EF2-B7C6-0D8B-D1C3-05D3E020043D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7142C30C-B2F7-37E0-DE4D-866D55725F04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DD24D603-71D5-4333-8CF8-DC1F8E45A975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9D33D6E-9C27-04D4-D7D6-872A64485360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DEE6E949-BD89-23C6-723C-B349E21A6E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55960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Example video from new Lowe's 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39BF7-C5ED-AB0C-08B5-226CAE37DCDB}"/>
              </a:ext>
            </a:extLst>
          </p:cNvPr>
          <p:cNvSpPr txBox="1"/>
          <p:nvPr/>
        </p:nvSpPr>
        <p:spPr>
          <a:xfrm>
            <a:off x="712371" y="1999516"/>
            <a:ext cx="11145994" cy="48998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62626"/>
                </a:solidFill>
              </a:rPr>
              <a:t> I will showcase a  video here as an example  that visualizes the tracks of multiple people. (Due to large  video size  I could not transfer from </a:t>
            </a:r>
            <a:r>
              <a:rPr lang="en-US" sz="2400" dirty="0" err="1">
                <a:solidFill>
                  <a:srgbClr val="262626"/>
                </a:solidFill>
              </a:rPr>
              <a:t>lowe’s</a:t>
            </a:r>
            <a:r>
              <a:rPr lang="en-US" sz="2400" dirty="0">
                <a:solidFill>
                  <a:srgbClr val="262626"/>
                </a:solidFill>
              </a:rPr>
              <a:t> system)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62626"/>
              </a:solidFill>
            </a:endParaRPr>
          </a:p>
          <a:p>
            <a:pPr marL="285750" indent="-285750">
              <a:lnSpc>
                <a:spcPct val="150000"/>
              </a:lnSpc>
              <a:buAutoNum type="arabicParenR"/>
            </a:pPr>
            <a:endParaRPr lang="en-US" sz="2400" dirty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47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0371320E-F0B3-7DDE-D05A-CE440662C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657A077E-E31D-C59C-E0BE-422C9FEFFC08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F7EE31EE-71C0-7930-254A-1BCC6AE9EB77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C6EFBB0D-4C62-D12F-9510-7B408ECB98FD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80AE3A8E-8F52-1530-56C9-A8007E9CF2F6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001591B6-4C28-56F7-5B25-B7D88DBCB5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55960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Example video from new Lowe's 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9E1A5-235F-BF0B-7778-CEC5DA36F437}"/>
              </a:ext>
            </a:extLst>
          </p:cNvPr>
          <p:cNvSpPr txBox="1"/>
          <p:nvPr/>
        </p:nvSpPr>
        <p:spPr>
          <a:xfrm>
            <a:off x="712371" y="1999516"/>
            <a:ext cx="11145994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62626"/>
                </a:solidFill>
              </a:rPr>
              <a:t> I will showcase a  video  with missing </a:t>
            </a:r>
            <a:r>
              <a:rPr lang="en-US" sz="2400" dirty="0" err="1">
                <a:solidFill>
                  <a:srgbClr val="262626"/>
                </a:solidFill>
              </a:rPr>
              <a:t>trackelets</a:t>
            </a:r>
            <a:r>
              <a:rPr lang="en-US" sz="2400" dirty="0">
                <a:solidFill>
                  <a:srgbClr val="262626"/>
                </a:solidFill>
              </a:rPr>
              <a:t> here as an example  that visualizes the tracks of multiple people. (Due to large  video size  I could not transfer from </a:t>
            </a:r>
            <a:r>
              <a:rPr lang="en-US" sz="2400" dirty="0" err="1">
                <a:solidFill>
                  <a:srgbClr val="262626"/>
                </a:solidFill>
              </a:rPr>
              <a:t>lowe’s</a:t>
            </a:r>
            <a:r>
              <a:rPr lang="en-US" sz="2400" dirty="0">
                <a:solidFill>
                  <a:srgbClr val="262626"/>
                </a:solidFill>
              </a:rPr>
              <a:t> system)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262626"/>
              </a:solidFill>
            </a:endParaRPr>
          </a:p>
          <a:p>
            <a:pPr marL="285750" indent="-285750">
              <a:lnSpc>
                <a:spcPct val="150000"/>
              </a:lnSpc>
              <a:buAutoNum type="arabicParenR"/>
            </a:pPr>
            <a:endParaRPr lang="en-US" sz="2400" dirty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01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27314E6E-8C70-4354-22DC-39E60EE8A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F4800588-BA0E-2145-369F-8E66EBB27E0E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07A472B1-0792-4A08-3530-16CAAC0A3BE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0E919323-509A-5BBF-408D-5855E7CB509F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716D913B-E434-A33D-1BD4-DD2E4EA2684F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BDEB0220-F491-83C4-DFFB-D7E11E488B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073808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Conclusion  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DB2A7-E3C5-BEEB-92B2-ED053C6CFCAE}"/>
              </a:ext>
            </a:extLst>
          </p:cNvPr>
          <p:cNvSpPr txBox="1"/>
          <p:nvPr/>
        </p:nvSpPr>
        <p:spPr>
          <a:xfrm>
            <a:off x="552094" y="1715793"/>
            <a:ext cx="11092446" cy="61290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Goal :</a:t>
            </a:r>
            <a:r>
              <a:rPr lang="en-US" sz="2400" dirty="0"/>
              <a:t> To Enhance</a:t>
            </a:r>
            <a:r>
              <a:rPr lang="en-US" sz="2400" b="1" dirty="0"/>
              <a:t> person re-identification task</a:t>
            </a:r>
            <a:r>
              <a:rPr lang="en-US" sz="2400" dirty="0"/>
              <a:t> of  Multi camera tracking framework.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 Performed  experiments on Market-1501, Lowe's datasets using CLIP-</a:t>
            </a:r>
            <a:r>
              <a:rPr lang="en-US" sz="2400" dirty="0" err="1"/>
              <a:t>ReID</a:t>
            </a:r>
            <a:r>
              <a:rPr lang="en-US" sz="2400" dirty="0"/>
              <a:t>, </a:t>
            </a:r>
            <a:r>
              <a:rPr lang="en-US" sz="2400" dirty="0" err="1"/>
              <a:t>OSNeT</a:t>
            </a:r>
            <a:r>
              <a:rPr lang="en-US" sz="2400" dirty="0"/>
              <a:t>.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Based on the cross setting evaluations, it is evident that </a:t>
            </a:r>
            <a:r>
              <a:rPr lang="en-US" sz="2400" b="1" dirty="0"/>
              <a:t>CLIP-</a:t>
            </a:r>
            <a:r>
              <a:rPr lang="en-US" sz="2400" b="1" dirty="0" err="1"/>
              <a:t>ReID</a:t>
            </a:r>
            <a:r>
              <a:rPr lang="en-US" sz="2400" dirty="0"/>
              <a:t> is</a:t>
            </a:r>
            <a:r>
              <a:rPr lang="en-US" sz="2400" dirty="0">
                <a:solidFill>
                  <a:schemeClr val="accent6">
                    <a:lumMod val="76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6">
                    <a:lumMod val="76000"/>
                  </a:schemeClr>
                </a:solidFill>
              </a:rPr>
              <a:t>better</a:t>
            </a:r>
            <a:r>
              <a:rPr lang="en-US" sz="2400" dirty="0"/>
              <a:t> than </a:t>
            </a:r>
            <a:r>
              <a:rPr lang="en-US" sz="2400" dirty="0" err="1"/>
              <a:t>OSNeT</a:t>
            </a:r>
            <a:r>
              <a:rPr lang="en-US" sz="2400" dirty="0"/>
              <a:t>. 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Conducted Analysis on </a:t>
            </a:r>
            <a:r>
              <a:rPr lang="en-US" sz="2400" b="1" dirty="0"/>
              <a:t>Newly collected Lowe's data</a:t>
            </a:r>
            <a:r>
              <a:rPr lang="en-US" sz="2400" dirty="0"/>
              <a:t> from store 1573.  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Proposed a dataset preparation pipeline to  convert the available raw data to person re-id dataset. </a:t>
            </a:r>
          </a:p>
          <a:p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5534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85DD1E66-99C9-F93F-3D1C-161F93ED6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D5096352-4E03-161D-B26D-4884BFAC375F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707FFA49-7AFE-45EF-78D7-EE89DEE527A4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86AD311A-53ED-5192-77AB-79A550249B78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D5FB5CD6-B90A-7454-B6C6-89D371CD9AA9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A73B581A-E4B3-442F-70F2-8E2C903400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4156" y="403834"/>
            <a:ext cx="10001212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Next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AB3FBC-E422-CF94-D0CC-C0DBE343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423" y="1376030"/>
            <a:ext cx="10512363" cy="46893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0">
              <a:lnSpc>
                <a:spcPct val="150000"/>
              </a:lnSpc>
              <a:buNone/>
            </a:pPr>
            <a:endParaRPr lang="en-US" sz="1800"/>
          </a:p>
          <a:p>
            <a:pPr>
              <a:lnSpc>
                <a:spcPct val="150000"/>
              </a:lnSpc>
            </a:pPr>
            <a:endParaRPr 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sz="1800">
                <a:ea typeface="+mn-lt"/>
                <a:cs typeface="+mn-lt"/>
              </a:rPr>
              <a:t> </a:t>
            </a:r>
            <a:endParaRPr lang="en-US" sz="1400"/>
          </a:p>
          <a:p>
            <a:pPr marL="685800">
              <a:lnSpc>
                <a:spcPct val="150000"/>
              </a:lnSpc>
            </a:pPr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AD8037-10A0-F218-42EC-BAD70CB3A7B5}"/>
              </a:ext>
            </a:extLst>
          </p:cNvPr>
          <p:cNvSpPr txBox="1"/>
          <p:nvPr/>
        </p:nvSpPr>
        <p:spPr>
          <a:xfrm>
            <a:off x="975851" y="1590367"/>
            <a:ext cx="10234152" cy="66274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Arial"/>
              </a:rPr>
              <a:t>​</a:t>
            </a:r>
          </a:p>
          <a:p>
            <a:pPr marL="342900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Creation of </a:t>
            </a:r>
            <a:r>
              <a:rPr lang="en-US" sz="2400" dirty="0" err="1">
                <a:cs typeface="Arial"/>
              </a:rPr>
              <a:t>ReID</a:t>
            </a:r>
            <a:r>
              <a:rPr lang="en-US" sz="2400" dirty="0">
                <a:cs typeface="Arial"/>
              </a:rPr>
              <a:t> Dataset from the Newly Collected videos from  Lowe's store 1573. </a:t>
            </a:r>
          </a:p>
          <a:p>
            <a:pPr marL="342900" indent="-342900">
              <a:buFont typeface="Arial,Sans-Serif"/>
              <a:buChar char="•"/>
            </a:pPr>
            <a:endParaRPr lang="en-US" sz="2400" dirty="0"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 Perform data cleaning to ensure we have robust person </a:t>
            </a:r>
            <a:r>
              <a:rPr lang="en-US" sz="2400" dirty="0" err="1">
                <a:cs typeface="Arial"/>
              </a:rPr>
              <a:t>reid</a:t>
            </a:r>
            <a:r>
              <a:rPr lang="en-US" sz="2400" dirty="0">
                <a:cs typeface="Arial"/>
              </a:rPr>
              <a:t> data from multiple cameras. </a:t>
            </a:r>
          </a:p>
          <a:p>
            <a:pPr marL="342900" indent="-342900">
              <a:buFont typeface="Arial,Sans-Serif"/>
              <a:buChar char="•"/>
            </a:pPr>
            <a:endParaRPr lang="en-US" sz="2400" dirty="0"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sz="2400" dirty="0"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Evaluate CLIP-</a:t>
            </a:r>
            <a:r>
              <a:rPr lang="en-US" sz="2400" dirty="0" err="1">
                <a:cs typeface="Arial"/>
              </a:rPr>
              <a:t>ReID</a:t>
            </a:r>
            <a:r>
              <a:rPr lang="en-US" sz="2400" dirty="0">
                <a:cs typeface="Arial"/>
              </a:rPr>
              <a:t> , </a:t>
            </a:r>
            <a:r>
              <a:rPr lang="en-US" sz="2400" dirty="0" err="1">
                <a:cs typeface="Arial"/>
              </a:rPr>
              <a:t>OSNeT</a:t>
            </a:r>
            <a:r>
              <a:rPr lang="en-US" sz="2400" dirty="0">
                <a:cs typeface="Arial"/>
              </a:rPr>
              <a:t> method on new  </a:t>
            </a:r>
            <a:r>
              <a:rPr lang="en-US" sz="2400" dirty="0" err="1">
                <a:cs typeface="Arial"/>
              </a:rPr>
              <a:t>reid</a:t>
            </a:r>
            <a:r>
              <a:rPr lang="en-US" sz="2400" dirty="0">
                <a:cs typeface="Arial"/>
              </a:rPr>
              <a:t> data and observe  the improvements.</a:t>
            </a:r>
            <a:endParaRPr lang="en-US" dirty="0"/>
          </a:p>
          <a:p>
            <a:pPr marL="342900" indent="-342900">
              <a:buFont typeface="Arial,Sans-Serif"/>
              <a:buChar char="•"/>
            </a:pPr>
            <a:endParaRPr lang="en-US" sz="2400" dirty="0"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cs typeface="Arial"/>
              </a:rPr>
              <a:t>Utilize Pippo which generates multi-view human  turn around synthetic video to enhance </a:t>
            </a:r>
            <a:r>
              <a:rPr lang="en-US" sz="2400" dirty="0" err="1">
                <a:cs typeface="Arial"/>
              </a:rPr>
              <a:t>ReID</a:t>
            </a:r>
            <a:r>
              <a:rPr lang="en-US" sz="2400" dirty="0">
                <a:cs typeface="Arial"/>
              </a:rPr>
              <a:t> task and further tracking.   </a:t>
            </a:r>
          </a:p>
          <a:p>
            <a:pPr lvl="1">
              <a:spcBef>
                <a:spcPts val="1000"/>
              </a:spcBef>
            </a:pPr>
            <a:br>
              <a:rPr lang="en-US" sz="3600" dirty="0">
                <a:cs typeface="Arial"/>
              </a:rPr>
            </a:br>
            <a:r>
              <a:rPr lang="en-US" sz="3600" dirty="0">
                <a:cs typeface="Arial"/>
              </a:rPr>
              <a:t>​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3166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8D1D5F6A-E3AB-65EF-7DF9-D87EF22AD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90C0475F-8F17-9AD8-3670-2CAB94395B86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97C3CBF9-A25C-D0B1-CCA6-17746BF16C93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74D6B948-99F7-4083-711A-DD9D3241281B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6A19B3C3-BEA8-D642-3B4B-23893955F0FF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3F49F80B-801D-167F-BC4C-3293D0E37A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Agenda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7BA19D-8398-6A1A-C813-35DB2B3455C5}"/>
              </a:ext>
            </a:extLst>
          </p:cNvPr>
          <p:cNvSpPr txBox="1"/>
          <p:nvPr/>
        </p:nvSpPr>
        <p:spPr>
          <a:xfrm>
            <a:off x="459350" y="1857738"/>
            <a:ext cx="11635019" cy="36719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1D1C1D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Objective </a:t>
            </a:r>
          </a:p>
          <a:p>
            <a:endParaRPr lang="en-US" sz="2000" dirty="0">
              <a:solidFill>
                <a:srgbClr val="1D1C1D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Recap </a:t>
            </a:r>
            <a:endParaRPr lang="en-US" sz="2000" dirty="0"/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Current progress</a:t>
            </a: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New Dataset Analysis and </a:t>
            </a:r>
            <a:r>
              <a:rPr lang="en-US" sz="2000" dirty="0" err="1">
                <a:solidFill>
                  <a:srgbClr val="1D1C1D"/>
                </a:solidFill>
                <a:latin typeface="Aptos"/>
                <a:ea typeface="+mn-lt"/>
                <a:cs typeface="+mn-lt"/>
              </a:rPr>
              <a:t>ReID</a:t>
            </a: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 dataset preparation</a:t>
            </a: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Conclusion </a:t>
            </a: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Next steps </a:t>
            </a:r>
            <a:endParaRPr lang="en-US" sz="2000" dirty="0">
              <a:solidFill>
                <a:srgbClr val="1D1C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91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A5F55190-A78B-705F-1390-8F59C2180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52D88E18-C93D-5456-7106-AC6A80289BEE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D9B30375-1593-8FF4-AE01-5AD2CD86DFBE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D142C521-3069-28E6-54D0-6AB58D879395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8B15C9D9-78C9-F8ED-427C-98B14EC2D92B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93F87ABB-AC7C-DF28-F8C3-0CAEE4913C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Objective    </a:t>
            </a:r>
          </a:p>
        </p:txBody>
      </p:sp>
      <p:pic>
        <p:nvPicPr>
          <p:cNvPr id="3" name="Picture 2" descr="A diagram of a process&#10;&#10;AI-generated content may be incorrect.">
            <a:extLst>
              <a:ext uri="{FF2B5EF4-FFF2-40B4-BE49-F238E27FC236}">
                <a16:creationId xmlns:a16="http://schemas.microsoft.com/office/drawing/2014/main" id="{4BE45127-3748-0E80-A73F-DE21C1DA60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839" b="-198"/>
          <a:stretch/>
        </p:blipFill>
        <p:spPr>
          <a:xfrm>
            <a:off x="1684421" y="2407009"/>
            <a:ext cx="8831492" cy="4065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49E315-AA52-05D3-54B6-8E6D3C254440}"/>
              </a:ext>
            </a:extLst>
          </p:cNvPr>
          <p:cNvSpPr txBox="1"/>
          <p:nvPr/>
        </p:nvSpPr>
        <p:spPr>
          <a:xfrm>
            <a:off x="826169" y="1756610"/>
            <a:ext cx="98017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1D1C1D"/>
                </a:solidFill>
              </a:rPr>
              <a:t>Project Goal :</a:t>
            </a:r>
            <a:r>
              <a:rPr lang="en-US">
                <a:solidFill>
                  <a:srgbClr val="1D1C1D"/>
                </a:solidFill>
              </a:rPr>
              <a:t> Developing a robust foundational Mutli camera tracking model , with a </a:t>
            </a:r>
            <a:r>
              <a:rPr lang="en-US" b="1">
                <a:solidFill>
                  <a:schemeClr val="accent6"/>
                </a:solidFill>
              </a:rPr>
              <a:t>focus on person re-identification(Re-ID)</a:t>
            </a:r>
            <a:r>
              <a:rPr lang="en-US">
                <a:solidFill>
                  <a:srgbClr val="1D1C1D"/>
                </a:solidFill>
              </a:rPr>
              <a:t> tasks for this semester.</a:t>
            </a: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21A8F8-9C0E-81C7-3C2C-EA78FC5C56A9}"/>
              </a:ext>
            </a:extLst>
          </p:cNvPr>
          <p:cNvSpPr/>
          <p:nvPr/>
        </p:nvSpPr>
        <p:spPr>
          <a:xfrm>
            <a:off x="5003489" y="2549855"/>
            <a:ext cx="2044695" cy="1924419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3CB644-9C9F-14C0-4111-D91E17DF7314}"/>
              </a:ext>
            </a:extLst>
          </p:cNvPr>
          <p:cNvCxnSpPr/>
          <p:nvPr/>
        </p:nvCxnSpPr>
        <p:spPr>
          <a:xfrm>
            <a:off x="3608286" y="2357413"/>
            <a:ext cx="1407231" cy="40893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25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1439893B-0864-AB3F-F3A8-3A266FD6C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3E4D44CD-5788-3427-50BB-067DE650FD10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39521F94-28EE-CC86-3460-BEE64F479D9F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A7695B81-AF98-B35F-CEB7-8C74EBD5A377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B5C59A04-954D-47C2-EBF5-73735737BA89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289CD33F-093A-2A5B-3A0E-4B69258F43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Recap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B60DE6-DA5B-1C0D-48ED-99C1617082E1}"/>
              </a:ext>
            </a:extLst>
          </p:cNvPr>
          <p:cNvSpPr txBox="1"/>
          <p:nvPr/>
        </p:nvSpPr>
        <p:spPr>
          <a:xfrm>
            <a:off x="374387" y="1715221"/>
            <a:ext cx="11576155" cy="55790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Discussed  state-of-the-art person re-identification approaches like  CLIP-</a:t>
            </a:r>
            <a:r>
              <a:rPr lang="en-US" sz="2400" dirty="0" err="1">
                <a:solidFill>
                  <a:srgbClr val="000000"/>
                </a:solidFill>
                <a:latin typeface="Aptos"/>
                <a:ea typeface="+mn-lt"/>
                <a:cs typeface="+mn-lt"/>
              </a:rPr>
              <a:t>ReID,CLIP</a:t>
            </a:r>
            <a:r>
              <a:rPr lang="en-US" sz="2400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-SCGI and Multi view video generation approach Pippo 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1D1C1D"/>
                </a:solidFill>
                <a:ea typeface="+mn-lt"/>
                <a:cs typeface="+mn-lt"/>
              </a:rPr>
              <a:t>Initial experiments with </a:t>
            </a: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CLIP-</a:t>
            </a:r>
            <a:r>
              <a:rPr lang="en-US" sz="2400" dirty="0" err="1">
                <a:solidFill>
                  <a:srgbClr val="262626"/>
                </a:solidFill>
                <a:ea typeface="+mn-lt"/>
                <a:cs typeface="+mn-lt"/>
              </a:rPr>
              <a:t>ReID</a:t>
            </a: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 , </a:t>
            </a:r>
            <a:r>
              <a:rPr lang="en-US" sz="2400" dirty="0" err="1">
                <a:solidFill>
                  <a:srgbClr val="262626"/>
                </a:solidFill>
                <a:ea typeface="+mn-lt"/>
                <a:cs typeface="+mn-lt"/>
              </a:rPr>
              <a:t>OSNeT</a:t>
            </a: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 on :</a:t>
            </a: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Market-1501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Lowe's in-house </a:t>
            </a:r>
            <a:r>
              <a:rPr lang="en-US" sz="2400" dirty="0" err="1">
                <a:solidFill>
                  <a:srgbClr val="262626"/>
                </a:solidFill>
                <a:ea typeface="+mn-lt"/>
                <a:cs typeface="+mn-lt"/>
              </a:rPr>
              <a:t>ReID</a:t>
            </a: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 dataset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Quantitative comparison of CLIP-</a:t>
            </a:r>
            <a:r>
              <a:rPr lang="en-US" sz="2400" dirty="0" err="1">
                <a:solidFill>
                  <a:srgbClr val="262626"/>
                </a:solidFill>
              </a:rPr>
              <a:t>ReID</a:t>
            </a:r>
            <a:r>
              <a:rPr lang="en-US" sz="2400" dirty="0">
                <a:solidFill>
                  <a:srgbClr val="262626"/>
                </a:solidFill>
              </a:rPr>
              <a:t> and </a:t>
            </a:r>
            <a:r>
              <a:rPr lang="en-US" sz="2400" dirty="0" err="1">
                <a:solidFill>
                  <a:srgbClr val="262626"/>
                </a:solidFill>
              </a:rPr>
              <a:t>OSNeT</a:t>
            </a:r>
            <a:r>
              <a:rPr lang="en-US" sz="2400" dirty="0">
                <a:solidFill>
                  <a:srgbClr val="262626"/>
                </a:solidFill>
              </a:rPr>
              <a:t> on both datasets.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CLIP-</a:t>
            </a:r>
            <a:r>
              <a:rPr lang="en-US" sz="2400" dirty="0" err="1">
                <a:solidFill>
                  <a:srgbClr val="262626"/>
                </a:solidFill>
              </a:rPr>
              <a:t>ReID</a:t>
            </a:r>
            <a:r>
              <a:rPr lang="en-US" sz="2400" dirty="0">
                <a:solidFill>
                  <a:srgbClr val="262626"/>
                </a:solidFill>
              </a:rPr>
              <a:t> shows better results than </a:t>
            </a:r>
            <a:r>
              <a:rPr lang="en-US" sz="2400" dirty="0" err="1">
                <a:solidFill>
                  <a:srgbClr val="262626"/>
                </a:solidFill>
              </a:rPr>
              <a:t>OSNeT</a:t>
            </a:r>
            <a:r>
              <a:rPr lang="en-US" sz="2400" dirty="0">
                <a:solidFill>
                  <a:srgbClr val="262626"/>
                </a:solidFill>
              </a:rPr>
              <a:t> in Cross dataset evaluation. 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Potential ways to improve CLIP-</a:t>
            </a:r>
            <a:r>
              <a:rPr lang="en-US" sz="2400" dirty="0" err="1">
                <a:solidFill>
                  <a:srgbClr val="262626"/>
                </a:solidFill>
              </a:rPr>
              <a:t>ReID</a:t>
            </a:r>
            <a:r>
              <a:rPr lang="en-US" sz="2400" dirty="0">
                <a:solidFill>
                  <a:srgbClr val="262626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sz="2400" dirty="0">
              <a:solidFill>
                <a:srgbClr val="262626"/>
              </a:solidFill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sz="24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61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CA85BC71-2385-B819-960C-06E3EF415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C51BEFF5-38A8-2AB5-B754-326E42371282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C8D96B89-57AD-89E8-C33E-8D2E5F2A0FDB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5CCDB982-CA3B-E424-4031-BFA84FD554E9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9D016B00-51B8-9B5E-394E-91C3E6E7B574}"/>
              </a:ext>
            </a:extLst>
          </p:cNvPr>
          <p:cNvSpPr/>
          <p:nvPr/>
        </p:nvSpPr>
        <p:spPr>
          <a:xfrm>
            <a:off x="716024" y="401052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E10BFD94-5891-A9C0-6994-64ACD2DFBA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8807933" cy="80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Dataset overview : Market-1501 &amp; Lowe's Old </a:t>
            </a:r>
            <a:r>
              <a:rPr lang="en-US" sz="28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ReID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 Dataset </a:t>
            </a:r>
            <a:endParaRPr lang="en-US" sz="28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38B7D7-BB6E-35EA-130F-DE8487DB2256}"/>
              </a:ext>
            </a:extLst>
          </p:cNvPr>
          <p:cNvSpPr txBox="1"/>
          <p:nvPr/>
        </p:nvSpPr>
        <p:spPr>
          <a:xfrm>
            <a:off x="441984" y="1713716"/>
            <a:ext cx="597490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n-US">
              <a:solidFill>
                <a:srgbClr val="1D1C1D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solidFill>
                  <a:srgbClr val="1D1C1D"/>
                </a:solidFill>
                <a:latin typeface="Aptos"/>
                <a:ea typeface="+mn-lt"/>
                <a:cs typeface="+mn-lt"/>
              </a:rPr>
              <a:t> </a:t>
            </a:r>
            <a:r>
              <a:rPr lang="en-US">
                <a:solidFill>
                  <a:srgbClr val="1D1C1D"/>
                </a:solidFill>
                <a:latin typeface="Aptos"/>
                <a:ea typeface="Roboto"/>
                <a:cs typeface="Roboto"/>
              </a:rPr>
              <a:t>A </a:t>
            </a:r>
            <a:r>
              <a:rPr lang="en-US" sz="1100">
                <a:solidFill>
                  <a:srgbClr val="111111"/>
                </a:solidFill>
                <a:latin typeface="Aptos"/>
                <a:ea typeface="Roboto"/>
                <a:cs typeface="Roboto"/>
              </a:rPr>
              <a:t> </a:t>
            </a:r>
            <a:r>
              <a:rPr lang="en-US">
                <a:solidFill>
                  <a:srgbClr val="111111"/>
                </a:solidFill>
                <a:latin typeface="Aptos"/>
                <a:ea typeface="Roboto"/>
                <a:cs typeface="Roboto"/>
              </a:rPr>
              <a:t>Large-scale public benchmark dataset  for person re-identification tasks</a:t>
            </a:r>
            <a:endParaRPr lang="en-US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solidFill>
                  <a:srgbClr val="1D1C1D"/>
                </a:solidFill>
                <a:latin typeface="Aptos"/>
                <a:ea typeface="+mn-lt"/>
                <a:cs typeface="+mn-lt"/>
              </a:rPr>
              <a:t> This dataset consists of  1501</a:t>
            </a:r>
            <a:r>
              <a:rPr lang="en-US">
                <a:solidFill>
                  <a:srgbClr val="1D1C1D"/>
                </a:solidFill>
                <a:latin typeface="Aptos"/>
                <a:ea typeface="+mn-lt"/>
                <a:cs typeface="Times New Roman"/>
              </a:rPr>
              <a:t> </a:t>
            </a:r>
            <a:r>
              <a:rPr lang="en-US">
                <a:solidFill>
                  <a:srgbClr val="000000"/>
                </a:solidFill>
                <a:latin typeface="Aptos"/>
                <a:ea typeface="+mn-lt"/>
                <a:cs typeface="Times New Roman"/>
              </a:rPr>
              <a:t> identities.</a:t>
            </a:r>
            <a:endParaRPr lang="en-US">
              <a:solidFill>
                <a:srgbClr val="000000"/>
              </a:solidFill>
              <a:latin typeface="Aptos"/>
              <a:ea typeface="+mn-lt"/>
              <a:cs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F4B44C-CA1D-4D7B-75B6-5CBE5C79DF70}"/>
              </a:ext>
            </a:extLst>
          </p:cNvPr>
          <p:cNvGraphicFramePr>
            <a:graphicFrameLocks noGrp="1"/>
          </p:cNvGraphicFramePr>
          <p:nvPr/>
        </p:nvGraphicFramePr>
        <p:xfrm>
          <a:off x="1058778" y="3208421"/>
          <a:ext cx="4331366" cy="207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557">
                  <a:extLst>
                    <a:ext uri="{9D8B030D-6E8A-4147-A177-3AD203B41FA5}">
                      <a16:colId xmlns:a16="http://schemas.microsoft.com/office/drawing/2014/main" val="3558828296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267980709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4054628640"/>
                    </a:ext>
                  </a:extLst>
                </a:gridCol>
                <a:gridCol w="1335504">
                  <a:extLst>
                    <a:ext uri="{9D8B030D-6E8A-4147-A177-3AD203B41FA5}">
                      <a16:colId xmlns:a16="http://schemas.microsoft.com/office/drawing/2014/main" val="3712217829"/>
                    </a:ext>
                  </a:extLst>
                </a:gridCol>
              </a:tblGrid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Split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IDs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Images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Cameras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793432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Train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751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12936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785067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Query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750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3368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264681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Gallery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751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15913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868094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0FF58466-795D-C56E-FC50-5ED80B32DEC1}"/>
              </a:ext>
            </a:extLst>
          </p:cNvPr>
          <p:cNvSpPr/>
          <p:nvPr/>
        </p:nvSpPr>
        <p:spPr>
          <a:xfrm>
            <a:off x="5504928" y="4311316"/>
            <a:ext cx="155448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E36E1-DB41-F43E-2904-6A06C1CDB2C9}"/>
              </a:ext>
            </a:extLst>
          </p:cNvPr>
          <p:cNvSpPr txBox="1"/>
          <p:nvPr/>
        </p:nvSpPr>
        <p:spPr>
          <a:xfrm>
            <a:off x="1038390" y="5376283"/>
            <a:ext cx="4353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Market-1501 statistics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EA595E-76AB-A3A8-7C01-23A0EAC1DCFF}"/>
              </a:ext>
            </a:extLst>
          </p:cNvPr>
          <p:cNvSpPr txBox="1"/>
          <p:nvPr/>
        </p:nvSpPr>
        <p:spPr>
          <a:xfrm>
            <a:off x="5804202" y="4624913"/>
            <a:ext cx="121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Test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076FE3-07DB-8484-CA44-48CCFC118C22}"/>
              </a:ext>
            </a:extLst>
          </p:cNvPr>
          <p:cNvSpPr txBox="1"/>
          <p:nvPr/>
        </p:nvSpPr>
        <p:spPr>
          <a:xfrm>
            <a:off x="962209" y="5917589"/>
            <a:ext cx="50275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Each identity is present in </a:t>
            </a:r>
            <a:r>
              <a:rPr lang="en-US" err="1"/>
              <a:t>atleast</a:t>
            </a:r>
            <a:r>
              <a:rPr lang="en-US"/>
              <a:t> 2 cameras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175C5-10A0-8534-8EA7-83B1DC4C50BD}"/>
              </a:ext>
            </a:extLst>
          </p:cNvPr>
          <p:cNvSpPr txBox="1"/>
          <p:nvPr/>
        </p:nvSpPr>
        <p:spPr>
          <a:xfrm>
            <a:off x="6636306" y="1732152"/>
            <a:ext cx="46966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1D1C1D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solidFill>
                  <a:srgbClr val="1D1C1D"/>
                </a:solidFill>
                <a:latin typeface="Aptos"/>
                <a:ea typeface="+mn-lt"/>
                <a:cs typeface="+mn-lt"/>
              </a:rPr>
              <a:t> This dataset consists of  1022</a:t>
            </a:r>
            <a:r>
              <a:rPr lang="en-US">
                <a:solidFill>
                  <a:srgbClr val="1D1C1D"/>
                </a:solidFill>
                <a:latin typeface="Aptos"/>
                <a:ea typeface="+mn-lt"/>
                <a:cs typeface="Times New Roman"/>
              </a:rPr>
              <a:t> </a:t>
            </a:r>
            <a:r>
              <a:rPr lang="en-US">
                <a:solidFill>
                  <a:srgbClr val="000000"/>
                </a:solidFill>
                <a:latin typeface="Aptos"/>
                <a:ea typeface="+mn-lt"/>
                <a:cs typeface="Times New Roman"/>
              </a:rPr>
              <a:t> identities.</a:t>
            </a:r>
            <a:endParaRPr lang="en-US">
              <a:solidFill>
                <a:srgbClr val="000000"/>
              </a:solidFill>
              <a:latin typeface="Aptos"/>
              <a:ea typeface="+mn-lt"/>
              <a:cs typeface="+mn-lt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9822196-BDC4-B314-6C4E-EA20767DCEF8}"/>
              </a:ext>
            </a:extLst>
          </p:cNvPr>
          <p:cNvGraphicFramePr>
            <a:graphicFrameLocks noGrp="1"/>
          </p:cNvGraphicFramePr>
          <p:nvPr/>
        </p:nvGraphicFramePr>
        <p:xfrm>
          <a:off x="7135113" y="3237918"/>
          <a:ext cx="4331366" cy="207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557">
                  <a:extLst>
                    <a:ext uri="{9D8B030D-6E8A-4147-A177-3AD203B41FA5}">
                      <a16:colId xmlns:a16="http://schemas.microsoft.com/office/drawing/2014/main" val="3558828296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267980709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4054628640"/>
                    </a:ext>
                  </a:extLst>
                </a:gridCol>
                <a:gridCol w="1335504">
                  <a:extLst>
                    <a:ext uri="{9D8B030D-6E8A-4147-A177-3AD203B41FA5}">
                      <a16:colId xmlns:a16="http://schemas.microsoft.com/office/drawing/2014/main" val="3712217829"/>
                    </a:ext>
                  </a:extLst>
                </a:gridCol>
              </a:tblGrid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Split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IDs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Images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Cameras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793432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Train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688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13615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785067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Query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466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3612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264681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Gallery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680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13625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868094"/>
                  </a:ext>
                </a:extLst>
              </a:tr>
            </a:tbl>
          </a:graphicData>
        </a:graphic>
      </p:graphicFrame>
      <p:sp>
        <p:nvSpPr>
          <p:cNvPr id="15" name="Right Brace 14">
            <a:extLst>
              <a:ext uri="{FF2B5EF4-FFF2-40B4-BE49-F238E27FC236}">
                <a16:creationId xmlns:a16="http://schemas.microsoft.com/office/drawing/2014/main" id="{5240679E-024E-4E02-7828-0B7C3A2406E0}"/>
              </a:ext>
            </a:extLst>
          </p:cNvPr>
          <p:cNvSpPr/>
          <p:nvPr/>
        </p:nvSpPr>
        <p:spPr>
          <a:xfrm flipH="1">
            <a:off x="6826730" y="4353102"/>
            <a:ext cx="188678" cy="90825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FA1E0-BEDB-FB99-3B65-D3F8298E3850}"/>
              </a:ext>
            </a:extLst>
          </p:cNvPr>
          <p:cNvSpPr txBox="1"/>
          <p:nvPr/>
        </p:nvSpPr>
        <p:spPr>
          <a:xfrm>
            <a:off x="7114725" y="5405780"/>
            <a:ext cx="4353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Lowe's Data statistics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1EDD67-3D5F-7E0F-BC22-D925ABE1181B}"/>
              </a:ext>
            </a:extLst>
          </p:cNvPr>
          <p:cNvSpPr txBox="1"/>
          <p:nvPr/>
        </p:nvSpPr>
        <p:spPr>
          <a:xfrm>
            <a:off x="6902186" y="5942170"/>
            <a:ext cx="50275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Each identity is across only one camera.</a:t>
            </a:r>
          </a:p>
        </p:txBody>
      </p:sp>
    </p:spTree>
    <p:extLst>
      <p:ext uri="{BB962C8B-B14F-4D97-AF65-F5344CB8AC3E}">
        <p14:creationId xmlns:p14="http://schemas.microsoft.com/office/powerpoint/2010/main" val="846711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7DFA794E-54BA-91AA-88FD-2A4E98CEB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B8AC3C86-4166-F08C-CA39-8CD2FEBF454A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D0C10266-D62C-EC70-06CB-D25143175FA8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D9562C84-FCC4-E617-8893-82EBF520ECBE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41B2A6BC-E50D-709A-FDCA-4B51E397F4B7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3C32306E-AC58-9EC8-3551-0D39C7FC99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Performance Comparison of Market-1501 &amp; Lowe's Data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E9B89F-0A22-65A3-65E6-7907869B08AE}"/>
              </a:ext>
            </a:extLst>
          </p:cNvPr>
          <p:cNvGraphicFramePr>
            <a:graphicFrameLocks noGrp="1"/>
          </p:cNvGraphicFramePr>
          <p:nvPr/>
        </p:nvGraphicFramePr>
        <p:xfrm>
          <a:off x="430161" y="2507225"/>
          <a:ext cx="5193626" cy="1854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62">
                  <a:extLst>
                    <a:ext uri="{9D8B030D-6E8A-4147-A177-3AD203B41FA5}">
                      <a16:colId xmlns:a16="http://schemas.microsoft.com/office/drawing/2014/main" val="667142567"/>
                    </a:ext>
                  </a:extLst>
                </a:gridCol>
                <a:gridCol w="902366">
                  <a:extLst>
                    <a:ext uri="{9D8B030D-6E8A-4147-A177-3AD203B41FA5}">
                      <a16:colId xmlns:a16="http://schemas.microsoft.com/office/drawing/2014/main" val="3194835682"/>
                    </a:ext>
                  </a:extLst>
                </a:gridCol>
                <a:gridCol w="932446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544052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mAP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Top-1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err="1"/>
                        <a:t>OSNeT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78.3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 93.8%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8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OSNeT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4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CLIP-</a:t>
                      </a:r>
                      <a:r>
                        <a:rPr lang="en-US" sz="1400" err="1"/>
                        <a:t>ReID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89.8%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7031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err="1"/>
                        <a:t>CLIP-ReID</a:t>
                      </a:r>
                      <a:r>
                        <a:rPr lang="en-US" sz="1400" b="0" i="0" u="none" strike="noStrike" noProof="0" err="1">
                          <a:solidFill>
                            <a:srgbClr val="1F2328"/>
                          </a:solidFill>
                          <a:latin typeface="Aptos"/>
                        </a:rPr>
                        <a:t>+SIE+OLP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1F2328"/>
                          </a:solidFill>
                          <a:latin typeface="Aptos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96.6%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8548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0193AC-A18A-753F-4B57-8A570DF75EFC}"/>
              </a:ext>
            </a:extLst>
          </p:cNvPr>
          <p:cNvSpPr txBox="1"/>
          <p:nvPr/>
        </p:nvSpPr>
        <p:spPr>
          <a:xfrm>
            <a:off x="895577" y="4942097"/>
            <a:ext cx="256608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13.2%</a:t>
            </a:r>
            <a:r>
              <a:rPr lang="en-US"/>
              <a:t>    </a:t>
            </a:r>
            <a:r>
              <a:rPr lang="en-US" err="1"/>
              <a:t>mAP</a:t>
            </a:r>
            <a:r>
              <a:rPr lang="en-US"/>
              <a:t> , </a:t>
            </a:r>
          </a:p>
          <a:p>
            <a:endParaRPr lang="en-US" b="1">
              <a:solidFill>
                <a:schemeClr val="accent6"/>
              </a:solidFill>
            </a:endParaRPr>
          </a:p>
          <a:p>
            <a:r>
              <a:rPr lang="en-US" b="1">
                <a:solidFill>
                  <a:schemeClr val="accent6"/>
                </a:solidFill>
              </a:rPr>
              <a:t>6.5%      </a:t>
            </a:r>
            <a:r>
              <a:rPr lang="en-US"/>
              <a:t>Top-1 Accuracy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F9F709-EBEE-FE2B-BD04-5C2E97DA588F}"/>
              </a:ext>
            </a:extLst>
          </p:cNvPr>
          <p:cNvCxnSpPr/>
          <p:nvPr/>
        </p:nvCxnSpPr>
        <p:spPr>
          <a:xfrm flipV="1">
            <a:off x="1696710" y="5498950"/>
            <a:ext cx="7115" cy="298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1FA27F-E936-9159-7602-3492761CA1F3}"/>
              </a:ext>
            </a:extLst>
          </p:cNvPr>
          <p:cNvCxnSpPr>
            <a:cxnSpLocks/>
          </p:cNvCxnSpPr>
          <p:nvPr/>
        </p:nvCxnSpPr>
        <p:spPr>
          <a:xfrm flipV="1">
            <a:off x="1696711" y="4945884"/>
            <a:ext cx="7115" cy="298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74A0A4-E20E-E0F9-DF7F-76EE928D8FF5}"/>
              </a:ext>
            </a:extLst>
          </p:cNvPr>
          <p:cNvSpPr txBox="1"/>
          <p:nvPr/>
        </p:nvSpPr>
        <p:spPr>
          <a:xfrm>
            <a:off x="1866899" y="1977512"/>
            <a:ext cx="2921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ptos"/>
              </a:rPr>
              <a:t> Market-1501 Dataset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DCDF0B-A377-C7BE-6329-A9072B7AA7CB}"/>
              </a:ext>
            </a:extLst>
          </p:cNvPr>
          <p:cNvSpPr/>
          <p:nvPr/>
        </p:nvSpPr>
        <p:spPr>
          <a:xfrm>
            <a:off x="437925" y="3237852"/>
            <a:ext cx="5189427" cy="3735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D7FB60-D2D1-E6F4-CAEA-94392135C35D}"/>
              </a:ext>
            </a:extLst>
          </p:cNvPr>
          <p:cNvSpPr/>
          <p:nvPr/>
        </p:nvSpPr>
        <p:spPr>
          <a:xfrm>
            <a:off x="431778" y="3969126"/>
            <a:ext cx="5189427" cy="3674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ECA889E-D0C7-C4EC-8347-88D5845B2B86}"/>
              </a:ext>
            </a:extLst>
          </p:cNvPr>
          <p:cNvGraphicFramePr>
            <a:graphicFrameLocks noGrp="1"/>
          </p:cNvGraphicFramePr>
          <p:nvPr/>
        </p:nvGraphicFramePr>
        <p:xfrm>
          <a:off x="5929110" y="2550694"/>
          <a:ext cx="5524497" cy="1483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789">
                  <a:extLst>
                    <a:ext uri="{9D8B030D-6E8A-4147-A177-3AD203B41FA5}">
                      <a16:colId xmlns:a16="http://schemas.microsoft.com/office/drawing/2014/main" val="667142567"/>
                    </a:ext>
                  </a:extLst>
                </a:gridCol>
                <a:gridCol w="862261">
                  <a:extLst>
                    <a:ext uri="{9D8B030D-6E8A-4147-A177-3AD203B41FA5}">
                      <a16:colId xmlns:a16="http://schemas.microsoft.com/office/drawing/2014/main" val="1596525055"/>
                    </a:ext>
                  </a:extLst>
                </a:gridCol>
                <a:gridCol w="962526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874921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mAP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Top-1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OSNET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/>
                        <a:t>98.3%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4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CLIP-</a:t>
                      </a:r>
                      <a:r>
                        <a:rPr lang="en-US" sz="1400" err="1"/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98.3%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7031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CLIP-ReID</a:t>
                      </a:r>
                      <a:r>
                        <a:rPr lang="en-US" sz="1400" b="0" i="0" u="none" strike="noStrike" noProof="0" err="1">
                          <a:solidFill>
                            <a:srgbClr val="1F2328"/>
                          </a:solidFill>
                          <a:latin typeface="Aptos"/>
                        </a:rPr>
                        <a:t>+SIE+OLP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1F2328"/>
                          </a:solidFill>
                          <a:latin typeface="Aptos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/>
                        <a:t>96.6%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/>
                        <a:t>98.2%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45708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F24AB9C-353B-0040-4CBE-6DE206AAFAE0}"/>
              </a:ext>
            </a:extLst>
          </p:cNvPr>
          <p:cNvSpPr txBox="1"/>
          <p:nvPr/>
        </p:nvSpPr>
        <p:spPr>
          <a:xfrm>
            <a:off x="8068985" y="1976931"/>
            <a:ext cx="18902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 Lowe's Dataset </a:t>
            </a:r>
            <a:r>
              <a:rPr lang="en-US"/>
              <a:t>​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9F0F4B-7AA2-5A7D-3037-405605E9C59E}"/>
              </a:ext>
            </a:extLst>
          </p:cNvPr>
          <p:cNvSpPr/>
          <p:nvPr/>
        </p:nvSpPr>
        <p:spPr>
          <a:xfrm>
            <a:off x="5940172" y="2917011"/>
            <a:ext cx="5532068" cy="3348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749CF3-9B52-407E-97FD-C38B581B362A}"/>
              </a:ext>
            </a:extLst>
          </p:cNvPr>
          <p:cNvSpPr/>
          <p:nvPr/>
        </p:nvSpPr>
        <p:spPr>
          <a:xfrm>
            <a:off x="5941529" y="3633601"/>
            <a:ext cx="5517901" cy="3901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907B1F-DC74-CE6B-7A26-8B12313859E0}"/>
              </a:ext>
            </a:extLst>
          </p:cNvPr>
          <p:cNvSpPr txBox="1"/>
          <p:nvPr/>
        </p:nvSpPr>
        <p:spPr>
          <a:xfrm>
            <a:off x="6028080" y="4768753"/>
            <a:ext cx="41748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No change observed in the metrics. </a:t>
            </a:r>
            <a:br>
              <a:rPr lang="en-US" b="1">
                <a:solidFill>
                  <a:srgbClr val="FF0000"/>
                </a:solidFill>
              </a:rPr>
            </a:br>
            <a:r>
              <a:rPr lang="en-US" b="1">
                <a:solidFill>
                  <a:srgbClr val="FF0000"/>
                </a:solidFill>
              </a:rPr>
              <a:t>Due to Dataset limitations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37FA8D-933B-10E0-E85E-DE5916AE63D3}"/>
              </a:ext>
            </a:extLst>
          </p:cNvPr>
          <p:cNvSpPr txBox="1"/>
          <p:nvPr/>
        </p:nvSpPr>
        <p:spPr>
          <a:xfrm>
            <a:off x="6027821" y="5499768"/>
            <a:ext cx="440756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C00000"/>
                </a:solidFill>
                <a:cs typeface="Segoe UI"/>
              </a:rPr>
              <a:t>Train set and Test set has Similar Identities</a:t>
            </a:r>
            <a:r>
              <a:rPr lang="en-US">
                <a:cs typeface="Segoe UI"/>
              </a:rPr>
              <a:t>​</a:t>
            </a:r>
          </a:p>
          <a:p>
            <a:r>
              <a:rPr lang="en-US" b="1">
                <a:solidFill>
                  <a:srgbClr val="C00000"/>
                </a:solidFill>
                <a:cs typeface="Segoe UI"/>
              </a:rPr>
              <a:t>No Multi camera samples</a:t>
            </a:r>
          </a:p>
        </p:txBody>
      </p:sp>
    </p:spTree>
    <p:extLst>
      <p:ext uri="{BB962C8B-B14F-4D97-AF65-F5344CB8AC3E}">
        <p14:creationId xmlns:p14="http://schemas.microsoft.com/office/powerpoint/2010/main" val="111782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CB82B8EB-4227-4837-37F3-3A7C241A6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7DB71B6E-F043-0BF5-9D58-2ECE634BA9ED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6055437B-E591-69F9-283E-6FDFECEF488A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B1CCD6A1-E897-E640-D43C-D54CFF3D2C23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9DE0B5B1-A1BF-A730-7B18-6D337F484ECB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D5BC121B-6EF2-E65A-0AF2-F98312EB2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 Cross setting Evaluation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EDDD9A-E822-4833-8C3A-E11A18C57F3A}"/>
              </a:ext>
            </a:extLst>
          </p:cNvPr>
          <p:cNvGraphicFramePr>
            <a:graphicFrameLocks noGrp="1"/>
          </p:cNvGraphicFramePr>
          <p:nvPr/>
        </p:nvGraphicFramePr>
        <p:xfrm>
          <a:off x="3195484" y="2507225"/>
          <a:ext cx="5193622" cy="2148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605">
                  <a:extLst>
                    <a:ext uri="{9D8B030D-6E8A-4147-A177-3AD203B41FA5}">
                      <a16:colId xmlns:a16="http://schemas.microsoft.com/office/drawing/2014/main" val="667142567"/>
                    </a:ext>
                  </a:extLst>
                </a:gridCol>
                <a:gridCol w="929949">
                  <a:extLst>
                    <a:ext uri="{9D8B030D-6E8A-4147-A177-3AD203B41FA5}">
                      <a16:colId xmlns:a16="http://schemas.microsoft.com/office/drawing/2014/main" val="3194835682"/>
                    </a:ext>
                  </a:extLst>
                </a:gridCol>
                <a:gridCol w="790518">
                  <a:extLst>
                    <a:ext uri="{9D8B030D-6E8A-4147-A177-3AD203B41FA5}">
                      <a16:colId xmlns:a16="http://schemas.microsoft.com/office/drawing/2014/main" val="1509741870"/>
                    </a:ext>
                  </a:extLst>
                </a:gridCol>
                <a:gridCol w="790518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309032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Model 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mAP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Top-1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err="1"/>
                        <a:t>OSNeT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/>
                        <a:t>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/>
                        <a:t>68.4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 96.2%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8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OSNeT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/>
                        <a:t>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4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CLIP-</a:t>
                      </a:r>
                      <a:r>
                        <a:rPr lang="en-US" sz="1400" dirty="0" err="1"/>
                        <a:t>ReID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/>
                        <a:t>89M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7031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err="1"/>
                        <a:t>CLIP-ReID</a:t>
                      </a:r>
                      <a:r>
                        <a:rPr lang="en-US" sz="1400" b="0" i="0" u="none" strike="noStrike" noProof="0" err="1">
                          <a:solidFill>
                            <a:srgbClr val="1F2328"/>
                          </a:solidFill>
                          <a:latin typeface="Aptos"/>
                        </a:rPr>
                        <a:t>+SIE+OLP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1F2328"/>
                          </a:solidFill>
                          <a:latin typeface="Aptos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/>
                        <a:t>89M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/>
                        <a:t>80.7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96.7%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8548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63AF006-F084-CCE7-E4CB-00EE73123FF3}"/>
              </a:ext>
            </a:extLst>
          </p:cNvPr>
          <p:cNvSpPr txBox="1"/>
          <p:nvPr/>
        </p:nvSpPr>
        <p:spPr>
          <a:xfrm>
            <a:off x="895964" y="1977512"/>
            <a:ext cx="8323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ptos"/>
              </a:rPr>
              <a:t> Trained on Market-1501 Train split  and evaluated on Lowe's  Data(Test Split)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E145FD-2176-BFA7-9D97-6FE270687FB8}"/>
              </a:ext>
            </a:extLst>
          </p:cNvPr>
          <p:cNvSpPr/>
          <p:nvPr/>
        </p:nvSpPr>
        <p:spPr>
          <a:xfrm>
            <a:off x="3190956" y="3004336"/>
            <a:ext cx="5189427" cy="36741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014C68-263E-FD9C-F69D-D5F952C8E6E4}"/>
              </a:ext>
            </a:extLst>
          </p:cNvPr>
          <p:cNvSpPr txBox="1"/>
          <p:nvPr/>
        </p:nvSpPr>
        <p:spPr>
          <a:xfrm>
            <a:off x="898810" y="4739860"/>
            <a:ext cx="1126653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/>
              <a:t>CLIP-</a:t>
            </a:r>
            <a:r>
              <a:rPr lang="en-US" dirty="0" err="1"/>
              <a:t>ReID</a:t>
            </a:r>
            <a:r>
              <a:rPr lang="en-US" dirty="0"/>
              <a:t> outperforms </a:t>
            </a:r>
            <a:r>
              <a:rPr lang="en-US" dirty="0" err="1"/>
              <a:t>OSNet</a:t>
            </a:r>
            <a:r>
              <a:rPr lang="en-US" dirty="0"/>
              <a:t> in </a:t>
            </a:r>
            <a:r>
              <a:rPr lang="en-US" dirty="0" err="1"/>
              <a:t>mAP</a:t>
            </a:r>
            <a:r>
              <a:rPr lang="en-US" dirty="0"/>
              <a:t>, suggesting better retrieval performance and better feature discrimination.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OSNeT</a:t>
            </a:r>
            <a:r>
              <a:rPr lang="en-US" dirty="0"/>
              <a:t>  struggles with domain shift, the learned local features may be dataset specific.  </a:t>
            </a:r>
            <a:br>
              <a:rPr lang="en-US" dirty="0"/>
            </a:b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0B49E-51B9-1231-33E8-875130532383}"/>
              </a:ext>
            </a:extLst>
          </p:cNvPr>
          <p:cNvSpPr/>
          <p:nvPr/>
        </p:nvSpPr>
        <p:spPr>
          <a:xfrm>
            <a:off x="3172520" y="3760190"/>
            <a:ext cx="5189427" cy="36741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31DC69-0685-E94C-0130-96F0CA40AE00}"/>
              </a:ext>
            </a:extLst>
          </p:cNvPr>
          <p:cNvSpPr txBox="1"/>
          <p:nvPr/>
        </p:nvSpPr>
        <p:spPr>
          <a:xfrm>
            <a:off x="8753297" y="3355903"/>
            <a:ext cx="2487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17% increase in </a:t>
            </a:r>
            <a:r>
              <a:rPr lang="en-US" b="1" err="1">
                <a:solidFill>
                  <a:schemeClr val="accent3"/>
                </a:solidFill>
              </a:rPr>
              <a:t>mAP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520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525255E9-C27F-D487-2925-668872C78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46DA8A4F-DF3A-BA11-8843-F62E2984FC84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34847480-014A-76BC-EA19-A64FF329F582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335FAF30-DF38-24AF-4589-B09ADD56E5F9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440F4865-5285-95D9-7155-26481B6C94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7390489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 Data Sample :  Lowe's Data , Market-1501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3E27D-32C1-6A2F-8A78-A3A30939A6CA}"/>
              </a:ext>
            </a:extLst>
          </p:cNvPr>
          <p:cNvSpPr txBox="1"/>
          <p:nvPr/>
        </p:nvSpPr>
        <p:spPr>
          <a:xfrm>
            <a:off x="407439" y="1717168"/>
            <a:ext cx="12516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Query: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02DDF-BB56-ADD2-D076-FCF660819BB7}"/>
              </a:ext>
            </a:extLst>
          </p:cNvPr>
          <p:cNvSpPr txBox="1"/>
          <p:nvPr/>
        </p:nvSpPr>
        <p:spPr>
          <a:xfrm>
            <a:off x="443832" y="38995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Gallery: </a:t>
            </a:r>
          </a:p>
        </p:txBody>
      </p:sp>
      <p:pic>
        <p:nvPicPr>
          <p:cNvPr id="4" name="Picture 3" descr="A person standing on a skateboard&#10;&#10;AI-generated content may be incorrect.">
            <a:extLst>
              <a:ext uri="{FF2B5EF4-FFF2-40B4-BE49-F238E27FC236}">
                <a16:creationId xmlns:a16="http://schemas.microsoft.com/office/drawing/2014/main" id="{F25F0C06-DFA7-A00F-AE0E-F679B7DC3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88" y="2161782"/>
            <a:ext cx="758239" cy="1467852"/>
          </a:xfrm>
          <a:prstGeom prst="rect">
            <a:avLst/>
          </a:prstGeom>
        </p:spPr>
      </p:pic>
      <p:pic>
        <p:nvPicPr>
          <p:cNvPr id="5" name="Picture 4" descr="A person in a blue shirt&#10;&#10;AI-generated content may be incorrect.">
            <a:extLst>
              <a:ext uri="{FF2B5EF4-FFF2-40B4-BE49-F238E27FC236}">
                <a16:creationId xmlns:a16="http://schemas.microsoft.com/office/drawing/2014/main" id="{2C4A6152-A389-4D74-BB3B-F99EFF79C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246" y="4421993"/>
            <a:ext cx="747207" cy="1419726"/>
          </a:xfrm>
          <a:prstGeom prst="rect">
            <a:avLst/>
          </a:prstGeom>
        </p:spPr>
      </p:pic>
      <p:pic>
        <p:nvPicPr>
          <p:cNvPr id="6" name="Picture 5" descr="A person wearing blue jeans&#10;&#10;AI-generated content may be incorrect.">
            <a:extLst>
              <a:ext uri="{FF2B5EF4-FFF2-40B4-BE49-F238E27FC236}">
                <a16:creationId xmlns:a16="http://schemas.microsoft.com/office/drawing/2014/main" id="{0E2FA90B-373E-DB9B-7FBE-04C7F99B3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125" y="4413843"/>
            <a:ext cx="780434" cy="1417850"/>
          </a:xfrm>
          <a:prstGeom prst="rect">
            <a:avLst/>
          </a:prstGeom>
        </p:spPr>
      </p:pic>
      <p:pic>
        <p:nvPicPr>
          <p:cNvPr id="8" name="Picture 7" descr="A person wearing a blue shirt&#10;&#10;AI-generated content may be incorrect.">
            <a:extLst>
              <a:ext uri="{FF2B5EF4-FFF2-40B4-BE49-F238E27FC236}">
                <a16:creationId xmlns:a16="http://schemas.microsoft.com/office/drawing/2014/main" id="{2DF91253-7E73-34BD-49C3-263ABAAEC1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5827" y="4424128"/>
            <a:ext cx="684773" cy="1413581"/>
          </a:xfrm>
          <a:prstGeom prst="rect">
            <a:avLst/>
          </a:prstGeom>
        </p:spPr>
      </p:pic>
      <p:pic>
        <p:nvPicPr>
          <p:cNvPr id="9" name="Picture 8" descr="A person wearing a blue shirt&#10;&#10;AI-generated content may be incorrect.">
            <a:extLst>
              <a:ext uri="{FF2B5EF4-FFF2-40B4-BE49-F238E27FC236}">
                <a16:creationId xmlns:a16="http://schemas.microsoft.com/office/drawing/2014/main" id="{F95A8D12-71D8-01B3-AAB6-A068B71927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758" y="4422123"/>
            <a:ext cx="573281" cy="14117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98114C-917C-D0D8-C249-548E6DBCD21F}"/>
              </a:ext>
            </a:extLst>
          </p:cNvPr>
          <p:cNvSpPr txBox="1"/>
          <p:nvPr/>
        </p:nvSpPr>
        <p:spPr>
          <a:xfrm>
            <a:off x="1897479" y="1717168"/>
            <a:ext cx="2740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Train samples  :</a:t>
            </a:r>
            <a:r>
              <a:rPr lang="en-US" dirty="0"/>
              <a:t> </a:t>
            </a:r>
          </a:p>
        </p:txBody>
      </p:sp>
      <p:pic>
        <p:nvPicPr>
          <p:cNvPr id="12" name="Picture 11" descr="A person in a blue shirt&#10;&#10;AI-generated content may be incorrect.">
            <a:extLst>
              <a:ext uri="{FF2B5EF4-FFF2-40B4-BE49-F238E27FC236}">
                <a16:creationId xmlns:a16="http://schemas.microsoft.com/office/drawing/2014/main" id="{C9D2109A-56AB-B3B7-39AD-2AEE40E170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9293" y="2164303"/>
            <a:ext cx="756203" cy="1426460"/>
          </a:xfrm>
          <a:prstGeom prst="rect">
            <a:avLst/>
          </a:prstGeom>
        </p:spPr>
      </p:pic>
      <p:pic>
        <p:nvPicPr>
          <p:cNvPr id="14" name="Picture 13" descr="A person standing on a skateboard&#10;&#10;AI-generated content may be incorrect.">
            <a:extLst>
              <a:ext uri="{FF2B5EF4-FFF2-40B4-BE49-F238E27FC236}">
                <a16:creationId xmlns:a16="http://schemas.microsoft.com/office/drawing/2014/main" id="{1FAD2198-0CC9-E521-34FC-7445172252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5180" y="2164173"/>
            <a:ext cx="879140" cy="1483894"/>
          </a:xfrm>
          <a:prstGeom prst="rect">
            <a:avLst/>
          </a:prstGeom>
        </p:spPr>
      </p:pic>
      <p:pic>
        <p:nvPicPr>
          <p:cNvPr id="21" name="Picture 20" descr="A blurry image of a person in a white dress&#10;&#10;AI-generated content may be incorrect.">
            <a:extLst>
              <a:ext uri="{FF2B5EF4-FFF2-40B4-BE49-F238E27FC236}">
                <a16:creationId xmlns:a16="http://schemas.microsoft.com/office/drawing/2014/main" id="{39AE48F5-9547-A8E9-D439-27E9AA1B80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9359" y="2220996"/>
            <a:ext cx="1000125" cy="14668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6BB736F-76AF-59D0-B6F6-AA9AA351B6A4}"/>
              </a:ext>
            </a:extLst>
          </p:cNvPr>
          <p:cNvSpPr txBox="1"/>
          <p:nvPr/>
        </p:nvSpPr>
        <p:spPr>
          <a:xfrm>
            <a:off x="5557253" y="389956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Gallery: </a:t>
            </a:r>
          </a:p>
        </p:txBody>
      </p:sp>
      <p:pic>
        <p:nvPicPr>
          <p:cNvPr id="26" name="Picture 25" descr="A blurry image of a person walking&#10;&#10;AI-generated content may be incorrect.">
            <a:extLst>
              <a:ext uri="{FF2B5EF4-FFF2-40B4-BE49-F238E27FC236}">
                <a16:creationId xmlns:a16="http://schemas.microsoft.com/office/drawing/2014/main" id="{0155CEED-3F13-0290-7B99-3E98E33D9F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22569" y="4430295"/>
            <a:ext cx="1042736" cy="1419726"/>
          </a:xfrm>
          <a:prstGeom prst="rect">
            <a:avLst/>
          </a:prstGeom>
        </p:spPr>
      </p:pic>
      <p:pic>
        <p:nvPicPr>
          <p:cNvPr id="28" name="Picture 27" descr="A blurry image of a person in a white dress&#10;&#10;AI-generated content may be incorrect.">
            <a:extLst>
              <a:ext uri="{FF2B5EF4-FFF2-40B4-BE49-F238E27FC236}">
                <a16:creationId xmlns:a16="http://schemas.microsoft.com/office/drawing/2014/main" id="{07E127C6-B91D-0798-E239-DB6149B584E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06995" y="4428290"/>
            <a:ext cx="1066799" cy="1419726"/>
          </a:xfrm>
          <a:prstGeom prst="rect">
            <a:avLst/>
          </a:prstGeom>
        </p:spPr>
      </p:pic>
      <p:pic>
        <p:nvPicPr>
          <p:cNvPr id="30" name="Picture 29" descr="A blurry image of a person carrying a chair&#10;&#10;AI-generated content may be incorrect.">
            <a:extLst>
              <a:ext uri="{FF2B5EF4-FFF2-40B4-BE49-F238E27FC236}">
                <a16:creationId xmlns:a16="http://schemas.microsoft.com/office/drawing/2014/main" id="{434E65B9-C021-A241-A304-12D7D42655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34199" y="4426284"/>
            <a:ext cx="1018672" cy="1411705"/>
          </a:xfrm>
          <a:prstGeom prst="rect">
            <a:avLst/>
          </a:prstGeom>
        </p:spPr>
      </p:pic>
      <p:pic>
        <p:nvPicPr>
          <p:cNvPr id="32" name="Picture 31" descr="A blurry image of a person walking&#10;&#10;AI-generated content may be incorrect.">
            <a:extLst>
              <a:ext uri="{FF2B5EF4-FFF2-40B4-BE49-F238E27FC236}">
                <a16:creationId xmlns:a16="http://schemas.microsoft.com/office/drawing/2014/main" id="{BA6E3DCE-D274-867F-6A70-5308D12348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68615" y="4424279"/>
            <a:ext cx="994610" cy="141170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FD0FD9A-E5C2-3D21-740C-2FB362760D98}"/>
              </a:ext>
            </a:extLst>
          </p:cNvPr>
          <p:cNvSpPr txBox="1"/>
          <p:nvPr/>
        </p:nvSpPr>
        <p:spPr>
          <a:xfrm>
            <a:off x="5534228" y="1717168"/>
            <a:ext cx="12516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Query: </a:t>
            </a:r>
          </a:p>
        </p:txBody>
      </p:sp>
    </p:spTree>
    <p:extLst>
      <p:ext uri="{BB962C8B-B14F-4D97-AF65-F5344CB8AC3E}">
        <p14:creationId xmlns:p14="http://schemas.microsoft.com/office/powerpoint/2010/main" val="2711473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E275C9ED-BED4-9E99-02C9-3208A72EF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B870927A-C093-8356-5C75-C44441B401E6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B24D7B1F-70DC-CDC0-7451-42B198A1AA2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D561464D-73C0-D944-4630-C6F2D85CA2DB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368AB1C2-B374-4369-2FA0-912EF71A2CAC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5DEC3D6E-25CE-273F-9C78-4BD0A1A210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Current Progress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457A83-A397-07E2-1DEB-B6F63AE70EB1}"/>
              </a:ext>
            </a:extLst>
          </p:cNvPr>
          <p:cNvSpPr txBox="1"/>
          <p:nvPr/>
        </p:nvSpPr>
        <p:spPr>
          <a:xfrm>
            <a:off x="712371" y="1999516"/>
            <a:ext cx="11145994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b="1" dirty="0"/>
              <a:t>Analyzed the New Lowe's Dataset</a:t>
            </a:r>
            <a:r>
              <a:rPr lang="en-US" sz="2400" dirty="0"/>
              <a:t> to understand its structure and characteristics.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b="1" dirty="0"/>
              <a:t>Developed a </a:t>
            </a:r>
            <a:r>
              <a:rPr lang="en-US" sz="2400" b="1" dirty="0" err="1"/>
              <a:t>ReID</a:t>
            </a:r>
            <a:r>
              <a:rPr lang="en-US" sz="2400" b="1" dirty="0"/>
              <a:t> dataset preparation workflow</a:t>
            </a:r>
            <a:r>
              <a:rPr lang="en-US" sz="2400" dirty="0"/>
              <a:t> for systematic data processing.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b="1" dirty="0"/>
              <a:t>Implement a pipeline</a:t>
            </a:r>
            <a:r>
              <a:rPr lang="en-US" sz="2400" dirty="0"/>
              <a:t> to convert raw videos into a structured </a:t>
            </a:r>
            <a:r>
              <a:rPr lang="en-US" sz="2400" dirty="0" err="1"/>
              <a:t>ReID</a:t>
            </a:r>
            <a:r>
              <a:rPr lang="en-US" sz="2400" dirty="0"/>
              <a:t> dataset.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b="1" dirty="0"/>
              <a:t>Generate dataset statistics</a:t>
            </a:r>
            <a:r>
              <a:rPr lang="en-US" sz="2400" dirty="0"/>
              <a:t>, including the number of cameras, images, and scenes.</a:t>
            </a:r>
            <a:endParaRPr lang="en-US" sz="2400" dirty="0">
              <a:solidFill>
                <a:srgbClr val="262626"/>
              </a:solidFill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sz="2400" dirty="0">
              <a:solidFill>
                <a:srgbClr val="262626"/>
              </a:solidFill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sz="2400" dirty="0">
              <a:solidFill>
                <a:srgbClr val="262626"/>
              </a:solidFill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30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807</Words>
  <Application>Microsoft Macintosh PowerPoint</Application>
  <PresentationFormat>Widescreen</PresentationFormat>
  <Paragraphs>225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Aptos</vt:lpstr>
      <vt:lpstr>Arial</vt:lpstr>
      <vt:lpstr>Arial,Sans-Serif</vt:lpstr>
      <vt:lpstr>Calibri</vt:lpstr>
      <vt:lpstr>Calibri Light</vt:lpstr>
      <vt:lpstr>Courier New</vt:lpstr>
      <vt:lpstr>Segoe UI</vt:lpstr>
      <vt:lpstr>Times New Roman</vt:lpstr>
      <vt:lpstr>Office Theme</vt:lpstr>
      <vt:lpstr>Multi Camera Tracking Project </vt:lpstr>
      <vt:lpstr>Agenda </vt:lpstr>
      <vt:lpstr>Objective    </vt:lpstr>
      <vt:lpstr>Recap </vt:lpstr>
      <vt:lpstr>Dataset overview : Market-1501 &amp; Lowe's Old ReID Dataset </vt:lpstr>
      <vt:lpstr>Performance Comparison of Market-1501 &amp; Lowe's Data</vt:lpstr>
      <vt:lpstr> Cross setting Evaluation</vt:lpstr>
      <vt:lpstr> Data Sample :  Lowe's Data , Market-1501 </vt:lpstr>
      <vt:lpstr>Current Progress </vt:lpstr>
      <vt:lpstr>New Lowe's dataset </vt:lpstr>
      <vt:lpstr>ReID Dataset Preparation pipeline</vt:lpstr>
      <vt:lpstr>Example video from new Lowe's dataset</vt:lpstr>
      <vt:lpstr>Example video from new Lowe's dataset</vt:lpstr>
      <vt:lpstr>Conclusion   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 Kumar Govind</dc:creator>
  <cp:lastModifiedBy>Manish Kumar Govind</cp:lastModifiedBy>
  <cp:revision>2</cp:revision>
  <dcterms:created xsi:type="dcterms:W3CDTF">2025-03-06T07:36:55Z</dcterms:created>
  <dcterms:modified xsi:type="dcterms:W3CDTF">2025-03-06T08:00:45Z</dcterms:modified>
</cp:coreProperties>
</file>