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016" r:id="rId2"/>
    <p:sldId id="1015" r:id="rId3"/>
    <p:sldId id="1014" r:id="rId4"/>
    <p:sldId id="1013" r:id="rId5"/>
    <p:sldId id="1017" r:id="rId6"/>
    <p:sldId id="1020" r:id="rId7"/>
    <p:sldId id="1021" r:id="rId8"/>
    <p:sldId id="1019" r:id="rId9"/>
    <p:sldId id="1024" r:id="rId10"/>
    <p:sldId id="1025" r:id="rId11"/>
    <p:sldId id="1026" r:id="rId12"/>
    <p:sldId id="1027" r:id="rId13"/>
    <p:sldId id="1023" r:id="rId14"/>
    <p:sldId id="10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3247F-41A0-7245-83F4-592A22F6523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4F30-82D7-5F44-A68E-488C669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290669C0-9475-F5AD-A297-C99821FE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1B3EB43B-DCBE-9C2F-D376-81736A2A40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269E3928-3D13-29F8-E170-AB9AD84A91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9629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C4883C4-256A-6D24-77BC-4D94D89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5168489-726E-7CD9-FD03-8EFBC66C7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E72B7AB-B9E9-01AE-5B81-6C366DD04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8EB02F7-F9EC-A300-263F-89B60D909F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56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D5EB5AD-4957-68D9-1ABB-447D448D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D91D74E-488F-16B0-D14B-798EB405A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47D713E-0B49-2C60-6F51-09FA9D3F0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777F5B0-3AAA-9605-97DB-42DF4AE4F9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55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2DCC858-24D1-091A-EB32-2886BB8B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4657E29-295D-4792-CE5E-A85FCC863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A7DB390-64CA-964E-9FE1-7F9A94F35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A4A0611-A257-C017-BE06-881A6A22B6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98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DD72CB5-73AA-C5CB-4573-A1CD5544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E6A85164-5B75-7B00-647C-82FFD8BC8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C931341-E95A-C181-2C10-00ABBBE34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F8C9FB-46E7-7861-63D1-B02D03A3F3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97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C75282F-17DD-A9CB-35EF-610D281B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2462116-7126-CB18-38C1-072CDE369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C6F0546-B811-61DA-2BBC-FA8CD67BA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5FFF3CF-55DE-9E25-D53A-57183481D1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81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25B563E-1284-8D5B-8586-944B94AE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D9A11A5-628E-ECDE-16CE-223854F36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62E023E-1870-81F1-6FE0-9536468A7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5E9B859-64C6-CFCF-0EC4-4351B95E60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25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7B6742-117A-9FA4-857F-269BCDD7F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9291D0D-6F39-2034-EB1E-561FD8F2B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FB3AE6D-A7A2-1E93-7720-4B2693A63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8B19B9D-2E11-41E4-AF48-C4CE4DB442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11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84DEBCB-AA87-1DE5-46D6-ED40722F8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B5939CD-7C92-315E-3062-D609A8592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E334DF6-9A69-489C-42A7-BD6CF938D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9553C13-CD07-42EE-555A-B06E9CA59E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DC275D9-27FB-823A-763F-410497F6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CED869C-F5B7-0D0A-C45F-79AD5922A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15358E6-C29F-7A2B-DF5B-08E989BAF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52B469F-D016-FAFF-6472-4E86B74B2F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37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2DD37E5-4CD9-E191-0A01-7C5078A09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33BDF60-8F8D-AB55-37FE-854154C736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A6C66D6-497C-EBFA-821B-7A03B6471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E08187B-D5EE-00D1-47D2-E153D15EFF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41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0B94FDE-E0C5-E84E-8CE1-DAEB322A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3F95254-9680-5D48-01AA-E447E0484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1965EAF-6C6B-A045-AD71-8957ACB0D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err="1">
                <a:ea typeface="Calibri"/>
                <a:cs typeface="Calibri"/>
              </a:rPr>
              <a:t>HIgher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maP</a:t>
            </a:r>
            <a:r>
              <a:rPr lang="en-US">
                <a:ea typeface="Calibri"/>
                <a:cs typeface="Calibri"/>
              </a:rPr>
              <a:t> means More precise </a:t>
            </a:r>
            <a:r>
              <a:rPr lang="en-US" err="1">
                <a:ea typeface="Calibri"/>
                <a:cs typeface="Calibri"/>
              </a:rPr>
              <a:t>retrival</a:t>
            </a:r>
            <a:r>
              <a:rPr lang="en-US">
                <a:ea typeface="Calibri"/>
                <a:cs typeface="Calibri"/>
              </a:rPr>
              <a:t> of correct matches across frame in multi-camera tracking.</a:t>
            </a:r>
          </a:p>
          <a:p>
            <a:pPr>
              <a:buSzPts val="1400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B826112-DEF6-B7F8-3D30-536AFE5B3F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30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D4AAB27-24C7-2647-5EDC-CB5336B9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4664E2-9C54-B9D9-B777-64DACBFC2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C689D83-D65F-F1E2-0DDB-A73EEC899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9EFB49A-E78B-93E6-9AE6-36DC513742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07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B72A86E-2BD5-6874-1AE6-C8DF3363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99162E2-6D13-3D06-0120-4665E7227D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A17B697E-9149-CD94-F8D6-6BFFD7F62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B22B7C2-CD72-2BEE-7CF7-88B697CD1D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75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7C99-ADDB-9D84-F0F4-58692E309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5772-523F-36DE-374C-B0232E53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AF3B-3FCB-1B37-216D-E4B3CCE3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220C-5E01-A95B-A754-574EBD60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5752-1EC5-FE47-5DA7-CB809062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58EC-F756-C933-6740-71D3AC77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3295F-1410-95C1-8963-B99988DB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AFD3-176D-F14C-972F-69972A4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173A-BF6A-49F4-C812-0E8F838B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758D-66DA-DD57-ED7A-1F10946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13CC3-FA04-77E1-4424-C9CC8FE06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9AF7-3FDF-B93B-CE20-7E5DB1CE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C851-D933-B944-96FF-BDE95D3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595-C128-4C6C-F890-C2EA10C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202E-B0DD-A303-8795-44A68211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0AB1-DAC7-6450-1A45-9CC4D249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81E0-DFF2-FCEA-FF67-022E388D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06A6-2665-E46D-3848-A8C60C1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79C1-CE96-0976-983B-2F6B1E7C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1DAD-A9EA-2395-1BDB-1E54565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1BA9-4DC0-66C8-BFE8-3D482FF6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37DE-6C4B-37F0-622D-6CDA766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6951-1987-FF8F-5B41-08C0A72E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F087-6EBA-0EA8-598E-68C01B8F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004-0B85-2FC6-A93A-BDB73128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F893-5AF3-8A82-A11C-AB5C1F44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E879-CFD1-2298-F509-45AB48AC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2B4EC-E5A7-32B7-3223-D9AFB746A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F4677-B915-3FF5-382B-36E35E21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0A5DB-669E-4036-4CE5-C035E530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7939-8B99-201A-2466-36169815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76D-0119-A7E6-F246-1C9CCDE9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FF46-583F-77CC-155C-DCD6A8A0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49243-C81A-7A66-9655-8CC60788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E6C8-7883-9BD3-B44E-144CAE552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CC530-244F-A6C8-A84F-4B74E0231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2E2AF-382F-0DC0-DA82-9D068AE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F2DA5-CBCD-A143-96DA-872B04F2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0A60-2C18-6F49-4BFC-4C72E9F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E780-31EE-542A-E23A-3B9C1231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685D9-80F5-D20F-07FF-A81DAAB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9B44C-8AE0-1C7D-32A4-28AD79B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1564F-6ED4-C626-E596-4BF04459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852EF-353D-D33C-862E-799F770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64B04-CFFD-04EA-3429-34824EB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CEFD2-4F01-DB5E-6EC8-8FD939EA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AE73-D0E6-8043-04F6-BE2AF89B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4453-4C18-7573-9C67-EC596E7F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3A31-DE33-8C38-52F6-0058BCBAF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380D0-E195-541E-9264-D371EA41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7C0B-6366-4B26-9913-8BB3009B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7264-5EC1-84F6-CCBC-5D42B75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AB7-6745-1F0E-549A-BF37D8BF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A1663-A3FD-A0EA-8FE7-1F61F427C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FD9A-FFBA-4521-9BD7-94FEA53A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80C-BC83-E34D-5500-F35CD8F6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BE92-5068-9E16-1FD3-1FD5E4F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6D94-BE4F-A695-D8FB-298395B9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8D1A4-5E8F-04AB-2CCF-F9E09746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A506-58F5-6BC6-7598-BE5D41A8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F3D-D03F-F10D-096B-2537760E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480B-049A-9701-CC1F-42FA62EE5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A8C7-14F6-0639-35B4-24EF45080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F1F29D6B-DD08-9688-B42E-B3CE4A537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0F9C1DC9-429F-02CF-055F-20EEE0891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AD05ED08-0D43-5F24-DDC1-D5F36AEB4BCD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65D91C11-FB41-CEFF-022B-E11250EC4FFA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3768063F-152A-6C30-EBE8-F4559C5157B8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655AD956-79F3-1123-2541-796F7BA6FE5E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68C44E4E-099C-913F-A026-F876E18E23C4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963CB537-5826-4F25-9685-C24DC5CDC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11CD2-8309-BE91-483E-3D340C234562}"/>
              </a:ext>
            </a:extLst>
          </p:cNvPr>
          <p:cNvSpPr txBox="1"/>
          <p:nvPr/>
        </p:nvSpPr>
        <p:spPr>
          <a:xfrm>
            <a:off x="826379" y="5059283"/>
            <a:ext cx="434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–Bi weekly progress  - Mar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5EFAC-29DE-F199-9E05-EEED7722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EE1CFD46-F73C-D072-F7E5-71663B5D2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EB7BA57-E650-4C45-CEB5-1D3706126CF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B3D73ED-CBAE-7A59-7129-27B2D8135DA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67C3CE24-2BC9-69CF-FB09-1168A2C753F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10B0DB3-9575-6845-D617-C0EF54EC819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41ACA49-3225-C33B-17FD-20A9446D9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07570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New Lowe's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F4C4D-253B-2A76-3D66-0A5651927223}"/>
              </a:ext>
            </a:extLst>
          </p:cNvPr>
          <p:cNvSpPr txBox="1"/>
          <p:nvPr/>
        </p:nvSpPr>
        <p:spPr>
          <a:xfrm>
            <a:off x="713874" y="1910347"/>
            <a:ext cx="851835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Arial"/>
              </a:rPr>
              <a:t>Raw videos with  1920x1080p resolution of each  20 min of length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Segoe UI"/>
              </a:rPr>
              <a:t> All the videos are annotated in MOT format with 10fps.</a:t>
            </a:r>
            <a:endParaRPr lang="en-US" sz="24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262626"/>
              </a:solidFill>
              <a:latin typeface="Aptos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Segoe UI"/>
              </a:rPr>
              <a:t>There are total of 47 videos across 16 scenes.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492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E0E26DAB-0558-1491-7A33-BC731EEC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D160D19-4088-C0BF-331C-8771011B2F6C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172A2EA-44A6-DF4E-7C42-DCACEB4EFB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6A3EDE7-0290-C1D8-CC9E-84FD0C2071D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E6324E0-7DAB-E242-D072-76978ADB3CB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04EB5F-A37A-F5BF-259B-6641533A5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15591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Dataset Preparation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A96EB-C8B8-7E0E-A000-996AAFF7ED20}"/>
              </a:ext>
            </a:extLst>
          </p:cNvPr>
          <p:cNvSpPr txBox="1"/>
          <p:nvPr/>
        </p:nvSpPr>
        <p:spPr>
          <a:xfrm>
            <a:off x="712371" y="1999516"/>
            <a:ext cx="11145994" cy="3914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Extract frames from raw videos across all the cameras.</a:t>
            </a:r>
            <a:endParaRPr lang="en-US" sz="2800"/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Person centric cropping using the MOT ground truth labels.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  Generate  Train, Query ,Gallery splits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 Format generated dataset in Market-1501 style.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7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B9A8AA64-2AB2-CA52-F6AE-C2E15929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1059EF2-B7C6-0D8B-D1C3-05D3E020043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142C30C-B2F7-37E0-DE4D-866D55725F0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D24D603-71D5-4333-8CF8-DC1F8E45A97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9D33D6E-9C27-04D4-D7D6-872A6448536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EE6E949-BD89-23C6-723C-B349E21A6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55960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Example video from new Lowe's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39BF7-C5ED-AB0C-08B5-226CAE37DCDB}"/>
              </a:ext>
            </a:extLst>
          </p:cNvPr>
          <p:cNvSpPr txBox="1"/>
          <p:nvPr/>
        </p:nvSpPr>
        <p:spPr>
          <a:xfrm>
            <a:off x="712371" y="1999516"/>
            <a:ext cx="11145994" cy="4899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62626"/>
                </a:solidFill>
              </a:rPr>
              <a:t> I will showcase a  video here as an example  that visualizes the tracks of multiple people. (Due to large  video size  I could not transfer from </a:t>
            </a:r>
            <a:r>
              <a:rPr lang="en-US" sz="2400" dirty="0" err="1">
                <a:solidFill>
                  <a:srgbClr val="262626"/>
                </a:solidFill>
              </a:rPr>
              <a:t>lowe’s</a:t>
            </a:r>
            <a:r>
              <a:rPr lang="en-US" sz="2400" dirty="0">
                <a:solidFill>
                  <a:srgbClr val="262626"/>
                </a:solidFill>
              </a:rPr>
              <a:t> system)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AutoNum type="arabicParenR"/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7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27314E6E-8C70-4354-22DC-39E60EE8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4800588-BA0E-2145-369F-8E66EBB27E0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7A472B1-0792-4A08-3530-16CAAC0A3BE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0E919323-509A-5BBF-408D-5855E7CB509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16D913B-E434-A33D-1BD4-DD2E4EA2684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DEB0220-F491-83C4-DFFB-D7E11E488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DB2A7-E3C5-BEEB-92B2-ED053C6CFCAE}"/>
              </a:ext>
            </a:extLst>
          </p:cNvPr>
          <p:cNvSpPr txBox="1"/>
          <p:nvPr/>
        </p:nvSpPr>
        <p:spPr>
          <a:xfrm>
            <a:off x="552094" y="1715793"/>
            <a:ext cx="11092446" cy="65023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 Performed  experiments on Market-1501,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Based on the cross setting evaluations, it is evident that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is</a:t>
            </a: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better</a:t>
            </a:r>
            <a:r>
              <a:rPr lang="en-US" sz="2400" dirty="0"/>
              <a:t> than </a:t>
            </a:r>
            <a:r>
              <a:rPr lang="en-US" sz="2400" dirty="0" err="1"/>
              <a:t>OSNeT</a:t>
            </a:r>
            <a:r>
              <a:rPr lang="en-US" sz="2400" dirty="0"/>
              <a:t>. 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Conducted Analysis on </a:t>
            </a:r>
            <a:r>
              <a:rPr lang="en-US" sz="2400" b="1" dirty="0"/>
              <a:t>Newly collected Lowe's data</a:t>
            </a:r>
            <a:r>
              <a:rPr lang="en-US" sz="2400" dirty="0"/>
              <a:t> from store 1573. 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Proposed a dataset preparation pipeline to  convert the available raw data to person re-id dataset. 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553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85DD1E66-99C9-F93F-3D1C-161F93ED6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D5096352-4E03-161D-B26D-4884BFAC375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07FFA49-7AFE-45EF-78D7-EE89DEE527A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6AD311A-53ED-5192-77AB-79A550249B7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5FB5CD6-B90A-7454-B6C6-89D371CD9AA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73B581A-E4B3-442F-70F2-8E2C90340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B3FBC-E422-CF94-D0CC-C0DBE343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D8037-10A0-F218-42EC-BAD70CB3A7B5}"/>
              </a:ext>
            </a:extLst>
          </p:cNvPr>
          <p:cNvSpPr txBox="1"/>
          <p:nvPr/>
        </p:nvSpPr>
        <p:spPr>
          <a:xfrm>
            <a:off x="975851" y="1590367"/>
            <a:ext cx="10234152" cy="6627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Creation of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Dataset from the Newly Collected videos from  Lowe's store 1573. </a:t>
            </a:r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 Perform data cleaning to ensure we have robust person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data from multiple cameras. </a:t>
            </a:r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,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method on new 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data and observe  the improvements.</a:t>
            </a:r>
            <a:endParaRPr lang="en-US" dirty="0"/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Utilize Pippo which generates multi-view human  turn around synthetic video to enhance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task and further tracking.   </a:t>
            </a:r>
          </a:p>
          <a:p>
            <a:pPr lvl="1">
              <a:spcBef>
                <a:spcPts val="1000"/>
              </a:spcBef>
            </a:pPr>
            <a:br>
              <a:rPr lang="en-US" sz="3600" dirty="0">
                <a:cs typeface="Arial"/>
              </a:rPr>
            </a:br>
            <a:r>
              <a:rPr lang="en-US" sz="3600" dirty="0">
                <a:cs typeface="Arial"/>
              </a:rPr>
              <a:t>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6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8D1D5F6A-E3AB-65EF-7DF9-D87EF22A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0C0475F-8F17-9AD8-3670-2CAB94395B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7C3CBF9-A25C-D0B1-CCA6-17746BF16C9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4D6B948-99F7-4083-711A-DD9D3241281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6A19B3C3-BEA8-D642-3B4B-23893955F0F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F49F80B-801D-167F-BC4C-3293D0E37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BA19D-8398-6A1A-C813-35DB2B3455C5}"/>
              </a:ext>
            </a:extLst>
          </p:cNvPr>
          <p:cNvSpPr txBox="1"/>
          <p:nvPr/>
        </p:nvSpPr>
        <p:spPr>
          <a:xfrm>
            <a:off x="459350" y="1857738"/>
            <a:ext cx="11635019" cy="3671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sz="2000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New Dataset Analysis and </a:t>
            </a:r>
            <a:r>
              <a:rPr lang="en-US" sz="20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dataset preparation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Conclusion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 sz="2000" dirty="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A5F55190-A78B-705F-1390-8F59C2180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2D88E18-C93D-5456-7106-AC6A80289BE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9B30375-1593-8FF4-AE01-5AD2CD86DFB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142C521-3069-28E6-54D0-6AB58D87939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B15C9D9-78C9-F8ED-427C-98B14EC2D92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3F87ABB-AC7C-DF28-F8C3-0CAEE4913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4BE45127-3748-0E80-A73F-DE21C1DA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9E315-AA52-05D3-54B6-8E6D3C254440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D1C1D"/>
                </a:solidFill>
              </a:rPr>
              <a:t>Project Goal :</a:t>
            </a:r>
            <a:r>
              <a:rPr lang="en-US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>
                <a:solidFill>
                  <a:schemeClr val="accent6"/>
                </a:solidFill>
              </a:rPr>
              <a:t>focus on person re-identification(Re-ID)</a:t>
            </a:r>
            <a:r>
              <a:rPr lang="en-US">
                <a:solidFill>
                  <a:srgbClr val="1D1C1D"/>
                </a:solidFill>
              </a:rPr>
              <a:t> tasks for this semester.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21A8F8-9C0E-81C7-3C2C-EA78FC5C56A9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CB644-9C9F-14C0-4111-D91E17DF7314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1439893B-0864-AB3F-F3A8-3A266FD6C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E4D44CD-5788-3427-50BB-067DE650FD1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9521F94-28EE-CC86-3460-BEE64F479D9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695B81-AF98-B35F-CEB7-8C74EBD5A37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5C59A04-954D-47C2-EBF5-73735737BA8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89CD33F-093A-2A5B-3A0E-4B69258F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60DE6-DA5B-1C0D-48ED-99C1617082E1}"/>
              </a:ext>
            </a:extLst>
          </p:cNvPr>
          <p:cNvSpPr txBox="1"/>
          <p:nvPr/>
        </p:nvSpPr>
        <p:spPr>
          <a:xfrm>
            <a:off x="374387" y="1715221"/>
            <a:ext cx="11576155" cy="5579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Discussed  state-of-the-art person re-identification approaches like  CLIP-</a:t>
            </a:r>
            <a:r>
              <a:rPr lang="en-US" sz="2400" dirty="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ReID,CLIP</a:t>
            </a: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-SCGI and Multi view video generation approach Pippo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ea typeface="+mn-lt"/>
                <a:cs typeface="+mn-lt"/>
              </a:rPr>
              <a:t>Initial experiments with 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 ,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Lowe's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Quantitative comparison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shows better results than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in Cross dataset evaluation.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Potential ways to improve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CA85BC71-2385-B819-960C-06E3EF41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51BEFF5-38A8-2AB5-B754-326E4237128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8D96B89-57AD-89E8-C33E-8D2E5F2A0FD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CCDB982-CA3B-E424-4031-BFA84FD554E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D016B00-51B8-9B5E-394E-91C3E6E7B574}"/>
              </a:ext>
            </a:extLst>
          </p:cNvPr>
          <p:cNvSpPr/>
          <p:nvPr/>
        </p:nvSpPr>
        <p:spPr>
          <a:xfrm>
            <a:off x="716024" y="401052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10BFD94-5891-A9C0-6994-64ACD2DFB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807933" cy="80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Market-1501 &amp; Lowe's Old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Dataset </a:t>
            </a:r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8B7D7-BB6E-35EA-130F-DE8487DB2256}"/>
              </a:ext>
            </a:extLst>
          </p:cNvPr>
          <p:cNvSpPr txBox="1"/>
          <p:nvPr/>
        </p:nvSpPr>
        <p:spPr>
          <a:xfrm>
            <a:off x="441984" y="1713716"/>
            <a:ext cx="59749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</a:t>
            </a:r>
            <a:r>
              <a:rPr lang="en-US">
                <a:solidFill>
                  <a:srgbClr val="1D1C1D"/>
                </a:solidFill>
                <a:latin typeface="Aptos"/>
                <a:ea typeface="Roboto"/>
                <a:cs typeface="Roboto"/>
              </a:rPr>
              <a:t>A </a:t>
            </a:r>
            <a:r>
              <a:rPr lang="en-US" sz="1100">
                <a:solidFill>
                  <a:srgbClr val="11111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>
                <a:solidFill>
                  <a:srgbClr val="111111"/>
                </a:solidFill>
                <a:latin typeface="Aptos"/>
                <a:ea typeface="Roboto"/>
                <a:cs typeface="Roboto"/>
              </a:rPr>
              <a:t>Large-scale public benchmark dataset  for person re-identification tasks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1501</a:t>
            </a:r>
            <a:r>
              <a:rPr lang="en-US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F4B44C-CA1D-4D7B-75B6-5CBE5C79DF70}"/>
              </a:ext>
            </a:extLst>
          </p:cNvPr>
          <p:cNvGraphicFramePr>
            <a:graphicFrameLocks noGrp="1"/>
          </p:cNvGraphicFramePr>
          <p:nvPr/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12936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3368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15913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0FF58466-795D-C56E-FC50-5ED80B32DEC1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E36E1-DB41-F43E-2904-6A06C1CDB2C9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Market-1501 statistics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A595E-76AB-A3A8-7C01-23A0EAC1DCFF}"/>
              </a:ext>
            </a:extLst>
          </p:cNvPr>
          <p:cNvSpPr txBox="1"/>
          <p:nvPr/>
        </p:nvSpPr>
        <p:spPr>
          <a:xfrm>
            <a:off x="5804202" y="4624913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6FE3-07DB-8484-CA44-48CCFC118C22}"/>
              </a:ext>
            </a:extLst>
          </p:cNvPr>
          <p:cNvSpPr txBox="1"/>
          <p:nvPr/>
        </p:nvSpPr>
        <p:spPr>
          <a:xfrm>
            <a:off x="962209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Each identity is present in </a:t>
            </a:r>
            <a:r>
              <a:rPr lang="en-US" err="1"/>
              <a:t>atleast</a:t>
            </a:r>
            <a:r>
              <a:rPr lang="en-US"/>
              <a:t> 2 cameras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175C5-10A0-8534-8EA7-83B1DC4C50BD}"/>
              </a:ext>
            </a:extLst>
          </p:cNvPr>
          <p:cNvSpPr txBox="1"/>
          <p:nvPr/>
        </p:nvSpPr>
        <p:spPr>
          <a:xfrm>
            <a:off x="6636306" y="1732152"/>
            <a:ext cx="4696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1022</a:t>
            </a:r>
            <a:r>
              <a:rPr lang="en-US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822196-BDC4-B314-6C4E-EA20767DCEF8}"/>
              </a:ext>
            </a:extLst>
          </p:cNvPr>
          <p:cNvGraphicFramePr>
            <a:graphicFrameLocks noGrp="1"/>
          </p:cNvGraphicFramePr>
          <p:nvPr/>
        </p:nvGraphicFramePr>
        <p:xfrm>
          <a:off x="7135113" y="3237918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688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13615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680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13625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5240679E-024E-4E02-7828-0B7C3A2406E0}"/>
              </a:ext>
            </a:extLst>
          </p:cNvPr>
          <p:cNvSpPr/>
          <p:nvPr/>
        </p:nvSpPr>
        <p:spPr>
          <a:xfrm flipH="1">
            <a:off x="6826730" y="4353102"/>
            <a:ext cx="188678" cy="908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FA1E0-BEDB-FB99-3B65-D3F8298E3850}"/>
              </a:ext>
            </a:extLst>
          </p:cNvPr>
          <p:cNvSpPr txBox="1"/>
          <p:nvPr/>
        </p:nvSpPr>
        <p:spPr>
          <a:xfrm>
            <a:off x="7114725" y="5405780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Lowe's Data statistics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DD67-3D5F-7E0F-BC22-D925ABE1181B}"/>
              </a:ext>
            </a:extLst>
          </p:cNvPr>
          <p:cNvSpPr txBox="1"/>
          <p:nvPr/>
        </p:nvSpPr>
        <p:spPr>
          <a:xfrm>
            <a:off x="6902186" y="5942170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Each identity is across only one camera.</a:t>
            </a:r>
          </a:p>
        </p:txBody>
      </p:sp>
    </p:spTree>
    <p:extLst>
      <p:ext uri="{BB962C8B-B14F-4D97-AF65-F5344CB8AC3E}">
        <p14:creationId xmlns:p14="http://schemas.microsoft.com/office/powerpoint/2010/main" val="84671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7DFA794E-54BA-91AA-88FD-2A4E98CEB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8AC3C86-4166-F08C-CA39-8CD2FEBF454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0C10266-D62C-EC70-06CB-D25143175FA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9562C84-FCC4-E617-8893-82EBF520ECB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1B2A6BC-E50D-709A-FDCA-4B51E397F4B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C32306E-AC58-9EC8-3551-0D39C7FC9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Performance Comparison of Market-1501 &amp; Lowe's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E9B89F-0A22-65A3-65E6-7907869B08AE}"/>
              </a:ext>
            </a:extLst>
          </p:cNvPr>
          <p:cNvGraphicFramePr>
            <a:graphicFrameLocks noGrp="1"/>
          </p:cNvGraphicFramePr>
          <p:nvPr/>
        </p:nvGraphicFramePr>
        <p:xfrm>
          <a:off x="430161" y="2507225"/>
          <a:ext cx="5193626" cy="185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6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02366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9324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193AC-A18A-753F-4B57-8A570DF75EFC}"/>
              </a:ext>
            </a:extLst>
          </p:cNvPr>
          <p:cNvSpPr txBox="1"/>
          <p:nvPr/>
        </p:nvSpPr>
        <p:spPr>
          <a:xfrm>
            <a:off x="895577" y="4942097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13.2%</a:t>
            </a:r>
            <a:r>
              <a:rPr lang="en-US"/>
              <a:t>    </a:t>
            </a:r>
            <a:r>
              <a:rPr lang="en-US" err="1"/>
              <a:t>mAP</a:t>
            </a:r>
            <a:r>
              <a:rPr lang="en-US"/>
              <a:t> , </a:t>
            </a:r>
          </a:p>
          <a:p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6.5%      </a:t>
            </a:r>
            <a:r>
              <a:rPr lang="en-US"/>
              <a:t>Top-1 Accuracy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F9F709-EBEE-FE2B-BD04-5C2E97DA588F}"/>
              </a:ext>
            </a:extLst>
          </p:cNvPr>
          <p:cNvCxnSpPr/>
          <p:nvPr/>
        </p:nvCxnSpPr>
        <p:spPr>
          <a:xfrm flipV="1">
            <a:off x="1696710" y="5498950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FA27F-E936-9159-7602-3492761CA1F3}"/>
              </a:ext>
            </a:extLst>
          </p:cNvPr>
          <p:cNvCxnSpPr>
            <a:cxnSpLocks/>
          </p:cNvCxnSpPr>
          <p:nvPr/>
        </p:nvCxnSpPr>
        <p:spPr>
          <a:xfrm flipV="1">
            <a:off x="1696711" y="4945884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4A0A4-E20E-E0F9-DF7F-76EE928D8FF5}"/>
              </a:ext>
            </a:extLst>
          </p:cNvPr>
          <p:cNvSpPr txBox="1"/>
          <p:nvPr/>
        </p:nvSpPr>
        <p:spPr>
          <a:xfrm>
            <a:off x="1866899" y="1977512"/>
            <a:ext cx="2921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ptos"/>
              </a:rPr>
              <a:t>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DCDF0B-A377-C7BE-6329-A9072B7AA7CB}"/>
              </a:ext>
            </a:extLst>
          </p:cNvPr>
          <p:cNvSpPr/>
          <p:nvPr/>
        </p:nvSpPr>
        <p:spPr>
          <a:xfrm>
            <a:off x="437925" y="3237852"/>
            <a:ext cx="5189427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7FB60-D2D1-E6F4-CAEA-94392135C35D}"/>
              </a:ext>
            </a:extLst>
          </p:cNvPr>
          <p:cNvSpPr/>
          <p:nvPr/>
        </p:nvSpPr>
        <p:spPr>
          <a:xfrm>
            <a:off x="431778" y="3969126"/>
            <a:ext cx="5189427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ECA889E-D0C7-C4EC-8347-88D5845B2B86}"/>
              </a:ext>
            </a:extLst>
          </p:cNvPr>
          <p:cNvGraphicFramePr>
            <a:graphicFrameLocks noGrp="1"/>
          </p:cNvGraphicFramePr>
          <p:nvPr/>
        </p:nvGraphicFramePr>
        <p:xfrm>
          <a:off x="5929110" y="2550694"/>
          <a:ext cx="5524497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89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862261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87492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CLIP-</a:t>
                      </a:r>
                      <a:r>
                        <a:rPr lang="en-US" sz="1400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F24AB9C-353B-0040-4CBE-6DE206AAFAE0}"/>
              </a:ext>
            </a:extLst>
          </p:cNvPr>
          <p:cNvSpPr txBox="1"/>
          <p:nvPr/>
        </p:nvSpPr>
        <p:spPr>
          <a:xfrm>
            <a:off x="8068985" y="1976931"/>
            <a:ext cx="1890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 Lowe's Dataset </a:t>
            </a:r>
            <a:r>
              <a:rPr lang="en-US"/>
              <a:t>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9F0F4B-7AA2-5A7D-3037-405605E9C59E}"/>
              </a:ext>
            </a:extLst>
          </p:cNvPr>
          <p:cNvSpPr/>
          <p:nvPr/>
        </p:nvSpPr>
        <p:spPr>
          <a:xfrm>
            <a:off x="5940172" y="2917011"/>
            <a:ext cx="5532068" cy="3348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49CF3-9B52-407E-97FD-C38B581B362A}"/>
              </a:ext>
            </a:extLst>
          </p:cNvPr>
          <p:cNvSpPr/>
          <p:nvPr/>
        </p:nvSpPr>
        <p:spPr>
          <a:xfrm>
            <a:off x="5941529" y="3633601"/>
            <a:ext cx="5517901" cy="39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07B1F-DC74-CE6B-7A26-8B12313859E0}"/>
              </a:ext>
            </a:extLst>
          </p:cNvPr>
          <p:cNvSpPr txBox="1"/>
          <p:nvPr/>
        </p:nvSpPr>
        <p:spPr>
          <a:xfrm>
            <a:off x="6028080" y="4768753"/>
            <a:ext cx="4174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 change observed in the metrics. 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Due to Dataset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7FA8D-933B-10E0-E85E-DE5916AE63D3}"/>
              </a:ext>
            </a:extLst>
          </p:cNvPr>
          <p:cNvSpPr txBox="1"/>
          <p:nvPr/>
        </p:nvSpPr>
        <p:spPr>
          <a:xfrm>
            <a:off x="6027821" y="5499768"/>
            <a:ext cx="4407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cs typeface="Segoe UI"/>
              </a:rPr>
              <a:t>Train set and Test set has Similar Identities</a:t>
            </a:r>
            <a:r>
              <a:rPr lang="en-US">
                <a:cs typeface="Segoe UI"/>
              </a:rPr>
              <a:t>​</a:t>
            </a:r>
          </a:p>
          <a:p>
            <a:r>
              <a:rPr lang="en-US" b="1">
                <a:solidFill>
                  <a:srgbClr val="C00000"/>
                </a:solidFill>
                <a:cs typeface="Segoe UI"/>
              </a:rPr>
              <a:t>No Multi camera samples</a:t>
            </a:r>
          </a:p>
        </p:txBody>
      </p:sp>
    </p:spTree>
    <p:extLst>
      <p:ext uri="{BB962C8B-B14F-4D97-AF65-F5344CB8AC3E}">
        <p14:creationId xmlns:p14="http://schemas.microsoft.com/office/powerpoint/2010/main" val="11178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CB82B8EB-4227-4837-37F3-3A7C241A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DB71B6E-F043-0BF5-9D58-2ECE634BA9E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055437B-E591-69F9-283E-6FDFECEF488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1CCD6A1-E897-E640-D43C-D54CFF3D2C2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DE0B5B1-A1BF-A730-7B18-6D337F484EC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5BC121B-6EF2-E65A-0AF2-F98312EB2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Cross setting 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DD9A-E822-4833-8C3A-E11A18C57F3A}"/>
              </a:ext>
            </a:extLst>
          </p:cNvPr>
          <p:cNvGraphicFramePr>
            <a:graphicFrameLocks noGrp="1"/>
          </p:cNvGraphicFramePr>
          <p:nvPr/>
        </p:nvGraphicFramePr>
        <p:xfrm>
          <a:off x="3195484" y="2507225"/>
          <a:ext cx="5193622" cy="214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5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29949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790518">
                  <a:extLst>
                    <a:ext uri="{9D8B030D-6E8A-4147-A177-3AD203B41FA5}">
                      <a16:colId xmlns:a16="http://schemas.microsoft.com/office/drawing/2014/main" val="1509741870"/>
                    </a:ext>
                  </a:extLst>
                </a:gridCol>
                <a:gridCol w="790518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30903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Model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 96.2%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dirty="0" err="1"/>
                        <a:t>ReID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3AF006-F084-CCE7-E4CB-00EE73123FF3}"/>
              </a:ext>
            </a:extLst>
          </p:cNvPr>
          <p:cNvSpPr txBox="1"/>
          <p:nvPr/>
        </p:nvSpPr>
        <p:spPr>
          <a:xfrm>
            <a:off x="895964" y="1977512"/>
            <a:ext cx="8323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ptos"/>
              </a:rPr>
              <a:t> Trained on Market-1501 Train split  and evaluated on Lowe's  Data(Test Split)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145FD-2176-BFA7-9D97-6FE270687FB8}"/>
              </a:ext>
            </a:extLst>
          </p:cNvPr>
          <p:cNvSpPr/>
          <p:nvPr/>
        </p:nvSpPr>
        <p:spPr>
          <a:xfrm>
            <a:off x="3190956" y="3004336"/>
            <a:ext cx="5189427" cy="3674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14C68-263E-FD9C-F69D-D5F952C8E6E4}"/>
              </a:ext>
            </a:extLst>
          </p:cNvPr>
          <p:cNvSpPr txBox="1"/>
          <p:nvPr/>
        </p:nvSpPr>
        <p:spPr>
          <a:xfrm>
            <a:off x="898810" y="4739860"/>
            <a:ext cx="112665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CLIP-</a:t>
            </a:r>
            <a:r>
              <a:rPr lang="en-US" dirty="0" err="1"/>
              <a:t>ReID</a:t>
            </a:r>
            <a:r>
              <a:rPr lang="en-US" dirty="0"/>
              <a:t> outperforms </a:t>
            </a:r>
            <a:r>
              <a:rPr lang="en-US" dirty="0" err="1"/>
              <a:t>OSNet</a:t>
            </a:r>
            <a:r>
              <a:rPr lang="en-US" dirty="0"/>
              <a:t> in </a:t>
            </a:r>
            <a:r>
              <a:rPr lang="en-US" dirty="0" err="1"/>
              <a:t>mAP</a:t>
            </a:r>
            <a:r>
              <a:rPr lang="en-US" dirty="0"/>
              <a:t>, suggesting better retrieval performance and better feature discrimination.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OSNeT</a:t>
            </a:r>
            <a:r>
              <a:rPr lang="en-US" dirty="0"/>
              <a:t>  struggles with domain shift, the learned local features may be dataset specific.  </a:t>
            </a:r>
            <a:br>
              <a:rPr lang="en-US" dirty="0"/>
            </a:b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0B49E-51B9-1231-33E8-875130532383}"/>
              </a:ext>
            </a:extLst>
          </p:cNvPr>
          <p:cNvSpPr/>
          <p:nvPr/>
        </p:nvSpPr>
        <p:spPr>
          <a:xfrm>
            <a:off x="3172520" y="3760190"/>
            <a:ext cx="5189427" cy="3674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1DC69-0685-E94C-0130-96F0CA40AE00}"/>
              </a:ext>
            </a:extLst>
          </p:cNvPr>
          <p:cNvSpPr txBox="1"/>
          <p:nvPr/>
        </p:nvSpPr>
        <p:spPr>
          <a:xfrm>
            <a:off x="8753297" y="3355903"/>
            <a:ext cx="2487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17% increase in </a:t>
            </a:r>
            <a:r>
              <a:rPr lang="en-US" b="1" err="1">
                <a:solidFill>
                  <a:schemeClr val="accent3"/>
                </a:solidFill>
              </a:rPr>
              <a:t>mAP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20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525255E9-C27F-D487-2925-668872C7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6DA8A4F-DF3A-BA11-8843-F62E2984FC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4847480-014A-76BC-EA19-A64FF329F58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35FAF30-DF38-24AF-4589-B09ADD56E5F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40F4865-5285-95D9-7155-26481B6C9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390489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 Data Sample :  Lowe's Data , Market-1501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3E27D-32C1-6A2F-8A78-A3A30939A6CA}"/>
              </a:ext>
            </a:extLst>
          </p:cNvPr>
          <p:cNvSpPr txBox="1"/>
          <p:nvPr/>
        </p:nvSpPr>
        <p:spPr>
          <a:xfrm>
            <a:off x="407439" y="1717168"/>
            <a:ext cx="125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2DDF-BB56-ADD2-D076-FCF660819BB7}"/>
              </a:ext>
            </a:extLst>
          </p:cNvPr>
          <p:cNvSpPr txBox="1"/>
          <p:nvPr/>
        </p:nvSpPr>
        <p:spPr>
          <a:xfrm>
            <a:off x="443832" y="3899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F25F0C06-DFA7-A00F-AE0E-F679B7DC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8" y="2161782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2C4A6152-A389-4D74-BB3B-F99EFF79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246" y="4421993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0E2FA90B-373E-DB9B-7FBE-04C7F99B3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125" y="441384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2DF91253-7E73-34BD-49C3-263ABAAEC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827" y="4424128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F95A8D12-71D8-01B3-AAB6-A068B7192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58" y="4422123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98114C-917C-D0D8-C249-548E6DBCD21F}"/>
              </a:ext>
            </a:extLst>
          </p:cNvPr>
          <p:cNvSpPr txBox="1"/>
          <p:nvPr/>
        </p:nvSpPr>
        <p:spPr>
          <a:xfrm>
            <a:off x="1897479" y="1717168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C9D2109A-56AB-B3B7-39AD-2AEE40E17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293" y="2164303"/>
            <a:ext cx="756203" cy="1426460"/>
          </a:xfrm>
          <a:prstGeom prst="rect">
            <a:avLst/>
          </a:prstGeom>
        </p:spPr>
      </p:pic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1FAD2198-0CC9-E521-34FC-744517225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5180" y="2164173"/>
            <a:ext cx="879140" cy="1483894"/>
          </a:xfrm>
          <a:prstGeom prst="rect">
            <a:avLst/>
          </a:prstGeom>
        </p:spPr>
      </p:pic>
      <p:pic>
        <p:nvPicPr>
          <p:cNvPr id="21" name="Picture 20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39AE48F5-9547-A8E9-D439-27E9AA1B8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9359" y="2220996"/>
            <a:ext cx="1000125" cy="1466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BB736F-76AF-59D0-B6F6-AA9AA351B6A4}"/>
              </a:ext>
            </a:extLst>
          </p:cNvPr>
          <p:cNvSpPr txBox="1"/>
          <p:nvPr/>
        </p:nvSpPr>
        <p:spPr>
          <a:xfrm>
            <a:off x="5557253" y="3899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26" name="Picture 25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0155CEED-3F13-0290-7B99-3E98E33D9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2569" y="4430295"/>
            <a:ext cx="1042736" cy="1419726"/>
          </a:xfrm>
          <a:prstGeom prst="rect">
            <a:avLst/>
          </a:prstGeom>
        </p:spPr>
      </p:pic>
      <p:pic>
        <p:nvPicPr>
          <p:cNvPr id="28" name="Picture 27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07E127C6-B91D-0798-E239-DB6149B584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6995" y="4428290"/>
            <a:ext cx="1066799" cy="1419726"/>
          </a:xfrm>
          <a:prstGeom prst="rect">
            <a:avLst/>
          </a:prstGeom>
        </p:spPr>
      </p:pic>
      <p:pic>
        <p:nvPicPr>
          <p:cNvPr id="30" name="Picture 29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434E65B9-C021-A241-A304-12D7D4265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4199" y="4426284"/>
            <a:ext cx="1018672" cy="1411705"/>
          </a:xfrm>
          <a:prstGeom prst="rect">
            <a:avLst/>
          </a:prstGeom>
        </p:spPr>
      </p:pic>
      <p:pic>
        <p:nvPicPr>
          <p:cNvPr id="32" name="Picture 31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BA6E3DCE-D274-867F-6A70-5308D12348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8615" y="4424279"/>
            <a:ext cx="994610" cy="14117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D0FD9A-E5C2-3D21-740C-2FB362760D98}"/>
              </a:ext>
            </a:extLst>
          </p:cNvPr>
          <p:cNvSpPr txBox="1"/>
          <p:nvPr/>
        </p:nvSpPr>
        <p:spPr>
          <a:xfrm>
            <a:off x="5534228" y="1717168"/>
            <a:ext cx="125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</p:spTree>
    <p:extLst>
      <p:ext uri="{BB962C8B-B14F-4D97-AF65-F5344CB8AC3E}">
        <p14:creationId xmlns:p14="http://schemas.microsoft.com/office/powerpoint/2010/main" val="271147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E275C9ED-BED4-9E99-02C9-3208A72EF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870927A-C093-8356-5C75-C44441B401E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24D7B1F-70DC-CDC0-7451-42B198A1AA2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561464D-73C0-D944-4630-C6F2D85CA2D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68AB1C2-B374-4369-2FA0-912EF71A2CA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DEC3D6E-25CE-273F-9C78-4BD0A1A21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57A83-A397-07E2-1DEB-B6F63AE70EB1}"/>
              </a:ext>
            </a:extLst>
          </p:cNvPr>
          <p:cNvSpPr txBox="1"/>
          <p:nvPr/>
        </p:nvSpPr>
        <p:spPr>
          <a:xfrm>
            <a:off x="712371" y="1999516"/>
            <a:ext cx="11145994" cy="4345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Perform Analysis of  New Lowe's Dataset.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Come up with 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Dataset preparation workflow. 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Implemented the  pipeline to convert the raw videos into 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data.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Dataset statistics like cameras, IDs , No of images, scenes.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0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741</Words>
  <Application>Microsoft Macintosh PowerPoint</Application>
  <PresentationFormat>Widescreen</PresentationFormat>
  <Paragraphs>215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Arial,Sans-Serif</vt:lpstr>
      <vt:lpstr>Calibri</vt:lpstr>
      <vt:lpstr>Calibri Light</vt:lpstr>
      <vt:lpstr>Courier New</vt:lpstr>
      <vt:lpstr>Segoe UI</vt:lpstr>
      <vt:lpstr>Times New Roman</vt:lpstr>
      <vt:lpstr>Office Theme</vt:lpstr>
      <vt:lpstr>Multi Camera Tracking Project </vt:lpstr>
      <vt:lpstr>Agenda </vt:lpstr>
      <vt:lpstr>Objective    </vt:lpstr>
      <vt:lpstr>Recap </vt:lpstr>
      <vt:lpstr>Dataset overview : Market-1501 &amp; Lowe's Old ReID Dataset </vt:lpstr>
      <vt:lpstr>Performance Comparison of Market-1501 &amp; Lowe's Data</vt:lpstr>
      <vt:lpstr> Cross setting Evaluation</vt:lpstr>
      <vt:lpstr> Data Sample :  Lowe's Data , Market-1501 </vt:lpstr>
      <vt:lpstr>Current Progress </vt:lpstr>
      <vt:lpstr>New Lowe's dataset </vt:lpstr>
      <vt:lpstr>ReID Dataset Preparation pipeline</vt:lpstr>
      <vt:lpstr>Example video from new Lowe's dataset</vt:lpstr>
      <vt:lpstr>Conclusion   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 Govind</dc:creator>
  <cp:lastModifiedBy>Manish Kumar Govind</cp:lastModifiedBy>
  <cp:revision>1</cp:revision>
  <dcterms:created xsi:type="dcterms:W3CDTF">2025-03-06T07:36:55Z</dcterms:created>
  <dcterms:modified xsi:type="dcterms:W3CDTF">2025-03-06T07:38:52Z</dcterms:modified>
</cp:coreProperties>
</file>