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6"/>
  </p:notesMasterIdLst>
  <p:sldIdLst>
    <p:sldId id="1109" r:id="rId2"/>
    <p:sldId id="1108" r:id="rId3"/>
    <p:sldId id="1107" r:id="rId4"/>
    <p:sldId id="1106" r:id="rId5"/>
    <p:sldId id="1104" r:id="rId6"/>
    <p:sldId id="1117" r:id="rId7"/>
    <p:sldId id="1103" r:id="rId8"/>
    <p:sldId id="1100" r:id="rId9"/>
    <p:sldId id="1098" r:id="rId10"/>
    <p:sldId id="1102" r:id="rId11"/>
    <p:sldId id="1099" r:id="rId12"/>
    <p:sldId id="1097" r:id="rId13"/>
    <p:sldId id="1114" r:id="rId14"/>
    <p:sldId id="1124" r:id="rId15"/>
    <p:sldId id="1110" r:id="rId16"/>
    <p:sldId id="1119" r:id="rId17"/>
    <p:sldId id="1118" r:id="rId18"/>
    <p:sldId id="1116" r:id="rId19"/>
    <p:sldId id="1115" r:id="rId20"/>
    <p:sldId id="1120" r:id="rId21"/>
    <p:sldId id="1122" r:id="rId22"/>
    <p:sldId id="1123" r:id="rId23"/>
    <p:sldId id="1095" r:id="rId24"/>
    <p:sldId id="1094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60DC4F0-009F-DA4E-DB88-C93D2F32BFB9}" v="149" dt="2025-04-17T05:51:20.7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vind, Manish" userId="S::c8980632@lowes.com::c0811ffd-760b-4f00-ad2d-b385ee4e36d1" providerId="AD" clId="Web-{752C0AFD-F19B-DC96-8798-54D78DCCDF4F}"/>
    <pc:docChg chg="modSld">
      <pc:chgData name="Govind, Manish" userId="S::c8980632@lowes.com::c0811ffd-760b-4f00-ad2d-b385ee4e36d1" providerId="AD" clId="Web-{752C0AFD-F19B-DC96-8798-54D78DCCDF4F}" dt="2025-04-09T14:49:00.144" v="13" actId="20577"/>
      <pc:docMkLst>
        <pc:docMk/>
      </pc:docMkLst>
      <pc:sldChg chg="modSp">
        <pc:chgData name="Govind, Manish" userId="S::c8980632@lowes.com::c0811ffd-760b-4f00-ad2d-b385ee4e36d1" providerId="AD" clId="Web-{752C0AFD-F19B-DC96-8798-54D78DCCDF4F}" dt="2025-04-09T14:49:00.144" v="13" actId="20577"/>
        <pc:sldMkLst>
          <pc:docMk/>
          <pc:sldMk cId="1295338245" sldId="1116"/>
        </pc:sldMkLst>
        <pc:spChg chg="mod">
          <ac:chgData name="Govind, Manish" userId="S::c8980632@lowes.com::c0811ffd-760b-4f00-ad2d-b385ee4e36d1" providerId="AD" clId="Web-{752C0AFD-F19B-DC96-8798-54D78DCCDF4F}" dt="2025-04-09T14:48:32.690" v="7" actId="20577"/>
          <ac:spMkLst>
            <pc:docMk/>
            <pc:sldMk cId="1295338245" sldId="1116"/>
            <ac:spMk id="6" creationId="{765A01B8-61D8-9C0D-5B1D-B9553ECCBAFF}"/>
          </ac:spMkLst>
        </pc:spChg>
        <pc:spChg chg="mod">
          <ac:chgData name="Govind, Manish" userId="S::c8980632@lowes.com::c0811ffd-760b-4f00-ad2d-b385ee4e36d1" providerId="AD" clId="Web-{752C0AFD-F19B-DC96-8798-54D78DCCDF4F}" dt="2025-04-09T14:49:00.144" v="13" actId="20577"/>
          <ac:spMkLst>
            <pc:docMk/>
            <pc:sldMk cId="1295338245" sldId="1116"/>
            <ac:spMk id="10" creationId="{63C27B68-ABF2-FCFF-8BF0-1296ACC931F6}"/>
          </ac:spMkLst>
        </pc:spChg>
      </pc:sldChg>
    </pc:docChg>
  </pc:docChgLst>
  <pc:docChgLst>
    <pc:chgData name="Govind, Manish" userId="S::c8980632@lowes.com::c0811ffd-760b-4f00-ad2d-b385ee4e36d1" providerId="AD" clId="Web-{858B6E26-937C-D911-142B-4CA2542BD92B}"/>
    <pc:docChg chg="addSld delSld">
      <pc:chgData name="Govind, Manish" userId="S::c8980632@lowes.com::c0811ffd-760b-4f00-ad2d-b385ee4e36d1" providerId="AD" clId="Web-{858B6E26-937C-D911-142B-4CA2542BD92B}" dt="2025-04-09T14:46:56.994" v="35"/>
      <pc:docMkLst>
        <pc:docMk/>
      </pc:docMkLst>
      <pc:sldChg chg="del">
        <pc:chgData name="Govind, Manish" userId="S::c8980632@lowes.com::c0811ffd-760b-4f00-ad2d-b385ee4e36d1" providerId="AD" clId="Web-{858B6E26-937C-D911-142B-4CA2542BD92B}" dt="2025-04-09T14:46:46.072" v="4"/>
        <pc:sldMkLst>
          <pc:docMk/>
          <pc:sldMk cId="3970638049" sldId="1074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6"/>
        <pc:sldMkLst>
          <pc:docMk/>
          <pc:sldMk cId="476095778" sldId="107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4"/>
        <pc:sldMkLst>
          <pc:docMk/>
          <pc:sldMk cId="38664028" sldId="107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5"/>
        <pc:sldMkLst>
          <pc:docMk/>
          <pc:sldMk cId="2550577816" sldId="1077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3"/>
        <pc:sldMkLst>
          <pc:docMk/>
          <pc:sldMk cId="3422727413" sldId="107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9"/>
        <pc:sldMkLst>
          <pc:docMk/>
          <pc:sldMk cId="2067212527" sldId="108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0"/>
        <pc:sldMkLst>
          <pc:docMk/>
          <pc:sldMk cId="4170003942" sldId="108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1"/>
        <pc:sldMkLst>
          <pc:docMk/>
          <pc:sldMk cId="233067081" sldId="1082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8"/>
        <pc:sldMkLst>
          <pc:docMk/>
          <pc:sldMk cId="357283238" sldId="1084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6"/>
        <pc:sldMkLst>
          <pc:docMk/>
          <pc:sldMk cId="3355450537" sldId="1085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2"/>
        <pc:sldMkLst>
          <pc:docMk/>
          <pc:sldMk cId="3751069344" sldId="1086"/>
        </pc:sldMkLst>
      </pc:sldChg>
      <pc:sldChg chg="del">
        <pc:chgData name="Govind, Manish" userId="S::c8980632@lowes.com::c0811ffd-760b-4f00-ad2d-b385ee4e36d1" providerId="AD" clId="Web-{858B6E26-937C-D911-142B-4CA2542BD92B}" dt="2025-04-09T14:46:46.103" v="11"/>
        <pc:sldMkLst>
          <pc:docMk/>
          <pc:sldMk cId="2230717432" sldId="1087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10"/>
        <pc:sldMkLst>
          <pc:docMk/>
          <pc:sldMk cId="478294249" sldId="1088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5"/>
        <pc:sldMkLst>
          <pc:docMk/>
          <pc:sldMk cId="1660343404" sldId="1089"/>
        </pc:sldMkLst>
      </pc:sldChg>
      <pc:sldChg chg="del">
        <pc:chgData name="Govind, Manish" userId="S::c8980632@lowes.com::c0811ffd-760b-4f00-ad2d-b385ee4e36d1" providerId="AD" clId="Web-{858B6E26-937C-D911-142B-4CA2542BD92B}" dt="2025-04-09T14:46:46.087" v="7"/>
        <pc:sldMkLst>
          <pc:docMk/>
          <pc:sldMk cId="479413671" sldId="1090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3"/>
        <pc:sldMkLst>
          <pc:docMk/>
          <pc:sldMk cId="3269516973" sldId="1091"/>
        </pc:sldMkLst>
      </pc:sldChg>
      <pc:sldChg chg="del">
        <pc:chgData name="Govind, Manish" userId="S::c8980632@lowes.com::c0811ffd-760b-4f00-ad2d-b385ee4e36d1" providerId="AD" clId="Web-{858B6E26-937C-D911-142B-4CA2542BD92B}" dt="2025-04-09T14:46:46.072" v="2"/>
        <pc:sldMkLst>
          <pc:docMk/>
          <pc:sldMk cId="148639109" sldId="1092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5"/>
        <pc:sldMkLst>
          <pc:docMk/>
          <pc:sldMk cId="329355670" sldId="109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4"/>
        <pc:sldMkLst>
          <pc:docMk/>
          <pc:sldMk cId="3855897118" sldId="1095"/>
        </pc:sldMkLst>
      </pc:sldChg>
      <pc:sldChg chg="add">
        <pc:chgData name="Govind, Manish" userId="S::c8980632@lowes.com::c0811ffd-760b-4f00-ad2d-b385ee4e36d1" providerId="AD" clId="Web-{858B6E26-937C-D911-142B-4CA2542BD92B}" dt="2025-04-09T14:46:56.947" v="28"/>
        <pc:sldMkLst>
          <pc:docMk/>
          <pc:sldMk cId="3605617736" sldId="1097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5"/>
        <pc:sldMkLst>
          <pc:docMk/>
          <pc:sldMk cId="149764596" sldId="1098"/>
        </pc:sldMkLst>
      </pc:sldChg>
      <pc:sldChg chg="add">
        <pc:chgData name="Govind, Manish" userId="S::c8980632@lowes.com::c0811ffd-760b-4f00-ad2d-b385ee4e36d1" providerId="AD" clId="Web-{858B6E26-937C-D911-142B-4CA2542BD92B}" dt="2025-04-09T14:46:56.931" v="27"/>
        <pc:sldMkLst>
          <pc:docMk/>
          <pc:sldMk cId="1486372407" sldId="1099"/>
        </pc:sldMkLst>
      </pc:sldChg>
      <pc:sldChg chg="add">
        <pc:chgData name="Govind, Manish" userId="S::c8980632@lowes.com::c0811ffd-760b-4f00-ad2d-b385ee4e36d1" providerId="AD" clId="Web-{858B6E26-937C-D911-142B-4CA2542BD92B}" dt="2025-04-09T14:46:56.900" v="24"/>
        <pc:sldMkLst>
          <pc:docMk/>
          <pc:sldMk cId="3080459101" sldId="1100"/>
        </pc:sldMkLst>
      </pc:sldChg>
      <pc:sldChg chg="add">
        <pc:chgData name="Govind, Manish" userId="S::c8980632@lowes.com::c0811ffd-760b-4f00-ad2d-b385ee4e36d1" providerId="AD" clId="Web-{858B6E26-937C-D911-142B-4CA2542BD92B}" dt="2025-04-09T14:46:56.916" v="26"/>
        <pc:sldMkLst>
          <pc:docMk/>
          <pc:sldMk cId="1731632925" sldId="1102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3"/>
        <pc:sldMkLst>
          <pc:docMk/>
          <pc:sldMk cId="1992739189" sldId="1103"/>
        </pc:sldMkLst>
      </pc:sldChg>
      <pc:sldChg chg="add">
        <pc:chgData name="Govind, Manish" userId="S::c8980632@lowes.com::c0811ffd-760b-4f00-ad2d-b385ee4e36d1" providerId="AD" clId="Web-{858B6E26-937C-D911-142B-4CA2542BD92B}" dt="2025-04-09T14:46:56.869" v="21"/>
        <pc:sldMkLst>
          <pc:docMk/>
          <pc:sldMk cId="2373972298" sldId="1104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20"/>
        <pc:sldMkLst>
          <pc:docMk/>
          <pc:sldMk cId="247755340" sldId="1106"/>
        </pc:sldMkLst>
      </pc:sldChg>
      <pc:sldChg chg="add">
        <pc:chgData name="Govind, Manish" userId="S::c8980632@lowes.com::c0811ffd-760b-4f00-ad2d-b385ee4e36d1" providerId="AD" clId="Web-{858B6E26-937C-D911-142B-4CA2542BD92B}" dt="2025-04-09T14:46:56.853" v="19"/>
        <pc:sldMkLst>
          <pc:docMk/>
          <pc:sldMk cId="3076626640" sldId="1107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8"/>
        <pc:sldMkLst>
          <pc:docMk/>
          <pc:sldMk cId="1400971331" sldId="1108"/>
        </pc:sldMkLst>
      </pc:sldChg>
      <pc:sldChg chg="add">
        <pc:chgData name="Govind, Manish" userId="S::c8980632@lowes.com::c0811ffd-760b-4f00-ad2d-b385ee4e36d1" providerId="AD" clId="Web-{858B6E26-937C-D911-142B-4CA2542BD92B}" dt="2025-04-09T14:46:56.838" v="17"/>
        <pc:sldMkLst>
          <pc:docMk/>
          <pc:sldMk cId="1191467913" sldId="1109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30"/>
        <pc:sldMkLst>
          <pc:docMk/>
          <pc:sldMk cId="2157699904" sldId="1110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1"/>
        <pc:sldMkLst>
          <pc:docMk/>
          <pc:sldMk cId="2069069243" sldId="1113"/>
        </pc:sldMkLst>
      </pc:sldChg>
      <pc:sldChg chg="add">
        <pc:chgData name="Govind, Manish" userId="S::c8980632@lowes.com::c0811ffd-760b-4f00-ad2d-b385ee4e36d1" providerId="AD" clId="Web-{858B6E26-937C-D911-142B-4CA2542BD92B}" dt="2025-04-09T14:46:56.963" v="29"/>
        <pc:sldMkLst>
          <pc:docMk/>
          <pc:sldMk cId="300713451" sldId="1114"/>
        </pc:sldMkLst>
      </pc:sldChg>
      <pc:sldChg chg="add">
        <pc:chgData name="Govind, Manish" userId="S::c8980632@lowes.com::c0811ffd-760b-4f00-ad2d-b385ee4e36d1" providerId="AD" clId="Web-{858B6E26-937C-D911-142B-4CA2542BD92B}" dt="2025-04-09T14:46:56.994" v="33"/>
        <pc:sldMkLst>
          <pc:docMk/>
          <pc:sldMk cId="73816003" sldId="1115"/>
        </pc:sldMkLst>
      </pc:sldChg>
      <pc:sldChg chg="add">
        <pc:chgData name="Govind, Manish" userId="S::c8980632@lowes.com::c0811ffd-760b-4f00-ad2d-b385ee4e36d1" providerId="AD" clId="Web-{858B6E26-937C-D911-142B-4CA2542BD92B}" dt="2025-04-09T14:46:56.978" v="32"/>
        <pc:sldMkLst>
          <pc:docMk/>
          <pc:sldMk cId="1295338245" sldId="1116"/>
        </pc:sldMkLst>
      </pc:sldChg>
      <pc:sldChg chg="add">
        <pc:chgData name="Govind, Manish" userId="S::c8980632@lowes.com::c0811ffd-760b-4f00-ad2d-b385ee4e36d1" providerId="AD" clId="Web-{858B6E26-937C-D911-142B-4CA2542BD92B}" dt="2025-04-09T14:46:56.884" v="22"/>
        <pc:sldMkLst>
          <pc:docMk/>
          <pc:sldMk cId="3744068492" sldId="1117"/>
        </pc:sldMkLst>
      </pc:sldChg>
    </pc:docChg>
  </pc:docChgLst>
  <pc:docChgLst>
    <pc:chgData name="Govind, Manish" userId="S::c8980632@lowes.com::c0811ffd-760b-4f00-ad2d-b385ee4e36d1" providerId="AD" clId="Web-{8C378488-AED5-5CB9-65AB-F4048BB23FAB}"/>
    <pc:docChg chg="addSld delSld">
      <pc:chgData name="Govind, Manish" userId="S::c8980632@lowes.com::c0811ffd-760b-4f00-ad2d-b385ee4e36d1" providerId="AD" clId="Web-{8C378488-AED5-5CB9-65AB-F4048BB23FAB}" dt="2025-04-02T21:34:54.865" v="17"/>
      <pc:docMkLst>
        <pc:docMk/>
      </pc:docMkLst>
      <pc:sldChg chg="del">
        <pc:chgData name="Govind, Manish" userId="S::c8980632@lowes.com::c0811ffd-760b-4f00-ad2d-b385ee4e36d1" providerId="AD" clId="Web-{8C378488-AED5-5CB9-65AB-F4048BB23FAB}" dt="2025-04-02T21:34:54.865" v="17"/>
        <pc:sldMkLst>
          <pc:docMk/>
          <pc:sldMk cId="109857222" sldId="256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2"/>
        <pc:sldMkLst>
          <pc:docMk/>
          <pc:sldMk cId="3970638049" sldId="1074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0"/>
        <pc:sldMkLst>
          <pc:docMk/>
          <pc:sldMk cId="476095778" sldId="1075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2"/>
        <pc:sldMkLst>
          <pc:docMk/>
          <pc:sldMk cId="38664028" sldId="1076"/>
        </pc:sldMkLst>
      </pc:sldChg>
      <pc:sldChg chg="add">
        <pc:chgData name="Govind, Manish" userId="S::c8980632@lowes.com::c0811ffd-760b-4f00-ad2d-b385ee4e36d1" providerId="AD" clId="Web-{8C378488-AED5-5CB9-65AB-F4048BB23FAB}" dt="2025-04-02T21:34:52.380" v="1"/>
        <pc:sldMkLst>
          <pc:docMk/>
          <pc:sldMk cId="2550577816" sldId="1077"/>
        </pc:sldMkLst>
      </pc:sldChg>
      <pc:sldChg chg="add">
        <pc:chgData name="Govind, Manish" userId="S::c8980632@lowes.com::c0811ffd-760b-4f00-ad2d-b385ee4e36d1" providerId="AD" clId="Web-{8C378488-AED5-5CB9-65AB-F4048BB23FAB}" dt="2025-04-02T21:34:52.396" v="3"/>
        <pc:sldMkLst>
          <pc:docMk/>
          <pc:sldMk cId="3422727413" sldId="1078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7"/>
        <pc:sldMkLst>
          <pc:docMk/>
          <pc:sldMk cId="2067212527" sldId="1080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6"/>
        <pc:sldMkLst>
          <pc:docMk/>
          <pc:sldMk cId="4170003942" sldId="1081"/>
        </pc:sldMkLst>
      </pc:sldChg>
      <pc:sldChg chg="add">
        <pc:chgData name="Govind, Manish" userId="S::c8980632@lowes.com::c0811ffd-760b-4f00-ad2d-b385ee4e36d1" providerId="AD" clId="Web-{8C378488-AED5-5CB9-65AB-F4048BB23FAB}" dt="2025-04-02T21:34:52.505" v="15"/>
        <pc:sldMkLst>
          <pc:docMk/>
          <pc:sldMk cId="233067081" sldId="1082"/>
        </pc:sldMkLst>
      </pc:sldChg>
      <pc:sldChg chg="add">
        <pc:chgData name="Govind, Manish" userId="S::c8980632@lowes.com::c0811ffd-760b-4f00-ad2d-b385ee4e36d1" providerId="AD" clId="Web-{8C378488-AED5-5CB9-65AB-F4048BB23FAB}" dt="2025-04-02T21:34:52.443" v="8"/>
        <pc:sldMkLst>
          <pc:docMk/>
          <pc:sldMk cId="357283238" sldId="1084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10"/>
        <pc:sldMkLst>
          <pc:docMk/>
          <pc:sldMk cId="3355450537" sldId="1085"/>
        </pc:sldMkLst>
      </pc:sldChg>
      <pc:sldChg chg="add">
        <pc:chgData name="Govind, Manish" userId="S::c8980632@lowes.com::c0811ffd-760b-4f00-ad2d-b385ee4e36d1" providerId="AD" clId="Web-{8C378488-AED5-5CB9-65AB-F4048BB23FAB}" dt="2025-04-02T21:34:52.411" v="4"/>
        <pc:sldMkLst>
          <pc:docMk/>
          <pc:sldMk cId="3751069344" sldId="1086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5"/>
        <pc:sldMkLst>
          <pc:docMk/>
          <pc:sldMk cId="2230717432" sldId="1087"/>
        </pc:sldMkLst>
      </pc:sldChg>
      <pc:sldChg chg="add">
        <pc:chgData name="Govind, Manish" userId="S::c8980632@lowes.com::c0811ffd-760b-4f00-ad2d-b385ee4e36d1" providerId="AD" clId="Web-{8C378488-AED5-5CB9-65AB-F4048BB23FAB}" dt="2025-04-02T21:34:52.427" v="6"/>
        <pc:sldMkLst>
          <pc:docMk/>
          <pc:sldMk cId="478294249" sldId="1088"/>
        </pc:sldMkLst>
      </pc:sldChg>
      <pc:sldChg chg="add">
        <pc:chgData name="Govind, Manish" userId="S::c8980632@lowes.com::c0811ffd-760b-4f00-ad2d-b385ee4e36d1" providerId="AD" clId="Web-{8C378488-AED5-5CB9-65AB-F4048BB23FAB}" dt="2025-04-02T21:34:52.474" v="11"/>
        <pc:sldMkLst>
          <pc:docMk/>
          <pc:sldMk cId="1660343404" sldId="1089"/>
        </pc:sldMkLst>
      </pc:sldChg>
      <pc:sldChg chg="add">
        <pc:chgData name="Govind, Manish" userId="S::c8980632@lowes.com::c0811ffd-760b-4f00-ad2d-b385ee4e36d1" providerId="AD" clId="Web-{8C378488-AED5-5CB9-65AB-F4048BB23FAB}" dt="2025-04-02T21:34:52.458" v="9"/>
        <pc:sldMkLst>
          <pc:docMk/>
          <pc:sldMk cId="479413671" sldId="1090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3"/>
        <pc:sldMkLst>
          <pc:docMk/>
          <pc:sldMk cId="3269516973" sldId="1091"/>
        </pc:sldMkLst>
      </pc:sldChg>
      <pc:sldChg chg="add">
        <pc:chgData name="Govind, Manish" userId="S::c8980632@lowes.com::c0811ffd-760b-4f00-ad2d-b385ee4e36d1" providerId="AD" clId="Web-{8C378488-AED5-5CB9-65AB-F4048BB23FAB}" dt="2025-04-02T21:34:52.489" v="14"/>
        <pc:sldMkLst>
          <pc:docMk/>
          <pc:sldMk cId="148639109" sldId="1092"/>
        </pc:sldMkLst>
      </pc:sldChg>
    </pc:docChg>
  </pc:docChgLst>
  <pc:docChgLst>
    <pc:chgData name="Govind, Manish" userId="S::c8980632@lowes.com::c0811ffd-760b-4f00-ad2d-b385ee4e36d1" providerId="AD" clId="Web-{1482B218-8545-7680-8516-26563C4F77F6}"/>
    <pc:docChg chg="modSld">
      <pc:chgData name="Govind, Manish" userId="S::c8980632@lowes.com::c0811ffd-760b-4f00-ad2d-b385ee4e36d1" providerId="AD" clId="Web-{1482B218-8545-7680-8516-26563C4F77F6}" dt="2025-04-10T02:49:59.065" v="187" actId="20577"/>
      <pc:docMkLst>
        <pc:docMk/>
      </pc:docMkLst>
      <pc:sldChg chg="modSp">
        <pc:chgData name="Govind, Manish" userId="S::c8980632@lowes.com::c0811ffd-760b-4f00-ad2d-b385ee4e36d1" providerId="AD" clId="Web-{1482B218-8545-7680-8516-26563C4F77F6}" dt="2025-04-10T02:49:59.065" v="187" actId="20577"/>
        <pc:sldMkLst>
          <pc:docMk/>
          <pc:sldMk cId="329355670" sldId="1094"/>
        </pc:sldMkLst>
        <pc:spChg chg="mod">
          <ac:chgData name="Govind, Manish" userId="S::c8980632@lowes.com::c0811ffd-760b-4f00-ad2d-b385ee4e36d1" providerId="AD" clId="Web-{1482B218-8545-7680-8516-26563C4F77F6}" dt="2025-04-10T02:49:59.065" v="187" actId="20577"/>
          <ac:spMkLst>
            <pc:docMk/>
            <pc:sldMk cId="329355670" sldId="1094"/>
            <ac:spMk id="3" creationId="{97EF8246-E665-3112-3661-6955F485CCEE}"/>
          </ac:spMkLst>
        </pc:spChg>
      </pc:sldChg>
      <pc:sldChg chg="modSp">
        <pc:chgData name="Govind, Manish" userId="S::c8980632@lowes.com::c0811ffd-760b-4f00-ad2d-b385ee4e36d1" providerId="AD" clId="Web-{1482B218-8545-7680-8516-26563C4F77F6}" dt="2025-04-10T02:03:25.577" v="46"/>
        <pc:sldMkLst>
          <pc:docMk/>
          <pc:sldMk cId="2157699904" sldId="1110"/>
        </pc:sldMkLst>
        <pc:graphicFrameChg chg="mod modGraphic">
          <ac:chgData name="Govind, Manish" userId="S::c8980632@lowes.com::c0811ffd-760b-4f00-ad2d-b385ee4e36d1" providerId="AD" clId="Web-{1482B218-8545-7680-8516-26563C4F77F6}" dt="2025-04-10T02:03:25.577" v="46"/>
          <ac:graphicFrameMkLst>
            <pc:docMk/>
            <pc:sldMk cId="2157699904" sldId="1110"/>
            <ac:graphicFrameMk id="5" creationId="{EBEDF760-7D82-06C7-D635-2D6DB1225FBE}"/>
          </ac:graphicFrameMkLst>
        </pc:graphicFrameChg>
      </pc:sldChg>
    </pc:docChg>
  </pc:docChgLst>
  <pc:docChgLst>
    <pc:chgData name="Govind, Manish" userId="S::c8980632@lowes.com::c0811ffd-760b-4f00-ad2d-b385ee4e36d1" providerId="AD" clId="Web-{060DC4F0-009F-DA4E-DB88-C93D2F32BFB9}"/>
    <pc:docChg chg="addSld delSld modSld">
      <pc:chgData name="Govind, Manish" userId="S::c8980632@lowes.com::c0811ffd-760b-4f00-ad2d-b385ee4e36d1" providerId="AD" clId="Web-{060DC4F0-009F-DA4E-DB88-C93D2F32BFB9}" dt="2025-04-17T05:51:20.725" v="147"/>
      <pc:docMkLst>
        <pc:docMk/>
      </pc:docMkLst>
      <pc:sldChg chg="new del">
        <pc:chgData name="Govind, Manish" userId="S::c8980632@lowes.com::c0811ffd-760b-4f00-ad2d-b385ee4e36d1" providerId="AD" clId="Web-{060DC4F0-009F-DA4E-DB88-C93D2F32BFB9}" dt="2025-04-17T05:50:19.301" v="142"/>
        <pc:sldMkLst>
          <pc:docMk/>
          <pc:sldMk cId="2292557314" sldId="25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56" v="139"/>
        <pc:sldMkLst>
          <pc:docMk/>
          <pc:sldMk cId="329355670" sldId="109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8"/>
        <pc:sldMkLst>
          <pc:docMk/>
          <pc:sldMk cId="3855897118" sldId="1095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47" v="127"/>
        <pc:sldMkLst>
          <pc:docMk/>
          <pc:sldMk cId="3605617736" sldId="1097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16" v="124"/>
        <pc:sldMkLst>
          <pc:docMk/>
          <pc:sldMk cId="149764596" sldId="1098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31" v="126"/>
        <pc:sldMkLst>
          <pc:docMk/>
          <pc:sldMk cId="1486372407" sldId="109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00" v="123"/>
        <pc:sldMkLst>
          <pc:docMk/>
          <pc:sldMk cId="3080459101" sldId="1100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16" v="125"/>
        <pc:sldMkLst>
          <pc:docMk/>
          <pc:sldMk cId="1731632925" sldId="1102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00" v="122"/>
        <pc:sldMkLst>
          <pc:docMk/>
          <pc:sldMk cId="1992739189" sldId="110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85" v="120"/>
        <pc:sldMkLst>
          <pc:docMk/>
          <pc:sldMk cId="2373972298" sldId="110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69" v="119"/>
        <pc:sldMkLst>
          <pc:docMk/>
          <pc:sldMk cId="247755340" sldId="110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69" v="118"/>
        <pc:sldMkLst>
          <pc:docMk/>
          <pc:sldMk cId="3076626640" sldId="1107"/>
        </pc:sldMkLst>
      </pc:sldChg>
      <pc:sldChg chg="modSp add del">
        <pc:chgData name="Govind, Manish" userId="S::c8980632@lowes.com::c0811ffd-760b-4f00-ad2d-b385ee4e36d1" providerId="AD" clId="Web-{060DC4F0-009F-DA4E-DB88-C93D2F32BFB9}" dt="2025-04-17T05:50:41.864" v="145" actId="20577"/>
        <pc:sldMkLst>
          <pc:docMk/>
          <pc:sldMk cId="1400971331" sldId="1108"/>
        </pc:sldMkLst>
        <pc:spChg chg="mod">
          <ac:chgData name="Govind, Manish" userId="S::c8980632@lowes.com::c0811ffd-760b-4f00-ad2d-b385ee4e36d1" providerId="AD" clId="Web-{060DC4F0-009F-DA4E-DB88-C93D2F32BFB9}" dt="2025-04-17T05:50:41.864" v="145" actId="20577"/>
          <ac:spMkLst>
            <pc:docMk/>
            <pc:sldMk cId="1400971331" sldId="1108"/>
            <ac:spMk id="2" creationId="{3BAFB105-6AA0-169A-4575-9B2E5C9DB8E9}"/>
          </ac:spMkLst>
        </pc:spChg>
      </pc:sldChg>
      <pc:sldChg chg="add del">
        <pc:chgData name="Govind, Manish" userId="S::c8980632@lowes.com::c0811ffd-760b-4f00-ad2d-b385ee4e36d1" providerId="AD" clId="Web-{060DC4F0-009F-DA4E-DB88-C93D2F32BFB9}" dt="2025-04-17T05:50:17.129" v="141"/>
        <pc:sldMkLst>
          <pc:docMk/>
          <pc:sldMk cId="1191467913" sldId="110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78" v="130"/>
        <pc:sldMkLst>
          <pc:docMk/>
          <pc:sldMk cId="2157699904" sldId="1110"/>
        </pc:sldMkLst>
      </pc:sldChg>
      <pc:sldChg chg="del">
        <pc:chgData name="Govind, Manish" userId="S::c8980632@lowes.com::c0811ffd-760b-4f00-ad2d-b385ee4e36d1" providerId="AD" clId="Web-{060DC4F0-009F-DA4E-DB88-C93D2F32BFB9}" dt="2025-04-17T05:14:10.568" v="4"/>
        <pc:sldMkLst>
          <pc:docMk/>
          <pc:sldMk cId="2069069243" sldId="111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63" v="128"/>
        <pc:sldMkLst>
          <pc:docMk/>
          <pc:sldMk cId="300713451" sldId="1114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25" v="134"/>
        <pc:sldMkLst>
          <pc:docMk/>
          <pc:sldMk cId="73816003" sldId="1115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10" v="133"/>
        <pc:sldMkLst>
          <pc:docMk/>
          <pc:sldMk cId="1295338245" sldId="1116"/>
        </pc:sldMkLst>
      </pc:sldChg>
      <pc:sldChg chg="add del">
        <pc:chgData name="Govind, Manish" userId="S::c8980632@lowes.com::c0811ffd-760b-4f00-ad2d-b385ee4e36d1" providerId="AD" clId="Web-{060DC4F0-009F-DA4E-DB88-C93D2F32BFB9}" dt="2025-04-17T05:14:51.585" v="121"/>
        <pc:sldMkLst>
          <pc:docMk/>
          <pc:sldMk cId="3744068492" sldId="1117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10" v="132"/>
        <pc:sldMkLst>
          <pc:docMk/>
          <pc:sldMk cId="3589860096" sldId="1118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94" v="131"/>
        <pc:sldMkLst>
          <pc:docMk/>
          <pc:sldMk cId="1820474207" sldId="1119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25" v="135"/>
        <pc:sldMkLst>
          <pc:docMk/>
          <pc:sldMk cId="3181971219" sldId="1120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6"/>
        <pc:sldMkLst>
          <pc:docMk/>
          <pc:sldMk cId="2885129753" sldId="1122"/>
        </pc:sldMkLst>
      </pc:sldChg>
      <pc:sldChg chg="add del">
        <pc:chgData name="Govind, Manish" userId="S::c8980632@lowes.com::c0811ffd-760b-4f00-ad2d-b385ee4e36d1" providerId="AD" clId="Web-{060DC4F0-009F-DA4E-DB88-C93D2F32BFB9}" dt="2025-04-17T05:14:51.741" v="137"/>
        <pc:sldMkLst>
          <pc:docMk/>
          <pc:sldMk cId="905624802" sldId="1123"/>
        </pc:sldMkLst>
      </pc:sldChg>
      <pc:sldChg chg="add del">
        <pc:chgData name="Govind, Manish" userId="S::c8980632@lowes.com::c0811ffd-760b-4f00-ad2d-b385ee4e36d1" providerId="AD" clId="Web-{060DC4F0-009F-DA4E-DB88-C93D2F32BFB9}" dt="2025-04-17T05:14:51.678" v="129"/>
        <pc:sldMkLst>
          <pc:docMk/>
          <pc:sldMk cId="2095364665" sldId="1124"/>
        </pc:sldMkLst>
      </pc:sldChg>
      <pc:sldChg chg="add del">
        <pc:chgData name="Govind, Manish" userId="S::c8980632@lowes.com::c0811ffd-760b-4f00-ad2d-b385ee4e36d1" providerId="AD" clId="Web-{060DC4F0-009F-DA4E-DB88-C93D2F32BFB9}" dt="2025-04-17T05:51:20.725" v="147"/>
        <pc:sldMkLst>
          <pc:docMk/>
          <pc:sldMk cId="2190252904" sldId="11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E2488-2C1C-4E6F-BD05-CAD6E621DE4C}" type="datetimeFigureOut"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21BBA-078C-4447-A91E-18C6A5D2958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121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05670B72-7329-1416-6EF6-077154AC3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A9E6D0B6-EB12-37E8-3623-4F385039C8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CBE4557F-6D60-2CAD-05A0-38208F38FC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743016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0B3D9DC-3539-04D4-E4D0-8E2649EA4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5C91674-C74E-1624-6465-E725B96C7D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6BF9DF0-AC9A-9C47-F839-34A7CA8467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25FE861-4D3A-04C1-0BD9-E0AE3631049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0802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B45E8E5-DCE4-8765-5341-B749A6892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29D6B9D-C70B-DBF6-2A09-B9D22A1D2D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BB417744-F794-50E1-DD0E-9D1C53EABC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88DDCB0-2BD8-EF2F-AA3C-3F12EAA7BF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10379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CCF7989-1544-84DE-0FA3-4EC69411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07B192-8E1C-9F15-9166-8A18B9D0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3DF190B-504A-C3C6-8501-7B02188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A6819A-81B0-D1C0-574E-600A1C707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9238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CCF7989-1544-84DE-0FA3-4EC694110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B107B192-8E1C-9F15-9166-8A18B9D0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3DF190B-504A-C3C6-8501-7B021884CF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EA6819A-81B0-D1C0-574E-600A1C7076C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99238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55C653A6-2987-BA42-B863-7B5017FCC7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E73AC74-67E2-9347-472F-A479CFC4A1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A272166-B95A-D47B-0F6F-AD65FC1201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045EB1A-88B7-1D07-CA70-568CFFE0F26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317932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C11AE83-A1ED-3401-924C-B4E6A1DC3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9F11432C-8B35-97AA-2C14-944A31301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FAEF366-D6C0-2A73-87F8-61F8A0CA77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C562115F-47B9-1988-B1AD-11C3A29CFD0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556261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8B19156-8B94-DC0F-2CD2-3EF32C8A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EE42FAF-11F7-365B-047B-4F319D66F4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AC7D05F-D3CE-ED4E-9891-247E5587AA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4FCAEA7-E850-09A4-3C9B-C2E8BA93C8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6926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601D9B4-7734-C43C-DB85-6A57D5BEB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43C4E12E-97A1-1A38-C833-CF542F116C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6FBCE5DD-8B5D-5EA6-4EFF-11533EF946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indent="-342900">
              <a:buFont typeface="Arial,Sans-Serif"/>
              <a:buChar char="•"/>
            </a:pPr>
            <a:r>
              <a:rPr lang="en-US"/>
              <a:t>One of recent CLIP based method (CLIP-SCGI) has shown using synthetic captions instead of static text to all the person ID.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342900" indent="-342900">
              <a:buFont typeface="Arial,Sans-Serif"/>
              <a:buChar char="•"/>
            </a:pPr>
            <a:r>
              <a:rPr lang="en-US"/>
              <a:t>CLIP-SCGI uses image captioner </a:t>
            </a:r>
            <a:r>
              <a:rPr lang="en-US" err="1"/>
              <a:t>LLaVA</a:t>
            </a:r>
            <a:r>
              <a:rPr lang="en-US"/>
              <a:t> (A large language vision model) to generate person specific captions.</a:t>
            </a:r>
          </a:p>
          <a:p>
            <a:pPr marL="342900" indent="-342900">
              <a:buFont typeface="Arial,Sans-Serif"/>
              <a:buChar char="•"/>
            </a:pPr>
            <a:endParaRPr lang="en-US"/>
          </a:p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FC1E3772-5EC4-7B48-0632-4DDD7D582D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2985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7AE3F9B-6025-B647-32A7-E01D34C71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2980A8AE-6225-6908-3C3A-7F18060772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A88CB66-60B8-B3AA-0426-40EA3C82BA7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A669CCA-0754-4450-2502-2019683323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52702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1469BC36-0F72-7A13-F252-A7404FF7E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D770B485-C150-AE36-7B86-DC71CD57E1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296B52E7-8D2D-8923-52B9-7463BD72F8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366B451-4E2C-3D5F-4CFE-7A491F74D62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2101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402B2940-ECE1-55A8-0C61-0A0E7DEB0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F9F6EF3-B42D-0EEB-4F71-F2FA2F53C2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EE2297C9-B130-CB0E-E9FF-06A58B356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20D4762E-1804-2B65-6854-BC41D9BABA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08967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9F002B10-0D3D-D31F-B683-0B8DFCE863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BC70E23-6964-EFAF-07D0-0C8D37B5B5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D8BE88EA-3E86-8139-5C65-07ED7D5D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9514AF4-E2B8-3FA1-761E-1F5C2AD4A18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482912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7">
          <a:extLst>
            <a:ext uri="{FF2B5EF4-FFF2-40B4-BE49-F238E27FC236}">
              <a16:creationId xmlns:a16="http://schemas.microsoft.com/office/drawing/2014/main" id="{DBD1242A-A964-89C6-7C30-A8DB03AEE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" name="Google Shape;2078;g2b4cf8b8c3f_0_40:notes">
            <a:extLst>
              <a:ext uri="{FF2B5EF4-FFF2-40B4-BE49-F238E27FC236}">
                <a16:creationId xmlns:a16="http://schemas.microsoft.com/office/drawing/2014/main" id="{E885A488-6B95-E71A-6211-FBDC65384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9" name="Google Shape;2079;g2b4cf8b8c3f_0_40:notes">
            <a:extLst>
              <a:ext uri="{FF2B5EF4-FFF2-40B4-BE49-F238E27FC236}">
                <a16:creationId xmlns:a16="http://schemas.microsoft.com/office/drawing/2014/main" id="{1742093A-6324-9BF7-7C6E-926E31A7B7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768816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DCDA623C-65CD-5B45-82A3-B7160FD4B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6130B65B-FED1-93FF-E17A-5B5FA8713C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C33006A-B3AA-34B7-3AB9-C330A7BB47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97355A23-6F8C-7117-1139-4387636A79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3833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99CFC0E-1F2F-834A-E0B8-5F700859F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B378C4E-3651-1DB3-F113-7C7658A96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CDF0BE24-E65C-80B7-B7D1-5C4B770564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7EAD03A9-9849-ACB1-EEA1-6F30EA7DC3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84344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CFA15ED8-3BFF-190D-C581-8BE26D7A6E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8E466A42-24FC-7903-B781-DF5FD8FC0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7AB571B-989F-4733-2F74-F4847AF17C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8A35E178-0C63-C8CD-9E71-62026993DF7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5100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0B5993A0-CA63-2C80-0C42-05D6982F00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F45E4CB0-FF28-E9D2-C163-246F9C5658C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9CF54A2B-019F-599D-AA29-DC3532FE13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D04807AB-D90D-9FD6-94AB-EE5DB28E58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038339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618F1A2E-0CA4-9EC9-24CC-21D4FC5C3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AC206D89-BC42-E069-D027-04D8020831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88CE0FE4-D7FE-E3D0-9E40-93EA52731B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029CE83-1197-8331-C88C-558C6EC61F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101959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ACD2AB-AA91-1045-5269-3543AA8C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169FC0A-6AAF-8A4A-754B-CBA4884BC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06F15B3-B726-8F46-8451-D25887A9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a typeface="Calibri"/>
                <a:cs typeface="Calibri"/>
              </a:rPr>
              <a:t>594 previous IDS</a:t>
            </a:r>
          </a:p>
          <a:p>
            <a:pPr>
              <a:buSzPts val="1400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5DCC394-3DC2-3661-4CD7-D62AAE5348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254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3CACD2AB-AA91-1045-5269-3543AA8C9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5169FC0A-6AAF-8A4A-754B-CBA4884BC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106F15B3-B726-8F46-8451-D25887A9E5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1400"/>
            </a:pPr>
            <a:r>
              <a:rPr lang="en-US">
                <a:ea typeface="Calibri"/>
                <a:cs typeface="Calibri"/>
              </a:rPr>
              <a:t>594 previous IDS</a:t>
            </a:r>
          </a:p>
          <a:p>
            <a:pPr>
              <a:buSzPts val="1400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15DCC394-3DC2-3661-4CD7-D62AAE5348A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7125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8A3982F8-8D36-AAAA-FC50-2CBF3A8C8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1E7DD491-6812-CA41-C243-AC85A12FE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F96EBA2D-AFCB-94C7-D258-F5EE6E8895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5544371-2B72-FC29-7F7C-16A2BD0ABA7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39350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A173E6FB-E59C-7693-FF7A-CFA35EA2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C279480C-8FC3-43BE-7BCC-AF40FCBC6E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4F653233-7F8A-4966-183D-7BFC4D025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indent="-285750">
              <a:buFont typeface="Arial,Sans-Serif"/>
              <a:buChar char="•"/>
            </a:pPr>
            <a:r>
              <a:rPr lang="en-US"/>
              <a:t>Euclidean distance forms clusters based on </a:t>
            </a:r>
            <a:r>
              <a:rPr lang="en-US" b="1"/>
              <a:t>absolute positioning</a:t>
            </a:r>
            <a:r>
              <a:rPr lang="en-US"/>
              <a:t>, making it more effective when </a:t>
            </a:r>
            <a:r>
              <a:rPr lang="en-US" err="1"/>
              <a:t>featurerepresentations</a:t>
            </a:r>
            <a:r>
              <a:rPr lang="en-US"/>
              <a:t> are well-distributed.</a:t>
            </a:r>
          </a:p>
          <a:p>
            <a:pPr marL="285750" indent="-285750">
              <a:buFont typeface="Arial,Sans-Serif"/>
              <a:buChar char="•"/>
            </a:pPr>
            <a:r>
              <a:rPr lang="en-US"/>
              <a:t>Cosine distance may place different identities closer together if they share similar directional features </a:t>
            </a:r>
            <a:r>
              <a:rPr lang="en-US" err="1"/>
              <a:t>buthave</a:t>
            </a:r>
            <a:r>
              <a:rPr lang="en-US"/>
              <a:t> different magnitudes, leading to less distinct clustering.</a:t>
            </a: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5D9E25AE-F24D-D05E-6EBC-289108713F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953624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8">
          <a:extLst>
            <a:ext uri="{FF2B5EF4-FFF2-40B4-BE49-F238E27FC236}">
              <a16:creationId xmlns:a16="http://schemas.microsoft.com/office/drawing/2014/main" id="{75998E58-4B75-F06F-9499-9F67A6E16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9" name="Google Shape;2349;g2b4e56521e1_1_71:notes">
            <a:extLst>
              <a:ext uri="{FF2B5EF4-FFF2-40B4-BE49-F238E27FC236}">
                <a16:creationId xmlns:a16="http://schemas.microsoft.com/office/drawing/2014/main" id="{0B04235A-D749-F287-5E8C-486F45B568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50" name="Google Shape;2350;g2b4e56521e1_1_71:notes">
            <a:extLst>
              <a:ext uri="{FF2B5EF4-FFF2-40B4-BE49-F238E27FC236}">
                <a16:creationId xmlns:a16="http://schemas.microsoft.com/office/drawing/2014/main" id="{30BC4A96-E335-CAB1-3A0F-F972D6108C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51" name="Google Shape;2351;g2b4e56521e1_1_71:notes">
            <a:extLst>
              <a:ext uri="{FF2B5EF4-FFF2-40B4-BE49-F238E27FC236}">
                <a16:creationId xmlns:a16="http://schemas.microsoft.com/office/drawing/2014/main" id="{BA2B7009-5ABC-0FE9-4FA3-B48481AB15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3356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0">
          <a:extLst>
            <a:ext uri="{FF2B5EF4-FFF2-40B4-BE49-F238E27FC236}">
              <a16:creationId xmlns:a16="http://schemas.microsoft.com/office/drawing/2014/main" id="{4DADFD0C-87AE-1B40-653E-E6EDF5AF3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p189">
            <a:extLst>
              <a:ext uri="{FF2B5EF4-FFF2-40B4-BE49-F238E27FC236}">
                <a16:creationId xmlns:a16="http://schemas.microsoft.com/office/drawing/2014/main" id="{C8BC7742-3A85-4E92-1E09-AEB40B94F9C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ECF6F0F8-99BE-FA45-D447-138F1341A48F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30F6E93A-5B23-2359-D3D4-D1F160517D2D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A50AEA62-C607-3EA0-4DB1-DD43EE6B3BD9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5" name="Google Shape;2085;p189">
            <a:extLst>
              <a:ext uri="{FF2B5EF4-FFF2-40B4-BE49-F238E27FC236}">
                <a16:creationId xmlns:a16="http://schemas.microsoft.com/office/drawing/2014/main" id="{4986854F-A635-1491-4A84-B0A0EF688CDB}"/>
              </a:ext>
            </a:extLst>
          </p:cNvPr>
          <p:cNvSpPr/>
          <p:nvPr/>
        </p:nvSpPr>
        <p:spPr>
          <a:xfrm>
            <a:off x="111507" y="-22691"/>
            <a:ext cx="8542500" cy="4374000"/>
          </a:xfrm>
          <a:prstGeom prst="rect">
            <a:avLst/>
          </a:prstGeom>
          <a:gradFill>
            <a:gsLst>
              <a:gs pos="0">
                <a:srgbClr val="1F3864">
                  <a:alpha val="0"/>
                </a:srgbClr>
              </a:gs>
              <a:gs pos="100000">
                <a:srgbClr val="000000">
                  <a:alpha val="23529"/>
                </a:srgbClr>
              </a:gs>
            </a:gsLst>
            <a:lin ang="18599929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6" name="Google Shape;2086;p189">
            <a:extLst>
              <a:ext uri="{FF2B5EF4-FFF2-40B4-BE49-F238E27FC236}">
                <a16:creationId xmlns:a16="http://schemas.microsoft.com/office/drawing/2014/main" id="{6581B4E5-A23F-F847-CE4A-29840A18E841}"/>
              </a:ext>
            </a:extLst>
          </p:cNvPr>
          <p:cNvSpPr/>
          <p:nvPr/>
        </p:nvSpPr>
        <p:spPr>
          <a:xfrm rot="-9090908">
            <a:off x="5941176" y="-1038538"/>
            <a:ext cx="4996147" cy="4444469"/>
          </a:xfrm>
          <a:custGeom>
            <a:avLst/>
            <a:gdLst/>
            <a:ahLst/>
            <a:cxnLst/>
            <a:rect l="l" t="t" r="r" b="b"/>
            <a:pathLst>
              <a:path w="4990147" h="4439131" extrusionOk="0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rgbClr val="4472C4">
                  <a:alpha val="20784"/>
                </a:srgbClr>
              </a:gs>
              <a:gs pos="87000">
                <a:srgbClr val="8DA9DB">
                  <a:alpha val="784"/>
                </a:srgbClr>
              </a:gs>
              <a:gs pos="100000">
                <a:srgbClr val="8DA9DB">
                  <a:alpha val="784"/>
                </a:srgbClr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D3D1955B-8ABC-B558-2A8F-BC5F0F7F56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3939" y="828175"/>
            <a:ext cx="10053900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  <a:buClr>
                <a:srgbClr val="FFFFFF"/>
              </a:buClr>
              <a:buSzPts val="4800"/>
            </a:pPr>
            <a:r>
              <a:rPr lang="en-US" sz="4800">
                <a:solidFill>
                  <a:srgbClr val="FFFFFF"/>
                </a:solidFill>
              </a:rPr>
              <a:t>Multi Camera Tracking Project </a:t>
            </a: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19EF62-59EB-083A-12EF-172268163D7A}"/>
              </a:ext>
            </a:extLst>
          </p:cNvPr>
          <p:cNvSpPr txBox="1"/>
          <p:nvPr/>
        </p:nvSpPr>
        <p:spPr>
          <a:xfrm>
            <a:off x="826379" y="5059283"/>
            <a:ext cx="548419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Spring 2025 – weekly progress, 10 April, 2025  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AB6B37-51C9-3DCA-8D36-9412BA6C69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5457" y="4946015"/>
            <a:ext cx="45593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467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A5844BC-3ED5-A4F1-5409-0890C4A8F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4074AED-7589-9F38-1BFE-75846385C29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B60582BA-469E-EE78-9976-CC5942B905F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DC22248-0040-9139-0238-C919F23796C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B048A5E-786C-D280-8D76-16D66EA2DF4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157FBF0-C830-3B05-2590-9AC2FC09F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Progress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F6364-DDB6-1A0D-0423-E1B14DFE0C7C}"/>
              </a:ext>
            </a:extLst>
          </p:cNvPr>
          <p:cNvSpPr txBox="1"/>
          <p:nvPr/>
        </p:nvSpPr>
        <p:spPr>
          <a:xfrm>
            <a:off x="460419" y="2385044"/>
            <a:ext cx="11576155" cy="27684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000">
              <a:solidFill>
                <a:srgbClr val="262626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ArcFace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vs Triplet hard mining Loss.</a:t>
            </a:r>
            <a:endParaRPr lang="en-US" sz="2000" b="1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342900" indent="-34290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Generate</a:t>
            </a:r>
            <a:r>
              <a:rPr lang="en-US" sz="2000" b="1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synthetic captions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using 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LLaVA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to enhance CLIP-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CLIP-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experiments  : replace predefined learnable text tokens with </a:t>
            </a:r>
            <a:r>
              <a:rPr lang="en-US" sz="20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LLaVA</a:t>
            </a:r>
            <a:r>
              <a:rPr lang="en-US" sz="20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Captions.</a:t>
            </a:r>
            <a:endParaRPr lang="en-US" dirty="0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Aptos" panose="020B0004020202020204"/>
                <a:ea typeface="Calibri"/>
                <a:cs typeface="Calibri"/>
              </a:rPr>
              <a:t>Explore </a:t>
            </a:r>
            <a:r>
              <a:rPr lang="en-US" i="1" dirty="0">
                <a:solidFill>
                  <a:srgbClr val="000000"/>
                </a:solidFill>
                <a:ea typeface="+mn-lt"/>
                <a:cs typeface="+mn-lt"/>
              </a:rPr>
              <a:t>Single-view Textured Human Reconstruction with Image-Conditioned Diffusion</a:t>
            </a:r>
            <a:endParaRPr lang="en-US" i="1">
              <a:solidFill>
                <a:srgbClr val="000000"/>
              </a:solidFill>
              <a:ea typeface="+mn-lt"/>
              <a:cs typeface="+mn-lt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 b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90397FA-B2BD-E149-93EF-5173F9211A6E}"/>
              </a:ext>
            </a:extLst>
          </p:cNvPr>
          <p:cNvSpPr txBox="1"/>
          <p:nvPr/>
        </p:nvSpPr>
        <p:spPr>
          <a:xfrm>
            <a:off x="785352" y="6180803"/>
            <a:ext cx="5188974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Source :  https://arxiv.org/abs/2311.15855</a:t>
            </a:r>
          </a:p>
        </p:txBody>
      </p:sp>
    </p:spTree>
    <p:extLst>
      <p:ext uri="{BB962C8B-B14F-4D97-AF65-F5344CB8AC3E}">
        <p14:creationId xmlns:p14="http://schemas.microsoft.com/office/powerpoint/2010/main" val="1731632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7B42C92-4358-95E9-418F-EC114B209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C5C82B6-4593-9E37-AF3A-AA15BFFC6FB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0F14165-FFC2-0CD1-E712-9AA7CA48D2F6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0330AFF-FE87-923C-E13D-D64D7DCE2A3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4253066-1F8F-CF86-F892-BDD03245E04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FE3B28E-AC71-AB8E-E6CF-954DF731BF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860887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evaluation : Cosine vs Euclidean similarity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4A76D2E-02FB-EBBE-FA54-E10173F3B6EE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2802193"/>
          <a:ext cx="7561049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3605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6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3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95.2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F8460D-33B4-0E25-DF4F-2120DFBFB916}"/>
              </a:ext>
            </a:extLst>
          </p:cNvPr>
          <p:cNvGraphicFramePr>
            <a:graphicFrameLocks noGrp="1"/>
          </p:cNvGraphicFramePr>
          <p:nvPr/>
        </p:nvGraphicFramePr>
        <p:xfrm>
          <a:off x="2150806" y="4387645"/>
          <a:ext cx="7529760" cy="1259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841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41841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78407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37602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9697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3309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Distance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63.3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80.8  </a:t>
                      </a:r>
                      <a:endParaRPr lang="en-US" b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63.2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80.5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247CE63-0CF4-3471-0EA2-3E79DF729C65}"/>
              </a:ext>
            </a:extLst>
          </p:cNvPr>
          <p:cNvSpPr txBox="1"/>
          <p:nvPr/>
        </p:nvSpPr>
        <p:spPr>
          <a:xfrm>
            <a:off x="1012657" y="2005263"/>
            <a:ext cx="773028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In the experiments , models are trained on Euclidean distance  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EDAA97-223B-0E66-81E0-6979486D98AF}"/>
              </a:ext>
            </a:extLst>
          </p:cNvPr>
          <p:cNvSpPr txBox="1"/>
          <p:nvPr/>
        </p:nvSpPr>
        <p:spPr>
          <a:xfrm>
            <a:off x="1982122" y="6074622"/>
            <a:ext cx="856744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At inference , The features are normalized before computing the distance matrix so, both metrics attribute towards </a:t>
            </a:r>
            <a:r>
              <a:rPr lang="en-US" b="1">
                <a:solidFill>
                  <a:schemeClr val="accent3"/>
                </a:solidFill>
              </a:rPr>
              <a:t>similar</a:t>
            </a:r>
            <a:r>
              <a:rPr lang="en-US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1486372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A58C880-4C2B-58C9-CBEB-880E1069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B48EC5D-1B06-D567-9B85-DE18A6922B86}"/>
              </a:ext>
            </a:extLst>
          </p:cNvPr>
          <p:cNvSpPr/>
          <p:nvPr/>
        </p:nvSpPr>
        <p:spPr>
          <a:xfrm flipH="1">
            <a:off x="6142" y="-1"/>
            <a:ext cx="12185855" cy="1240326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2590A5-C166-D01F-2929-930689A5DCC0}"/>
              </a:ext>
            </a:extLst>
          </p:cNvPr>
          <p:cNvSpPr/>
          <p:nvPr/>
        </p:nvSpPr>
        <p:spPr>
          <a:xfrm flipH="1">
            <a:off x="8115297" y="-1"/>
            <a:ext cx="4088990" cy="1240326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4730FBD-B2F9-4032-541A-BD2C76BA7D70}"/>
              </a:ext>
            </a:extLst>
          </p:cNvPr>
          <p:cNvSpPr/>
          <p:nvPr/>
        </p:nvSpPr>
        <p:spPr>
          <a:xfrm>
            <a:off x="459350" y="-1"/>
            <a:ext cx="11732700" cy="125951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A61D357-BB7B-3992-5BC8-15662B884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Market+Trace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1573 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115911D-AF43-C416-AEBA-93939432132E}"/>
              </a:ext>
            </a:extLst>
          </p:cNvPr>
          <p:cNvGraphicFramePr>
            <a:graphicFrameLocks noGrp="1"/>
          </p:cNvGraphicFramePr>
          <p:nvPr/>
        </p:nvGraphicFramePr>
        <p:xfrm>
          <a:off x="1112274" y="1302773"/>
          <a:ext cx="8290299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274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92657">
                  <a:extLst>
                    <a:ext uri="{9D8B030D-6E8A-4147-A177-3AD203B41FA5}">
                      <a16:colId xmlns:a16="http://schemas.microsoft.com/office/drawing/2014/main" val="3426683791"/>
                    </a:ext>
                  </a:extLst>
                </a:gridCol>
                <a:gridCol w="1641558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300797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08615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73925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Sampling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set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2000" b="1" i="0" u="none" strike="noStrike" noProof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Random Identity Sampling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69.2</a:t>
                      </a:r>
                      <a:endParaRPr lang="en-US" b="1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36.5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67.6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63.5 </a:t>
                      </a:r>
                      <a:endParaRPr lang="en-US" sz="1200" b="0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78.6 </a:t>
                      </a:r>
                      <a:endParaRPr lang="en-US" sz="1200" b="0" dirty="0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422624"/>
                  </a:ext>
                </a:extLst>
              </a:tr>
              <a:tr h="33357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CLIP-REID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66</a:t>
                      </a:r>
                      <a:endParaRPr lang="en-US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81.7</a:t>
                      </a:r>
                      <a:endParaRPr lang="en-US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928528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C92A8EC-9513-3A6F-DDD2-CEAD4C66703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21FB744-3B41-D9B6-215B-41D94630A8C0}"/>
              </a:ext>
            </a:extLst>
          </p:cNvPr>
          <p:cNvGraphicFramePr>
            <a:graphicFrameLocks noGrp="1"/>
          </p:cNvGraphicFramePr>
          <p:nvPr/>
        </p:nvGraphicFramePr>
        <p:xfrm>
          <a:off x="1106129" y="3969772"/>
          <a:ext cx="8321833" cy="2776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920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614236">
                  <a:extLst>
                    <a:ext uri="{9D8B030D-6E8A-4147-A177-3AD203B41FA5}">
                      <a16:colId xmlns:a16="http://schemas.microsoft.com/office/drawing/2014/main" val="231728515"/>
                    </a:ext>
                  </a:extLst>
                </a:gridCol>
                <a:gridCol w="1664367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30342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88159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8329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Sampling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data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Test 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i="0" u="none" strike="noStrike" noProof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000" b="1" i="0" u="none" strike="noStrike" noProof="0">
                        <a:solidFill>
                          <a:schemeClr val="accent1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Random Dataset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b="1" i="0" u="none" strike="noStrike" noProof="0" dirty="0">
                          <a:solidFill>
                            <a:schemeClr val="accent1"/>
                          </a:solidFill>
                          <a:latin typeface="Aptos"/>
                        </a:rPr>
                        <a:t> Sampling</a:t>
                      </a:r>
                      <a:endParaRPr lang="en-US" sz="2000" b="0" i="0" u="none" strike="noStrike" noProof="0" dirty="0">
                        <a:solidFill>
                          <a:srgbClr val="000000"/>
                        </a:solidFill>
                        <a:latin typeface="Aptos"/>
                      </a:endParaRP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35.7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69.2</a:t>
                      </a:r>
                      <a:endParaRPr lang="en-US" b="0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C00000"/>
                          </a:solidFill>
                        </a:rPr>
                        <a:t>33.5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65.4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63.5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78.6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4246182"/>
                  </a:ext>
                </a:extLst>
              </a:tr>
              <a:tr h="555285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Market-1501+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C00000"/>
                          </a:solidFill>
                        </a:rPr>
                        <a:t>61.5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79.8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3255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617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3A58C880-4C2B-58C9-CBEB-880E1069F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B48EC5D-1B06-D567-9B85-DE18A6922B86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9F17F925-6227-FAF4-1608-77BF8B9E3B7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2590A5-C166-D01F-2929-930689A5DCC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54730FBD-B2F9-4032-541A-BD2C76BA7D70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3A61D357-BB7B-3992-5BC8-15662B884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92A8EC-9513-3A6F-DDD2-CEAD4C66703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DD33C9-B75E-6B6F-8E84-EDE11FB6E2A0}"/>
              </a:ext>
            </a:extLst>
          </p:cNvPr>
          <p:cNvGraphicFramePr>
            <a:graphicFrameLocks noGrp="1"/>
          </p:cNvGraphicFramePr>
          <p:nvPr/>
        </p:nvGraphicFramePr>
        <p:xfrm>
          <a:off x="1813039" y="2236408"/>
          <a:ext cx="7258170" cy="3210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37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83703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63969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012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68.4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80.8   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12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3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79.2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minimum samples : 5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Maximum samples 50</a:t>
                      </a:r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39.2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77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70040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59.9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19591"/>
                  </a:ext>
                </a:extLst>
              </a:tr>
            </a:tbl>
          </a:graphicData>
        </a:graphic>
      </p:graphicFrame>
      <p:sp>
        <p:nvSpPr>
          <p:cNvPr id="9" name="Google Shape;2109;p192">
            <a:extLst>
              <a:ext uri="{FF2B5EF4-FFF2-40B4-BE49-F238E27FC236}">
                <a16:creationId xmlns:a16="http://schemas.microsoft.com/office/drawing/2014/main" id="{E93099C3-30D6-F119-8585-94A3ADD6B8AA}"/>
              </a:ext>
            </a:extLst>
          </p:cNvPr>
          <p:cNvSpPr txBox="1">
            <a:spLocks/>
          </p:cNvSpPr>
          <p:nvPr/>
        </p:nvSpPr>
        <p:spPr>
          <a:xfrm>
            <a:off x="864491" y="5500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Trace 1573 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C9508D-1E3C-F17B-07C4-D4EF2110491B}"/>
              </a:ext>
            </a:extLst>
          </p:cNvPr>
          <p:cNvSpPr/>
          <p:nvPr/>
        </p:nvSpPr>
        <p:spPr>
          <a:xfrm>
            <a:off x="3649579" y="2736861"/>
            <a:ext cx="5420355" cy="761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3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1FAC592-8E74-3AA5-B17F-5027DDFED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FAC8352-7A1A-B427-24A5-CBDA5BF462E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1864357-4EE5-5557-B3EA-EFC242C3134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562A777-838E-87A7-B5B9-9CBD513A18A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F3EF2F4-59CD-5359-28E2-C6CF92C1D86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FF6E99C-30B1-DEDF-3A4C-8446D7D765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038F-9057-FC83-91EE-BBBD1AA8D98A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F6A80F-2F78-887F-04C2-A38F29153E8A}"/>
              </a:ext>
            </a:extLst>
          </p:cNvPr>
          <p:cNvGraphicFramePr>
            <a:graphicFrameLocks noGrp="1"/>
          </p:cNvGraphicFramePr>
          <p:nvPr/>
        </p:nvGraphicFramePr>
        <p:xfrm>
          <a:off x="1813039" y="2236408"/>
          <a:ext cx="7258170" cy="36372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7037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83703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63969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202012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Method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dirty="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34.2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68.4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latin typeface="Calibri"/>
                        </a:rPr>
                        <a:t>80.8   </a:t>
                      </a:r>
                      <a:endParaRPr lang="en-US" b="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12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3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  <a:endParaRPr lang="en-US" dirty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68.5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  <a:endParaRPr lang="en-US" sz="1400" dirty="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59.7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79.2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Train Set :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 5 –min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50 max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Gallery Set : 12 </a:t>
                      </a:r>
                      <a:endParaRPr lang="en-US" sz="14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Query Set : 3</a:t>
                      </a:r>
                      <a:endParaRPr lang="en-US" dirty="0"/>
                    </a:p>
                    <a:p>
                      <a:pPr lvl="0" algn="ctr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OSNET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36.1</a:t>
                      </a:r>
                      <a:endParaRPr lang="en-US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67.2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3670040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CLIP-</a:t>
                      </a:r>
                      <a:r>
                        <a:rPr lang="en-US" sz="1400" dirty="0" err="1"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56.5</a:t>
                      </a:r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alibri"/>
                        </a:rPr>
                        <a:t>77.2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1619591"/>
                  </a:ext>
                </a:extLst>
              </a:tr>
            </a:tbl>
          </a:graphicData>
        </a:graphic>
      </p:graphicFrame>
      <p:sp>
        <p:nvSpPr>
          <p:cNvPr id="9" name="Google Shape;2109;p192">
            <a:extLst>
              <a:ext uri="{FF2B5EF4-FFF2-40B4-BE49-F238E27FC236}">
                <a16:creationId xmlns:a16="http://schemas.microsoft.com/office/drawing/2014/main" id="{820392BB-89DF-16FF-9C8C-2BAE5FC952E3}"/>
              </a:ext>
            </a:extLst>
          </p:cNvPr>
          <p:cNvSpPr txBox="1">
            <a:spLocks/>
          </p:cNvSpPr>
          <p:nvPr/>
        </p:nvSpPr>
        <p:spPr>
          <a:xfrm>
            <a:off x="864491" y="5500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Results: Trace 1573 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 </a:t>
            </a:r>
            <a:r>
              <a:rPr lang="en-US" sz="2800" b="1">
                <a:solidFill>
                  <a:schemeClr val="bg1"/>
                </a:solidFill>
                <a:latin typeface="Times New Roman"/>
                <a:cs typeface="Times New Roman"/>
              </a:rPr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D5947ED-A755-2327-CD14-3E46A06E2A75}"/>
              </a:ext>
            </a:extLst>
          </p:cNvPr>
          <p:cNvSpPr/>
          <p:nvPr/>
        </p:nvSpPr>
        <p:spPr>
          <a:xfrm>
            <a:off x="3649579" y="2736861"/>
            <a:ext cx="5420355" cy="76135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3646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22BBC440-5B8E-D246-A369-8FB2435A6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2A77BD5E-7D34-2FC2-178D-AE1B052B84D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B9A7904-5761-51BF-9AF5-1D937956C0E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9B1BC3A5-D072-1B01-5120-BB8D1C0526F1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B481EFF-F0CA-2F28-70B4-F63475B856C3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3E534F6-6CBD-FD9E-E6A1-32817544A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Arc Face  vs Triplet Hard Mining Loss</a:t>
            </a:r>
            <a:endParaRPr lang="en-US" sz="2800" b="1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E8DD68-CF85-09BE-27D0-4120C8DDF82F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6" name="Picture 5" descr="A comparison of a sample&#10;&#10;AI-generated content may be incorrect.">
            <a:extLst>
              <a:ext uri="{FF2B5EF4-FFF2-40B4-BE49-F238E27FC236}">
                <a16:creationId xmlns:a16="http://schemas.microsoft.com/office/drawing/2014/main" id="{951BF4D4-2F4B-4477-6DA1-49B4AEE76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074" y="1715575"/>
            <a:ext cx="6740628" cy="42994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AB430DD-8EE0-4EA4-B0F1-973126080A5D}"/>
              </a:ext>
            </a:extLst>
          </p:cNvPr>
          <p:cNvSpPr txBox="1"/>
          <p:nvPr/>
        </p:nvSpPr>
        <p:spPr>
          <a:xfrm>
            <a:off x="8203142" y="1715147"/>
            <a:ext cx="3507592" cy="535531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Triplet Loss :</a:t>
            </a:r>
          </a:p>
          <a:p>
            <a:pPr marL="285750" indent="-285750">
              <a:buFont typeface="Arial"/>
              <a:buChar char="•"/>
            </a:pPr>
            <a:br>
              <a:rPr lang="en-US"/>
            </a:br>
            <a:r>
              <a:rPr lang="en-US"/>
              <a:t>Optimizes the distance between positive and negative pairs .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Learns the embedding space </a:t>
            </a:r>
          </a:p>
          <a:p>
            <a:endParaRPr lang="en-US"/>
          </a:p>
          <a:p>
            <a:r>
              <a:rPr lang="en-US" b="1" err="1"/>
              <a:t>ArcFace</a:t>
            </a:r>
            <a:r>
              <a:rPr lang="en-US" b="1"/>
              <a:t> Loss:</a:t>
            </a:r>
          </a:p>
          <a:p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Classification-based loss that uses  angular margin between class-centers</a:t>
            </a:r>
          </a:p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/>
              <a:t>Works well in case of similar classes in training and testing. 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99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F8F4AF4-E781-54F0-5277-61CEB7328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77E126B1-88DA-1C80-7768-0DE8586895C0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0DA21904-0F47-999B-BE8E-34276DAE133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C10C227-8176-3994-B08A-69B7F608F69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3DFF017F-2059-D25F-D425-D991869391E2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C24D30F-38EE-07F4-6253-E344F02118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Arc Face  vs Triplet Hard Mining Loss</a:t>
            </a:r>
            <a:endParaRPr lang="en-US" sz="2800" b="1">
              <a:solidFill>
                <a:schemeClr val="bg1"/>
              </a:solidFill>
              <a:latin typeface="Times New Roman"/>
              <a:ea typeface="Calibri"/>
              <a:cs typeface="Times New Roma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AC89C-B225-EF86-5A36-D2454EE0CE03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917BAA-758D-23CD-C773-7E0150D1351C}"/>
              </a:ext>
            </a:extLst>
          </p:cNvPr>
          <p:cNvSpPr txBox="1"/>
          <p:nvPr/>
        </p:nvSpPr>
        <p:spPr>
          <a:xfrm>
            <a:off x="1042737" y="1922142"/>
            <a:ext cx="85705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Experimental study on different loss functions with  CLIP-</a:t>
            </a:r>
            <a:r>
              <a:rPr lang="en-US" dirty="0" err="1"/>
              <a:t>ReID</a:t>
            </a:r>
            <a:r>
              <a:rPr lang="en-US" dirty="0"/>
              <a:t> method. 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DE2197-BED8-33F8-0124-D88EF8B4ABE2}"/>
              </a:ext>
            </a:extLst>
          </p:cNvPr>
          <p:cNvGraphicFramePr>
            <a:graphicFrameLocks noGrp="1"/>
          </p:cNvGraphicFramePr>
          <p:nvPr/>
        </p:nvGraphicFramePr>
        <p:xfrm>
          <a:off x="1155289" y="2746887"/>
          <a:ext cx="4419000" cy="20778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53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319455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8900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100846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Loss  Function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513183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Market-1501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ArcFace</a:t>
                      </a: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86.1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94.4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Triplet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89.8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95.3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37293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endParaRPr lang="en-US" sz="1400" err="1">
                        <a:latin typeface="Calibri"/>
                      </a:endParaRPr>
                    </a:p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Trace-1573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ArcFace</a:t>
                      </a: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54.2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40946"/>
                  </a:ext>
                </a:extLst>
              </a:tr>
              <a:tr h="30078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Triplet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63.3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88.8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1802BC5-8450-2C3A-B126-5C488541A58A}"/>
              </a:ext>
            </a:extLst>
          </p:cNvPr>
          <p:cNvSpPr txBox="1"/>
          <p:nvPr/>
        </p:nvSpPr>
        <p:spPr>
          <a:xfrm>
            <a:off x="875200" y="5617001"/>
            <a:ext cx="908448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Triplet loss is  </a:t>
            </a:r>
            <a:r>
              <a:rPr lang="en-US" b="1">
                <a:solidFill>
                  <a:schemeClr val="accent3"/>
                </a:solidFill>
              </a:rPr>
              <a:t>better</a:t>
            </a:r>
            <a:r>
              <a:rPr lang="en-US"/>
              <a:t>  able to generalize across embedding space where as </a:t>
            </a:r>
            <a:r>
              <a:rPr lang="en-US" err="1"/>
              <a:t>ArcFace</a:t>
            </a:r>
            <a:r>
              <a:rPr lang="en-US"/>
              <a:t> is more sensitive to class imbalance and show </a:t>
            </a:r>
            <a:r>
              <a:rPr lang="en-US" b="1">
                <a:solidFill>
                  <a:srgbClr val="FF0000"/>
                </a:solidFill>
              </a:rPr>
              <a:t>poor generalization to unseen classes</a:t>
            </a:r>
            <a:r>
              <a:rPr lang="en-US"/>
              <a:t>.  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4B38B7D-DBD6-07E5-E526-36A0626A5F1F}"/>
              </a:ext>
            </a:extLst>
          </p:cNvPr>
          <p:cNvGraphicFramePr>
            <a:graphicFrameLocks noGrp="1"/>
          </p:cNvGraphicFramePr>
          <p:nvPr/>
        </p:nvGraphicFramePr>
        <p:xfrm>
          <a:off x="6440127" y="2746886"/>
          <a:ext cx="4419000" cy="2034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8653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319455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890046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100846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66952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>
                          <a:latin typeface="Calibri"/>
                        </a:rPr>
                        <a:t>Data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dirty="0" err="1">
                          <a:latin typeface="Calibri"/>
                        </a:rPr>
                        <a:t>ArcFace</a:t>
                      </a:r>
                      <a:r>
                        <a:rPr lang="en-US" sz="1400" dirty="0">
                          <a:latin typeface="Calibri"/>
                        </a:rPr>
                        <a:t> Margin M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MAP(%)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alibri"/>
                        </a:rPr>
                        <a:t>Top-1 Accuracy(%)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485732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US" sz="1600" dirty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r>
                        <a:rPr lang="en-US" sz="1600" dirty="0">
                          <a:latin typeface="Calibri"/>
                        </a:rPr>
                        <a:t>Trace -1573</a:t>
                      </a:r>
                      <a:endParaRPr lang="en-US" dirty="0"/>
                    </a:p>
                  </a:txBody>
                  <a:tcPr marL="0" marR="0" marT="0" marB="0" horzOverflow="overflow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 dirty="0">
                          <a:solidFill>
                            <a:schemeClr val="accent3"/>
                          </a:solidFill>
                        </a:rPr>
                        <a:t>56.1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 dirty="0">
                          <a:solidFill>
                            <a:schemeClr val="accent3"/>
                          </a:solidFill>
                          <a:latin typeface="Calibri"/>
                        </a:rPr>
                        <a:t>77.7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1937293"/>
                  </a:ext>
                </a:extLst>
              </a:tr>
              <a:tr h="485732">
                <a:tc vMerge="1">
                  <a:txBody>
                    <a:bodyPr/>
                    <a:lstStyle/>
                    <a:p>
                      <a:endParaRPr lang="en-US" sz="1400" dirty="0"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28.2</a:t>
                      </a:r>
                      <a:endParaRPr lang="en-US" sz="1400" b="0" i="0" u="none" strike="noStrike" noProof="0" dirty="0" err="1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54.2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77.1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3240946"/>
                  </a:ext>
                </a:extLst>
              </a:tr>
              <a:tr h="3938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tx1"/>
                          </a:solidFill>
                        </a:rPr>
                        <a:t>52.5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Calibri"/>
                        </a:rPr>
                        <a:t>74.6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04742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2">
          <a:extLst>
            <a:ext uri="{FF2B5EF4-FFF2-40B4-BE49-F238E27FC236}">
              <a16:creationId xmlns:a16="http://schemas.microsoft.com/office/drawing/2014/main" id="{C073BA7B-F19D-1650-DA9C-58B422B3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B107B7BB-8DBB-548F-87B8-62B017F307A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5998D4CA-F398-E9E8-1B1E-DA2DE0F08C2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5FC762C8-ECA1-BBD4-4C99-ACA7F9B1E4B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0157F992-F85D-7A4F-C744-0876DD5BE5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686512"/>
            <a:ext cx="89313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CLIP-</a:t>
            </a:r>
            <a:r>
              <a:rPr lang="en-US" sz="28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28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 Vs CLIP-SCGI</a:t>
            </a:r>
            <a:endParaRPr lang="en-US" sz="2800">
              <a:solidFill>
                <a:schemeClr val="bg1"/>
              </a:solidFill>
              <a:latin typeface="Calibri"/>
              <a:ea typeface="Calibri"/>
              <a:cs typeface="Times New Roman"/>
            </a:endParaRPr>
          </a:p>
          <a:p>
            <a:endParaRPr lang="en-US" sz="28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32FAA2-0783-CB96-4320-01DE92FBB70F}"/>
              </a:ext>
            </a:extLst>
          </p:cNvPr>
          <p:cNvSpPr txBox="1"/>
          <p:nvPr/>
        </p:nvSpPr>
        <p:spPr>
          <a:xfrm>
            <a:off x="714972" y="1711743"/>
            <a:ext cx="6011684" cy="36317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/>
              <a:t>Limitation: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CLIP-</a:t>
            </a:r>
            <a:r>
              <a:rPr lang="en-US" sz="2000" dirty="0" err="1"/>
              <a:t>ReID</a:t>
            </a:r>
            <a:r>
              <a:rPr lang="en-US" sz="2000" dirty="0"/>
              <a:t> uses </a:t>
            </a:r>
            <a:r>
              <a:rPr lang="en-US" sz="2000" b="1" dirty="0">
                <a:solidFill>
                  <a:srgbClr val="FF0000"/>
                </a:solidFill>
              </a:rPr>
              <a:t>learnable prompt</a:t>
            </a:r>
            <a:r>
              <a:rPr lang="en-US" sz="2000" dirty="0">
                <a:solidFill>
                  <a:srgbClr val="000000"/>
                </a:solidFill>
              </a:rPr>
              <a:t> </a:t>
            </a:r>
            <a:r>
              <a:rPr lang="en-US" sz="2000" b="1" dirty="0">
                <a:solidFill>
                  <a:srgbClr val="FF0000"/>
                </a:solidFill>
              </a:rPr>
              <a:t>tokens </a:t>
            </a:r>
            <a:r>
              <a:rPr lang="en-US" sz="2000" dirty="0"/>
              <a:t>.</a:t>
            </a:r>
          </a:p>
          <a:p>
            <a:endParaRPr lang="en-US" sz="2000"/>
          </a:p>
          <a:p>
            <a:r>
              <a:rPr lang="en-US" sz="2000" b="1" dirty="0">
                <a:solidFill>
                  <a:srgbClr val="FF0000"/>
                </a:solidFill>
              </a:rPr>
              <a:t>Absence of concrete descriptions</a:t>
            </a:r>
            <a:r>
              <a:rPr lang="en-US" sz="2000" dirty="0"/>
              <a:t> that capture key semantic attributes such as gender, clothing, and age. </a:t>
            </a:r>
            <a:br>
              <a:rPr lang="en-US" sz="2000" dirty="0"/>
            </a:br>
            <a:br>
              <a:rPr lang="en-US" dirty="0"/>
            </a:br>
            <a:r>
              <a:rPr lang="en-US" b="1" dirty="0"/>
              <a:t>Solution :</a:t>
            </a:r>
            <a:r>
              <a:rPr lang="en-US" dirty="0"/>
              <a:t> </a:t>
            </a:r>
            <a:endParaRPr lang="en-US"/>
          </a:p>
          <a:p>
            <a:endParaRPr lang="en-US"/>
          </a:p>
          <a:p>
            <a:r>
              <a:rPr lang="en-US" dirty="0"/>
              <a:t>Leverage existing image captioning models(</a:t>
            </a:r>
            <a:r>
              <a:rPr lang="en-US" dirty="0" err="1"/>
              <a:t>LLaVA</a:t>
            </a:r>
            <a:r>
              <a:rPr lang="en-US" dirty="0"/>
              <a:t>) to generate pseudo captions for describing  person images.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DF8118-6D8E-0E66-4BB0-218A48E215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554"/>
          <a:stretch/>
        </p:blipFill>
        <p:spPr>
          <a:xfrm>
            <a:off x="7299326" y="2114550"/>
            <a:ext cx="4394200" cy="1597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D819144-1922-045A-5A3C-F12394B7BE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438" b="10116"/>
          <a:stretch/>
        </p:blipFill>
        <p:spPr>
          <a:xfrm>
            <a:off x="7446300" y="4390995"/>
            <a:ext cx="4394200" cy="1597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5CB37B-BB72-7718-7EB6-A6B80A64881E}"/>
              </a:ext>
            </a:extLst>
          </p:cNvPr>
          <p:cNvSpPr txBox="1"/>
          <p:nvPr/>
        </p:nvSpPr>
        <p:spPr>
          <a:xfrm>
            <a:off x="9042177" y="3615992"/>
            <a:ext cx="120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CLIP-</a:t>
            </a:r>
            <a:r>
              <a:rPr lang="en-US" err="1"/>
              <a:t>ReID</a:t>
            </a:r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714D291-991F-745E-AF41-D0AF1EA06503}"/>
              </a:ext>
            </a:extLst>
          </p:cNvPr>
          <p:cNvSpPr txBox="1"/>
          <p:nvPr/>
        </p:nvSpPr>
        <p:spPr>
          <a:xfrm>
            <a:off x="9209640" y="6024834"/>
            <a:ext cx="1534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CLIP-SCGI</a:t>
            </a:r>
          </a:p>
        </p:txBody>
      </p:sp>
    </p:spTree>
    <p:extLst>
      <p:ext uri="{BB962C8B-B14F-4D97-AF65-F5344CB8AC3E}">
        <p14:creationId xmlns:p14="http://schemas.microsoft.com/office/powerpoint/2010/main" val="3589860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6F25C07-5B48-C640-1DF4-4FA7C0C52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E4DDD96-33BC-CA37-B872-E129EC1F9CB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03A914F-C954-42B2-833D-2B145405235A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C2CD8171-E72B-FA6F-49BA-2BE6634568A3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111F4148-5744-F966-E5F7-0B70747DD7A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E8CD59A1-61EB-2C95-2ECC-BAE9C2CDE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Examples : Generated synthetic captions from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LLaVA</a:t>
            </a:r>
            <a:r>
              <a:rPr lang="en-US" sz="2800" b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F92A30-58D2-E146-8F3B-4E2869A484E4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pic>
        <p:nvPicPr>
          <p:cNvPr id="4" name="Picture 3" descr="A person standing in a store&#10;&#10;AI-generated content may be incorrect.">
            <a:extLst>
              <a:ext uri="{FF2B5EF4-FFF2-40B4-BE49-F238E27FC236}">
                <a16:creationId xmlns:a16="http://schemas.microsoft.com/office/drawing/2014/main" id="{B9E95F26-1672-0F4C-9FE7-DB7B97E5FC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738" y="2627056"/>
            <a:ext cx="1300010" cy="25256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65A01B8-61D8-9C0D-5B1D-B9553ECCBAFF}"/>
              </a:ext>
            </a:extLst>
          </p:cNvPr>
          <p:cNvSpPr txBox="1"/>
          <p:nvPr/>
        </p:nvSpPr>
        <p:spPr>
          <a:xfrm>
            <a:off x="637868" y="5375787"/>
            <a:ext cx="3179507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woman is wearing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purple shirt and shorts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She is wearing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watch and carrying a purse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The woman has short hair and is wearing glasses.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E25824-A56E-4627-FC55-F9A049FDE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7836" y="2610005"/>
            <a:ext cx="1091072" cy="25351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3C27B68-ABF2-FCFF-8BF0-1296ACC931F6}"/>
              </a:ext>
            </a:extLst>
          </p:cNvPr>
          <p:cNvSpPr txBox="1"/>
          <p:nvPr/>
        </p:nvSpPr>
        <p:spPr>
          <a:xfrm>
            <a:off x="5045825" y="5122154"/>
            <a:ext cx="2622041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young woman is wearing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black shirt and shorts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She is carrying a 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backpack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has l</a:t>
            </a:r>
            <a:r>
              <a:rPr lang="en-US" sz="1600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ong blonde hair</a:t>
            </a:r>
            <a:r>
              <a:rPr lang="en-US" sz="1600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</a:t>
            </a: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A2D0EE-F259-482E-B55D-5D6F297A52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12481" y="2517826"/>
            <a:ext cx="1022247" cy="26273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F3A0E9-8BF1-5615-ED3C-01A3BD29A626}"/>
              </a:ext>
            </a:extLst>
          </p:cNvPr>
          <p:cNvSpPr txBox="1"/>
          <p:nvPr/>
        </p:nvSpPr>
        <p:spPr>
          <a:xfrm>
            <a:off x="8257868" y="5123835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A man is wearing a </a:t>
            </a:r>
            <a:r>
              <a:rPr lang="en-US" b="1" dirty="0">
                <a:solidFill>
                  <a:schemeClr val="accent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black shirt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 and </a:t>
            </a:r>
            <a:r>
              <a:rPr lang="en-US" b="1" dirty="0">
                <a:solidFill>
                  <a:schemeClr val="accent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pants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</a:rPr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75796C-CE1D-9783-7398-892C7DAC58FB}"/>
              </a:ext>
            </a:extLst>
          </p:cNvPr>
          <p:cNvSpPr txBox="1"/>
          <p:nvPr/>
        </p:nvSpPr>
        <p:spPr>
          <a:xfrm>
            <a:off x="1122947" y="1723880"/>
            <a:ext cx="10058981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b="1" i="1" dirty="0">
                <a:latin typeface="Calibri"/>
                <a:ea typeface="+mn-lt"/>
                <a:cs typeface="+mn-lt"/>
              </a:rPr>
              <a:t>Prompt :</a:t>
            </a:r>
            <a:r>
              <a:rPr lang="en-US" sz="1400" i="1" dirty="0">
                <a:latin typeface="Calibri"/>
                <a:ea typeface="+mn-lt"/>
                <a:cs typeface="+mn-lt"/>
              </a:rPr>
              <a:t> “Describe the most obvious one people using this template for no more than 45 words: A [age] [gender] is wearing [upper clothes]. [gender] is wearing [upper clothes] and [lower clothes]. The [gender] is wearing [shoes] and carrying a [others]. The [gender] has [hair length] [and whether wear glasses].”</a:t>
            </a:r>
          </a:p>
          <a:p>
            <a:endParaRPr lang="en-US" sz="1400" i="1" dirty="0">
              <a:latin typeface="Calibri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953382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E092BFF1-7F6A-2E69-5C15-6C3557420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B99FB14-2675-793D-5470-6ED946F7F569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F13FC42E-9021-2E28-299F-9619EB879A0D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13ED084-653A-3150-C05D-8858628A868A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8A086DAC-35BA-4E48-DD5E-8D9E49815A9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9C605310-6A36-F835-4BFC-E942EFFCBA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Examples : Generated synthetic captions from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LLaVA</a:t>
            </a:r>
            <a:r>
              <a:rPr lang="en-US" sz="2800" b="1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B92AB9-DB51-F30C-C542-F9488FC5BB87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331C42-F78C-64F3-F8E7-0406226D1A98}"/>
              </a:ext>
            </a:extLst>
          </p:cNvPr>
          <p:cNvSpPr txBox="1"/>
          <p:nvPr/>
        </p:nvSpPr>
        <p:spPr>
          <a:xfrm>
            <a:off x="711610" y="5123835"/>
            <a:ext cx="4426975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young man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is wearing a</a:t>
            </a:r>
            <a:r>
              <a:rPr lang="en-US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black shirt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>
                <a:solidFill>
                  <a:srgbClr val="00B050"/>
                </a:solidFill>
                <a:latin typeface="Calibri"/>
                <a:ea typeface="Calibri"/>
                <a:cs typeface="Calibri"/>
              </a:rPr>
              <a:t>shorts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He is carrying a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backpack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has short hair.</a:t>
            </a:r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C3C54B-2E1D-4D09-4879-287453731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190" y="2136448"/>
            <a:ext cx="1312300" cy="2523653"/>
          </a:xfrm>
          <a:prstGeom prst="rect">
            <a:avLst/>
          </a:prstGeom>
        </p:spPr>
      </p:pic>
      <p:pic>
        <p:nvPicPr>
          <p:cNvPr id="11" name="Picture 10" descr="A person in a shopping cart&#10;&#10;AI-generated content may be incorrect.">
            <a:extLst>
              <a:ext uri="{FF2B5EF4-FFF2-40B4-BE49-F238E27FC236}">
                <a16:creationId xmlns:a16="http://schemas.microsoft.com/office/drawing/2014/main" id="{8A198FD5-FD48-284C-EBFD-2AC98CF00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239" y="2134959"/>
            <a:ext cx="1091072" cy="24098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105207-D65E-3BEB-3772-034C28653BC4}"/>
              </a:ext>
            </a:extLst>
          </p:cNvPr>
          <p:cNvSpPr txBox="1"/>
          <p:nvPr/>
        </p:nvSpPr>
        <p:spPr>
          <a:xfrm>
            <a:off x="5492545" y="4982497"/>
            <a:ext cx="2300748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man is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wearing camouflage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shorts</a:t>
            </a:r>
            <a:r>
              <a:rPr lang="en-US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 and </a:t>
            </a:r>
            <a:r>
              <a:rPr lang="en-US" b="1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a watch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3A9805-76D2-511C-4FAC-2566B7B8BFDA}"/>
              </a:ext>
            </a:extLst>
          </p:cNvPr>
          <p:cNvSpPr txBox="1"/>
          <p:nvPr/>
        </p:nvSpPr>
        <p:spPr>
          <a:xfrm>
            <a:off x="8442223" y="4982497"/>
            <a:ext cx="2743200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 man is wearing a white shirt and </a:t>
            </a:r>
            <a:r>
              <a:rPr lang="en-US" b="1" dirty="0">
                <a:solidFill>
                  <a:schemeClr val="accent3"/>
                </a:solidFill>
                <a:latin typeface="Calibri"/>
                <a:ea typeface="Calibri"/>
                <a:cs typeface="Calibri"/>
              </a:rPr>
              <a:t>khaki shorts</a:t>
            </a:r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He is wearing a 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watch and carrying a cane</a:t>
            </a:r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. The man has </a:t>
            </a:r>
            <a:r>
              <a:rPr lang="en-US" b="1" dirty="0">
                <a:solidFill>
                  <a:srgbClr val="C00000"/>
                </a:solidFill>
                <a:latin typeface="Calibri"/>
                <a:ea typeface="Calibri"/>
                <a:cs typeface="Calibri"/>
              </a:rPr>
              <a:t>short hair </a:t>
            </a:r>
            <a:r>
              <a:rPr lang="en-US" dirty="0">
                <a:solidFill>
                  <a:srgbClr val="3B3B3B"/>
                </a:solidFill>
                <a:latin typeface="Calibri"/>
                <a:ea typeface="Calibri"/>
                <a:cs typeface="Calibri"/>
              </a:rPr>
              <a:t>and is wearing glasses.</a:t>
            </a:r>
            <a:endParaRPr lang="en-US" dirty="0">
              <a:latin typeface="Calibri"/>
              <a:ea typeface="Calibri"/>
              <a:cs typeface="Calibri"/>
            </a:endParaRPr>
          </a:p>
        </p:txBody>
      </p:sp>
      <p:pic>
        <p:nvPicPr>
          <p:cNvPr id="10" name="Picture 9" descr="A person in a white shirt&#10;&#10;AI-generated content may be incorrect.">
            <a:extLst>
              <a:ext uri="{FF2B5EF4-FFF2-40B4-BE49-F238E27FC236}">
                <a16:creationId xmlns:a16="http://schemas.microsoft.com/office/drawing/2014/main" id="{9445F8D1-E5FB-94D8-B486-6C41591EF1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697" y="2137901"/>
            <a:ext cx="1760587" cy="24224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16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83E96C1-5FEE-6BD0-CED7-CF7B0817F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5170D1CF-9341-A1DE-1DDC-D05A5A613A7F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F2A1B29-7C7F-20A9-CF2C-1421F819589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ACFD3E0-B8BC-C2B7-4306-281CAADB3470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30385F1-4D4D-8E51-3D24-438039EA7C74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4D8259B9-2014-3C04-EA60-131EFFC5BB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Agenda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AFB105-6AA0-169A-4575-9B2E5C9DB8E9}"/>
              </a:ext>
            </a:extLst>
          </p:cNvPr>
          <p:cNvSpPr txBox="1"/>
          <p:nvPr/>
        </p:nvSpPr>
        <p:spPr>
          <a:xfrm>
            <a:off x="378160" y="1611400"/>
            <a:ext cx="11635019" cy="50167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Objective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Recap , Progress Overview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  Experiments </a:t>
            </a:r>
            <a:endParaRPr lang="en-US" sz="2000" i="1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Various sampling strategies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i="1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Combination of Various proportions  Market-1501 dataset 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Ablation on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ArcFace</a:t>
            </a: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 , Triplet Loss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Synthetic caption generation using </a:t>
            </a:r>
            <a:r>
              <a:rPr lang="en-US" sz="2000" dirty="0" err="1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LLaVA</a:t>
            </a:r>
            <a:endParaRPr lang="en-US" sz="2000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000" dirty="0">
              <a:solidFill>
                <a:srgbClr val="1D1C1D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Conclusion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dirty="0">
                <a:solidFill>
                  <a:srgbClr val="1D1C1D"/>
                </a:solidFill>
                <a:latin typeface="Calibri"/>
                <a:ea typeface="Calibri"/>
                <a:cs typeface="Calibri"/>
              </a:rPr>
              <a:t>Next steps </a:t>
            </a:r>
            <a:endParaRPr lang="en-US" sz="20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2000">
              <a:solidFill>
                <a:srgbClr val="1D1C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09713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0BBF83FD-4940-8542-7C38-F6EA50DCA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A7B011D-4D93-DEF8-C210-3C736C290E78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F3502B7-D873-883A-A54A-EED191609DA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AEDE49DF-2684-34CE-7531-A6FDD6589978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FF6C1D6C-A993-3CF0-D5F4-02451E5F77D5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EE93A1D-1011-724F-00D5-F642B2964A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Experiments with synthetic captions</a:t>
            </a:r>
            <a:r>
              <a:rPr lang="en-US" sz="2800" b="1" dirty="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8320BA-D5EA-004C-C7B6-A6A48D91CC3D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35204C-93CA-7457-3DB7-ACA695C343E8}"/>
              </a:ext>
            </a:extLst>
          </p:cNvPr>
          <p:cNvSpPr txBox="1"/>
          <p:nvPr/>
        </p:nvSpPr>
        <p:spPr>
          <a:xfrm>
            <a:off x="1052763" y="2235868"/>
            <a:ext cx="748965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  <a:p>
            <a:pPr marL="342900" indent="-342900">
              <a:buAutoNum type="arabicParenR"/>
            </a:pPr>
            <a:r>
              <a:rPr lang="en-US" dirty="0"/>
              <a:t>Without filtering occluded and low detection captions</a:t>
            </a:r>
          </a:p>
          <a:p>
            <a:pPr marL="342900" indent="-342900">
              <a:buAutoNum type="arabicParenR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19712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0">
          <a:extLst>
            <a:ext uri="{FF2B5EF4-FFF2-40B4-BE49-F238E27FC236}">
              <a16:creationId xmlns:a16="http://schemas.microsoft.com/office/drawing/2014/main" id="{256D7593-ECAA-FC8C-362D-A49E5D4F8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2" name="Google Shape;2082;p189">
            <a:extLst>
              <a:ext uri="{FF2B5EF4-FFF2-40B4-BE49-F238E27FC236}">
                <a16:creationId xmlns:a16="http://schemas.microsoft.com/office/drawing/2014/main" id="{B830B782-3F6A-5E1E-8A22-A42F51EE54DE}"/>
              </a:ext>
            </a:extLst>
          </p:cNvPr>
          <p:cNvSpPr/>
          <p:nvPr/>
        </p:nvSpPr>
        <p:spPr>
          <a:xfrm rot="10800000">
            <a:off x="-3" y="-22564"/>
            <a:ext cx="12192000" cy="4374000"/>
          </a:xfrm>
          <a:prstGeom prst="rect">
            <a:avLst/>
          </a:prstGeom>
          <a:gradFill>
            <a:gsLst>
              <a:gs pos="0">
                <a:srgbClr val="2F5496"/>
              </a:gs>
              <a:gs pos="100000">
                <a:srgbClr val="000000"/>
              </a:gs>
            </a:gsLst>
            <a:lin ang="1499992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3" name="Google Shape;2083;p189">
            <a:extLst>
              <a:ext uri="{FF2B5EF4-FFF2-40B4-BE49-F238E27FC236}">
                <a16:creationId xmlns:a16="http://schemas.microsoft.com/office/drawing/2014/main" id="{44B5194A-C9DD-33F6-75DD-12C54A1FBD3D}"/>
              </a:ext>
            </a:extLst>
          </p:cNvPr>
          <p:cNvSpPr/>
          <p:nvPr/>
        </p:nvSpPr>
        <p:spPr>
          <a:xfrm rot="5400000">
            <a:off x="3908698" y="-3931819"/>
            <a:ext cx="4374600" cy="121920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40000">
                <a:srgbClr val="4472C4">
                  <a:alpha val="0"/>
                </a:srgbClr>
              </a:gs>
              <a:gs pos="100000">
                <a:srgbClr val="2F5496">
                  <a:alpha val="50588"/>
                </a:srgbClr>
              </a:gs>
            </a:gsLst>
            <a:lin ang="2399891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4" name="Google Shape;2084;p189">
            <a:extLst>
              <a:ext uri="{FF2B5EF4-FFF2-40B4-BE49-F238E27FC236}">
                <a16:creationId xmlns:a16="http://schemas.microsoft.com/office/drawing/2014/main" id="{F93125AE-30C7-117C-E873-69DCDF949C46}"/>
              </a:ext>
            </a:extLst>
          </p:cNvPr>
          <p:cNvSpPr/>
          <p:nvPr/>
        </p:nvSpPr>
        <p:spPr>
          <a:xfrm rot="5400000">
            <a:off x="4136699" y="-3703993"/>
            <a:ext cx="4374000" cy="11736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17000">
                <a:srgbClr val="4472C4">
                  <a:alpha val="0"/>
                </a:srgbClr>
              </a:gs>
              <a:gs pos="100000">
                <a:srgbClr val="000000">
                  <a:alpha val="35686"/>
                </a:srgbClr>
              </a:gs>
            </a:gsLst>
            <a:lin ang="7799903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7" name="Google Shape;2087;p189">
            <a:extLst>
              <a:ext uri="{FF2B5EF4-FFF2-40B4-BE49-F238E27FC236}">
                <a16:creationId xmlns:a16="http://schemas.microsoft.com/office/drawing/2014/main" id="{33567838-15C4-40C0-9157-D238842941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1544" y="500400"/>
            <a:ext cx="11440246" cy="29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en-US" dirty="0" err="1">
                <a:solidFill>
                  <a:schemeClr val="bg1"/>
                </a:solidFill>
                <a:ea typeface="+mj-lt"/>
                <a:cs typeface="+mj-lt"/>
              </a:rPr>
              <a:t>SiTH</a:t>
            </a:r>
            <a:r>
              <a:rPr lang="en-US" dirty="0">
                <a:solidFill>
                  <a:schemeClr val="bg1"/>
                </a:solidFill>
                <a:ea typeface="+mj-lt"/>
                <a:cs typeface="+mj-lt"/>
              </a:rPr>
              <a:t>: Single-view Textured Human Reconstruction with Image-Conditioned Diffusion</a:t>
            </a:r>
            <a:endParaRPr lang="en-US" dirty="0" err="1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19DC36-AC5E-FF50-526C-431126249C38}"/>
              </a:ext>
            </a:extLst>
          </p:cNvPr>
          <p:cNvSpPr txBox="1"/>
          <p:nvPr/>
        </p:nvSpPr>
        <p:spPr>
          <a:xfrm>
            <a:off x="112121" y="5989655"/>
            <a:ext cx="11636543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b="1" dirty="0"/>
              <a:t>CVPR 2024 , Authors</a:t>
            </a:r>
            <a:r>
              <a:rPr lang="en-US" dirty="0"/>
              <a:t>:  </a:t>
            </a:r>
            <a:r>
              <a:rPr lang="en-US" dirty="0">
                <a:ea typeface="+mn-lt"/>
                <a:cs typeface="+mn-lt"/>
              </a:rPr>
              <a:t>Hsuan-I Ho and Jie Song and Otmar </a:t>
            </a:r>
            <a:r>
              <a:rPr lang="en-US" dirty="0" err="1">
                <a:ea typeface="+mn-lt"/>
                <a:cs typeface="+mn-lt"/>
              </a:rPr>
              <a:t>Hilliges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1CEC3-1A8A-667D-6A72-ED7C4290A8C6}"/>
              </a:ext>
            </a:extLst>
          </p:cNvPr>
          <p:cNvSpPr txBox="1"/>
          <p:nvPr/>
        </p:nvSpPr>
        <p:spPr>
          <a:xfrm>
            <a:off x="7999076" y="6357600"/>
            <a:ext cx="3882359" cy="276999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 :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  <a:ea typeface="+mn-lt"/>
                <a:cs typeface="+mn-lt"/>
              </a:rPr>
              <a:t>https://arxiv.org/abs/2311.15855</a:t>
            </a:r>
            <a:endParaRPr lang="en-US" sz="120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512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58E6868-2756-8080-89EB-16C67A373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C63B62BA-2B93-E722-BAE2-F879070FE62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6066EE49-7211-F4D5-D497-58A139AF48B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BBFB75BA-78E2-8BF8-FB60-09C8CFCF545C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ABBC07B2-55C3-26F6-5A63-F43B9D89A1EE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6D354D49-E0D3-7C4E-E1B2-6B80889FE8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Conclusion 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DC53E-FD6F-8B66-7F26-9AAA52F8CC8F}"/>
              </a:ext>
            </a:extLst>
          </p:cNvPr>
          <p:cNvSpPr txBox="1"/>
          <p:nvPr/>
        </p:nvSpPr>
        <p:spPr>
          <a:xfrm>
            <a:off x="877529" y="2180303"/>
            <a:ext cx="971181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CLIP-</a:t>
            </a:r>
            <a:r>
              <a:rPr lang="en-US" err="1">
                <a:latin typeface="Calibri"/>
                <a:ea typeface="Calibri"/>
                <a:cs typeface="Calibri"/>
              </a:rPr>
              <a:t>ReID</a:t>
            </a:r>
            <a:r>
              <a:rPr lang="en-US">
                <a:latin typeface="Calibri"/>
                <a:ea typeface="Calibri"/>
                <a:cs typeface="Calibri"/>
              </a:rPr>
              <a:t> consistently outperforms OSNET in MAP and Top-1 Accuracy, especially with combined datasets and </a:t>
            </a:r>
            <a:r>
              <a:rPr lang="en-US" b="1" i="1">
                <a:latin typeface="Calibri"/>
                <a:ea typeface="Calibri"/>
                <a:cs typeface="Calibri"/>
              </a:rPr>
              <a:t>Random Dataset Sampling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>
              <a:buAutoNum type="arabicPeriod"/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CLIP-</a:t>
            </a:r>
            <a:r>
              <a:rPr lang="en-US" err="1">
                <a:latin typeface="Calibri"/>
                <a:ea typeface="Calibri"/>
                <a:cs typeface="Calibri"/>
              </a:rPr>
              <a:t>ReID</a:t>
            </a:r>
            <a:r>
              <a:rPr lang="en-US">
                <a:latin typeface="Calibri"/>
                <a:ea typeface="Calibri"/>
                <a:cs typeface="Calibri"/>
              </a:rPr>
              <a:t> outperforms OSNET overall, but OSNET shows competitive performance when </a:t>
            </a:r>
            <a:r>
              <a:rPr lang="en-US" b="1" i="1">
                <a:latin typeface="Calibri"/>
                <a:ea typeface="Calibri"/>
                <a:cs typeface="Calibri"/>
              </a:rPr>
              <a:t>more training samples</a:t>
            </a:r>
            <a:r>
              <a:rPr lang="en-US">
                <a:latin typeface="Calibri"/>
                <a:ea typeface="Calibri"/>
                <a:cs typeface="Calibri"/>
              </a:rPr>
              <a:t> are available.</a:t>
            </a:r>
          </a:p>
          <a:p>
            <a:pPr>
              <a:buAutoNum type="arabicPeriod"/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Triplet loss generalizes better than </a:t>
            </a:r>
            <a:r>
              <a:rPr lang="en-US" err="1">
                <a:latin typeface="Calibri"/>
                <a:ea typeface="Calibri"/>
                <a:cs typeface="Calibri"/>
              </a:rPr>
              <a:t>ArcFace</a:t>
            </a:r>
            <a:r>
              <a:rPr lang="en-US">
                <a:latin typeface="Calibri"/>
                <a:ea typeface="Calibri"/>
                <a:cs typeface="Calibri"/>
              </a:rPr>
              <a:t> on </a:t>
            </a:r>
            <a:r>
              <a:rPr lang="en-US" b="1" i="1">
                <a:latin typeface="Calibri"/>
                <a:ea typeface="Calibri"/>
                <a:cs typeface="Calibri"/>
              </a:rPr>
              <a:t>imbalanced or unseen classe</a:t>
            </a:r>
            <a:r>
              <a:rPr lang="en-US">
                <a:latin typeface="Calibri"/>
                <a:ea typeface="Calibri"/>
                <a:cs typeface="Calibri"/>
              </a:rPr>
              <a:t>s, making it more effective for real-world </a:t>
            </a:r>
            <a:r>
              <a:rPr lang="en-US" err="1">
                <a:latin typeface="Calibri"/>
                <a:ea typeface="Calibri"/>
                <a:cs typeface="Calibri"/>
              </a:rPr>
              <a:t>ReID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>
              <a:buAutoNum type="arabicPeriod"/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In occluded or overlapping scenarios, </a:t>
            </a:r>
            <a:r>
              <a:rPr lang="en-US" err="1">
                <a:latin typeface="Calibri"/>
                <a:ea typeface="Calibri"/>
                <a:cs typeface="Calibri"/>
              </a:rPr>
              <a:t>LLaVA</a:t>
            </a:r>
            <a:r>
              <a:rPr lang="en-US">
                <a:latin typeface="Calibri"/>
                <a:ea typeface="Calibri"/>
                <a:cs typeface="Calibri"/>
              </a:rPr>
              <a:t> may generate </a:t>
            </a:r>
            <a:r>
              <a:rPr lang="en-US" b="1" i="1">
                <a:latin typeface="Calibri"/>
                <a:ea typeface="Calibri"/>
                <a:cs typeface="Calibri"/>
              </a:rPr>
              <a:t>incorrect attribute</a:t>
            </a:r>
            <a:r>
              <a:rPr lang="en-US">
                <a:latin typeface="Calibri"/>
                <a:ea typeface="Calibri"/>
                <a:cs typeface="Calibri"/>
              </a:rPr>
              <a:t> details such as clothing, gender, or age.</a:t>
            </a:r>
          </a:p>
        </p:txBody>
      </p:sp>
    </p:spTree>
    <p:extLst>
      <p:ext uri="{BB962C8B-B14F-4D97-AF65-F5344CB8AC3E}">
        <p14:creationId xmlns:p14="http://schemas.microsoft.com/office/powerpoint/2010/main" val="9056248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7497DB82-DAC0-2C0B-6AD2-002401004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A9963D59-1681-8989-BFB5-3F5DCBFC140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C1FDDBF-1BD6-3F9C-1061-BA6C7EB6797C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E82EF56-D286-21B2-15EE-0ED7D3615661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C248296A-256B-5DD2-BF26-A035D644796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CB1A6122-EB40-3A62-E74C-DE45BCDEB3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6073808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Conclusion   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408BFC-71E6-9C2F-2CE9-4D01FD744002}"/>
              </a:ext>
            </a:extLst>
          </p:cNvPr>
          <p:cNvSpPr txBox="1"/>
          <p:nvPr/>
        </p:nvSpPr>
        <p:spPr>
          <a:xfrm>
            <a:off x="877529" y="2180303"/>
            <a:ext cx="9711812" cy="31393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CLIP-</a:t>
            </a:r>
            <a:r>
              <a:rPr lang="en-US" err="1">
                <a:latin typeface="Calibri"/>
                <a:ea typeface="Calibri"/>
                <a:cs typeface="Calibri"/>
              </a:rPr>
              <a:t>ReID</a:t>
            </a:r>
            <a:r>
              <a:rPr lang="en-US">
                <a:latin typeface="Calibri"/>
                <a:ea typeface="Calibri"/>
                <a:cs typeface="Calibri"/>
              </a:rPr>
              <a:t> consistently outperforms OSNET in MAP and Top-1 Accuracy, especially with combined datasets and </a:t>
            </a:r>
            <a:r>
              <a:rPr lang="en-US" b="1" i="1">
                <a:latin typeface="Calibri"/>
                <a:ea typeface="Calibri"/>
                <a:cs typeface="Calibri"/>
              </a:rPr>
              <a:t>Random Dataset Sampling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>
              <a:buAutoNum type="arabicPeriod"/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CLIP-</a:t>
            </a:r>
            <a:r>
              <a:rPr lang="en-US" err="1">
                <a:latin typeface="Calibri"/>
                <a:ea typeface="Calibri"/>
                <a:cs typeface="Calibri"/>
              </a:rPr>
              <a:t>ReID</a:t>
            </a:r>
            <a:r>
              <a:rPr lang="en-US">
                <a:latin typeface="Calibri"/>
                <a:ea typeface="Calibri"/>
                <a:cs typeface="Calibri"/>
              </a:rPr>
              <a:t> outperforms OSNET overall, but OSNET shows competitive performance when </a:t>
            </a:r>
            <a:r>
              <a:rPr lang="en-US" b="1" i="1">
                <a:latin typeface="Calibri"/>
                <a:ea typeface="Calibri"/>
                <a:cs typeface="Calibri"/>
              </a:rPr>
              <a:t>more training samples</a:t>
            </a:r>
            <a:r>
              <a:rPr lang="en-US">
                <a:latin typeface="Calibri"/>
                <a:ea typeface="Calibri"/>
                <a:cs typeface="Calibri"/>
              </a:rPr>
              <a:t> are available.</a:t>
            </a:r>
          </a:p>
          <a:p>
            <a:pPr>
              <a:buAutoNum type="arabicPeriod"/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Triplet loss generalizes better than </a:t>
            </a:r>
            <a:r>
              <a:rPr lang="en-US" err="1">
                <a:latin typeface="Calibri"/>
                <a:ea typeface="Calibri"/>
                <a:cs typeface="Calibri"/>
              </a:rPr>
              <a:t>ArcFace</a:t>
            </a:r>
            <a:r>
              <a:rPr lang="en-US">
                <a:latin typeface="Calibri"/>
                <a:ea typeface="Calibri"/>
                <a:cs typeface="Calibri"/>
              </a:rPr>
              <a:t> on </a:t>
            </a:r>
            <a:r>
              <a:rPr lang="en-US" b="1" i="1">
                <a:latin typeface="Calibri"/>
                <a:ea typeface="Calibri"/>
                <a:cs typeface="Calibri"/>
              </a:rPr>
              <a:t>imbalanced or unseen classe</a:t>
            </a:r>
            <a:r>
              <a:rPr lang="en-US">
                <a:latin typeface="Calibri"/>
                <a:ea typeface="Calibri"/>
                <a:cs typeface="Calibri"/>
              </a:rPr>
              <a:t>s, making it more effective for real-world </a:t>
            </a:r>
            <a:r>
              <a:rPr lang="en-US" err="1">
                <a:latin typeface="Calibri"/>
                <a:ea typeface="Calibri"/>
                <a:cs typeface="Calibri"/>
              </a:rPr>
              <a:t>ReID</a:t>
            </a:r>
            <a:r>
              <a:rPr lang="en-US">
                <a:latin typeface="Calibri"/>
                <a:ea typeface="Calibri"/>
                <a:cs typeface="Calibri"/>
              </a:rPr>
              <a:t>.</a:t>
            </a:r>
          </a:p>
          <a:p>
            <a:pPr>
              <a:buAutoNum type="arabicPeriod"/>
            </a:pPr>
            <a:endParaRPr lang="en-US">
              <a:latin typeface="Calibri"/>
              <a:ea typeface="Calibri"/>
              <a:cs typeface="Calibri"/>
            </a:endParaRPr>
          </a:p>
          <a:p>
            <a:pPr>
              <a:buFont typeface=""/>
              <a:buAutoNum type="arabicPeriod"/>
            </a:pPr>
            <a:r>
              <a:rPr lang="en-US">
                <a:latin typeface="Calibri"/>
                <a:ea typeface="Calibri"/>
                <a:cs typeface="Calibri"/>
              </a:rPr>
              <a:t>In occluded or overlapping scenarios, </a:t>
            </a:r>
            <a:r>
              <a:rPr lang="en-US" err="1">
                <a:latin typeface="Calibri"/>
                <a:ea typeface="Calibri"/>
                <a:cs typeface="Calibri"/>
              </a:rPr>
              <a:t>LLaVA</a:t>
            </a:r>
            <a:r>
              <a:rPr lang="en-US">
                <a:latin typeface="Calibri"/>
                <a:ea typeface="Calibri"/>
                <a:cs typeface="Calibri"/>
              </a:rPr>
              <a:t> may generate </a:t>
            </a:r>
            <a:r>
              <a:rPr lang="en-US" b="1" i="1">
                <a:latin typeface="Calibri"/>
                <a:ea typeface="Calibri"/>
                <a:cs typeface="Calibri"/>
              </a:rPr>
              <a:t>incorrect attribute</a:t>
            </a:r>
            <a:r>
              <a:rPr lang="en-US">
                <a:latin typeface="Calibri"/>
                <a:ea typeface="Calibri"/>
                <a:cs typeface="Calibri"/>
              </a:rPr>
              <a:t> details such as clothing, gender, or age.</a:t>
            </a:r>
          </a:p>
        </p:txBody>
      </p:sp>
    </p:spTree>
    <p:extLst>
      <p:ext uri="{BB962C8B-B14F-4D97-AF65-F5344CB8AC3E}">
        <p14:creationId xmlns:p14="http://schemas.microsoft.com/office/powerpoint/2010/main" val="38558971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E274D0F-3B05-6DD7-690A-3AF68A768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0BFB6592-D686-124C-6ACA-F9BF8BAC64BD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F0A6436-0E44-CC13-9027-4EA51BB8C9A1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05F60E7-62BA-0B98-0CF0-BC867D0B0456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921F1F4-9F95-0492-4D69-52AC8933F97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CC5AF45-FEEB-9223-AEEB-89C7DD41A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84156" y="403834"/>
            <a:ext cx="10001212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Next steps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663D957-414E-9833-FEF1-31A641CE9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423" y="1376030"/>
            <a:ext cx="10512363" cy="4689313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457200" indent="0">
              <a:lnSpc>
                <a:spcPct val="150000"/>
              </a:lnSpc>
              <a:buNone/>
            </a:pPr>
            <a:endParaRPr lang="en-US" sz="1800"/>
          </a:p>
          <a:p>
            <a:pPr>
              <a:lnSpc>
                <a:spcPct val="150000"/>
              </a:lnSpc>
            </a:pPr>
            <a:endParaRPr lang="en-US" sz="2400"/>
          </a:p>
          <a:p>
            <a:pPr marL="0" indent="0">
              <a:lnSpc>
                <a:spcPct val="150000"/>
              </a:lnSpc>
              <a:buNone/>
            </a:pPr>
            <a:r>
              <a:rPr lang="en-US" sz="1800">
                <a:ea typeface="+mn-lt"/>
                <a:cs typeface="+mn-lt"/>
              </a:rPr>
              <a:t> </a:t>
            </a:r>
            <a:endParaRPr lang="en-US" sz="1400"/>
          </a:p>
          <a:p>
            <a:pPr marL="685800">
              <a:lnSpc>
                <a:spcPct val="150000"/>
              </a:lnSpc>
            </a:pPr>
            <a:endParaRPr lang="en-US" sz="18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EF8246-E665-3112-3661-6955F485CCEE}"/>
              </a:ext>
            </a:extLst>
          </p:cNvPr>
          <p:cNvSpPr txBox="1"/>
          <p:nvPr/>
        </p:nvSpPr>
        <p:spPr>
          <a:xfrm>
            <a:off x="695762" y="2260513"/>
            <a:ext cx="9360567" cy="31700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Implement  CLIP-SCGI using existing synthetic generated captions in CLIP-</a:t>
            </a:r>
            <a:r>
              <a:rPr lang="en-US" sz="2000" err="1">
                <a:latin typeface="Calibri"/>
                <a:ea typeface="Calibri"/>
                <a:cs typeface="Calibri"/>
              </a:rPr>
              <a:t>ReID</a:t>
            </a:r>
            <a:endParaRPr lang="en-US" sz="2000">
              <a:latin typeface="Calibri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28600" indent="-228600">
              <a:buFont typeface="Arial"/>
              <a:buChar char="•"/>
            </a:pPr>
            <a:r>
              <a:rPr lang="en-US" sz="2000" b="1">
                <a:latin typeface="Calibri"/>
                <a:ea typeface="Calibri"/>
                <a:cs typeface="Calibri"/>
              </a:rPr>
              <a:t>Synthetic Data Exploration - </a:t>
            </a:r>
            <a:r>
              <a:rPr lang="en-US" sz="2000">
                <a:latin typeface="Calibri"/>
                <a:ea typeface="Calibri"/>
                <a:cs typeface="Calibri"/>
              </a:rPr>
              <a:t>Employ Pippo to generate </a:t>
            </a:r>
            <a:r>
              <a:rPr lang="en-US" sz="2000" err="1">
                <a:latin typeface="Calibri"/>
                <a:ea typeface="Calibri"/>
                <a:cs typeface="Calibri"/>
              </a:rPr>
              <a:t>multiview</a:t>
            </a:r>
            <a:r>
              <a:rPr lang="en-US" sz="2000">
                <a:latin typeface="Calibri"/>
                <a:ea typeface="Calibri"/>
                <a:cs typeface="Calibri"/>
              </a:rPr>
              <a:t> videos that could enhance </a:t>
            </a:r>
            <a:r>
              <a:rPr lang="en-US" sz="2000" err="1">
                <a:latin typeface="Calibri"/>
                <a:ea typeface="Calibri"/>
                <a:cs typeface="Calibri"/>
              </a:rPr>
              <a:t>ReID</a:t>
            </a:r>
            <a:r>
              <a:rPr lang="en-US" sz="2000">
                <a:latin typeface="Calibri"/>
                <a:ea typeface="Calibri"/>
                <a:cs typeface="Calibri"/>
              </a:rPr>
              <a:t> task.</a:t>
            </a:r>
          </a:p>
          <a:p>
            <a:pPr marL="228600" indent="-228600">
              <a:buFont typeface="Courier New,monospace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28600" indent="-228600">
              <a:buFont typeface="Courier New,monospace"/>
              <a:buChar char="•"/>
            </a:pPr>
            <a:r>
              <a:rPr lang="en-US" sz="2000">
                <a:latin typeface="Calibri"/>
                <a:ea typeface="Calibri"/>
                <a:cs typeface="Calibri"/>
              </a:rPr>
              <a:t>Leverage HMR 2.0 in selecting samples for better training. </a:t>
            </a:r>
          </a:p>
          <a:p>
            <a:pPr marL="685800" lvl="2" indent="-228600">
              <a:buFont typeface="Wingdings,Sans-Serif"/>
              <a:buChar char="§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  <a:p>
            <a:pPr marL="228600" indent="-228600">
              <a:buFont typeface=""/>
              <a:buChar char="•"/>
            </a:pPr>
            <a:endParaRPr lang="en-US" sz="20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355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935BA111-718E-245F-46CC-C28FC7257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659F341B-A975-CCDE-8181-C93BEF834A0B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E85DAB31-C6FF-BFB6-FCA8-67FED058B8EB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32EBBDD0-C4C1-C690-55B9-16EABB1F448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41039F79-931D-AEC0-467E-9242CD65CDFD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17CFFE5D-4D95-1D8D-AAB2-A783A314D3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Objective   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DEFB84-942C-764E-B72A-82F9FA83E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424" y="2132417"/>
            <a:ext cx="7419897" cy="455427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:a16="http://schemas.microsoft.com/office/drawing/2014/main" id="{4295E5F9-E981-5D59-81DC-DAC2ED0EA1E0}"/>
              </a:ext>
            </a:extLst>
          </p:cNvPr>
          <p:cNvSpPr txBox="1"/>
          <p:nvPr/>
        </p:nvSpPr>
        <p:spPr>
          <a:xfrm>
            <a:off x="826169" y="1732983"/>
            <a:ext cx="10841352" cy="40011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Develop a robust multi-camera tracking model with a focus on </a:t>
            </a:r>
            <a:r>
              <a:rPr lang="en-US" sz="2000" b="1" i="1">
                <a:solidFill>
                  <a:schemeClr val="accent3"/>
                </a:solidFill>
                <a:latin typeface="Calibri"/>
                <a:ea typeface="+mn-lt"/>
                <a:cs typeface="+mn-lt"/>
              </a:rPr>
              <a:t>person re-identification (Re-ID).</a:t>
            </a:r>
            <a:endParaRPr lang="en-US" sz="2000">
              <a:solidFill>
                <a:schemeClr val="accent3"/>
              </a:solidFill>
              <a:latin typeface="Calibri"/>
              <a:ea typeface="+mn-lt"/>
              <a:cs typeface="+mn-lt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A1FD586-01E8-657A-0CCA-D6F700422AAE}"/>
              </a:ext>
            </a:extLst>
          </p:cNvPr>
          <p:cNvSpPr/>
          <p:nvPr/>
        </p:nvSpPr>
        <p:spPr>
          <a:xfrm>
            <a:off x="3854471" y="3889020"/>
            <a:ext cx="921458" cy="1113892"/>
          </a:xfrm>
          <a:prstGeom prst="round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373656-98C8-7DFC-564D-8F570C67B711}"/>
              </a:ext>
            </a:extLst>
          </p:cNvPr>
          <p:cNvSpPr txBox="1"/>
          <p:nvPr/>
        </p:nvSpPr>
        <p:spPr>
          <a:xfrm>
            <a:off x="1508726" y="3993892"/>
            <a:ext cx="1652998" cy="6463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solidFill>
                  <a:srgbClr val="000000"/>
                </a:solidFill>
              </a:rPr>
              <a:t>Focus</a:t>
            </a:r>
          </a:p>
          <a:p>
            <a:pPr algn="ctr"/>
            <a:r>
              <a:rPr lang="en-US" b="1">
                <a:solidFill>
                  <a:schemeClr val="accent3"/>
                </a:solidFill>
              </a:rPr>
              <a:t>Re-ID Module</a:t>
            </a:r>
            <a:endParaRPr lang="en-US">
              <a:solidFill>
                <a:schemeClr val="accent3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8659508-E796-22D1-5DCB-80707668EBCB}"/>
              </a:ext>
            </a:extLst>
          </p:cNvPr>
          <p:cNvCxnSpPr/>
          <p:nvPr/>
        </p:nvCxnSpPr>
        <p:spPr>
          <a:xfrm flipH="1">
            <a:off x="3160508" y="4474015"/>
            <a:ext cx="698998" cy="3698"/>
          </a:xfrm>
          <a:prstGeom prst="straightConnector1">
            <a:avLst/>
          </a:prstGeom>
          <a:ln w="5715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 descr="A collage of a person walking&#10;&#10;AI-generated content may be incorrect.">
            <a:extLst>
              <a:ext uri="{FF2B5EF4-FFF2-40B4-BE49-F238E27FC236}">
                <a16:creationId xmlns:a16="http://schemas.microsoft.com/office/drawing/2014/main" id="{7C06353C-CD0C-59FE-EE51-8B11F88BE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4079" y="4641111"/>
            <a:ext cx="2665376" cy="1669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62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52525F78-0545-355E-B11E-640470F4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D838F217-EA6F-9FED-375F-E2D8E64F50A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423CE73C-6790-89A8-C874-B25D2B805BFE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7EB13A66-9C6A-AE47-DAAE-0A9B5BE954CB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79CE997-F013-83FF-9AC6-69D72B416B6A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BC81FD2B-31D0-B430-0A2B-5C39F7903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2669390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Recap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45DD1-FDBE-1493-B0DE-BB9DA8E0D0E9}"/>
              </a:ext>
            </a:extLst>
          </p:cNvPr>
          <p:cNvSpPr txBox="1"/>
          <p:nvPr/>
        </p:nvSpPr>
        <p:spPr>
          <a:xfrm>
            <a:off x="374387" y="1715221"/>
            <a:ext cx="11576155" cy="55790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US" sz="2000" b="1" i="1">
              <a:solidFill>
                <a:schemeClr val="accent1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 b="1">
                <a:solidFill>
                  <a:schemeClr val="accent1"/>
                </a:solidFill>
                <a:latin typeface="Calibri"/>
                <a:ea typeface="Calibri"/>
                <a:cs typeface="Calibri"/>
              </a:rPr>
              <a:t>Extensive data analysis</a:t>
            </a:r>
            <a:r>
              <a:rPr lang="en-US" sz="2000">
                <a:solidFill>
                  <a:srgbClr val="262626"/>
                </a:solidFill>
                <a:latin typeface="Calibri"/>
                <a:ea typeface="Calibri"/>
                <a:cs typeface="Calibri"/>
              </a:rPr>
              <a:t> on Trace-1573 multi camera  dataset.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Trace-1573 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Dataset Curation.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Conducted  initial  experiments with CLIP-</a:t>
            </a:r>
            <a:r>
              <a:rPr lang="en-US" sz="20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ReID</a:t>
            </a: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 and OSNET using Trace-1573.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Evaluated Trace-1573 dataset by scaling up  the data with Market-1501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Random Identity sampling </a:t>
            </a:r>
          </a:p>
          <a:p>
            <a:pPr marL="742950" lvl="1" indent="-285750">
              <a:lnSpc>
                <a:spcPct val="150000"/>
              </a:lnSpc>
              <a:buFont typeface="Courier New,monospace"/>
              <a:buChar char="o"/>
            </a:pPr>
            <a:r>
              <a:rPr lang="en-US">
                <a:solidFill>
                  <a:srgbClr val="000000"/>
                </a:solidFill>
                <a:latin typeface="Aptos"/>
                <a:ea typeface="Calibri"/>
                <a:cs typeface="Calibri"/>
              </a:rPr>
              <a:t>Random dataset sampling (Equal proportions of datasets in a batch )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Ablation study  on distance metric: Cosine vs Euclidean</a:t>
            </a:r>
            <a:endParaRPr lang="en-US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While training in  Triple hard mining loss</a:t>
            </a:r>
            <a:endParaRPr lang="en-US">
              <a:solidFill>
                <a:srgbClr val="000000"/>
              </a:solidFill>
              <a:latin typeface="Aptos" panose="020B0004020202020204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Courier New"/>
              <a:buChar char="o"/>
            </a:pPr>
            <a:r>
              <a:rPr lang="en-US" sz="20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Used in  computing distance matrix(Inference).  </a:t>
            </a:r>
            <a:endParaRPr lang="en-US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sz="200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sz="2400">
              <a:solidFill>
                <a:srgbClr val="262626"/>
              </a:solidFill>
              <a:latin typeface="Aptos" panose="020B0004020202020204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775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A64F9B7-02B5-812A-E96B-1A01F596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0738161-665A-1A0A-C700-D70164ABCA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BF2CB0E-E74F-43BC-9194-F7F724B6DA6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E637912-EC0D-E7D2-1C6E-0CF3E1645B3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58A5BE3-7621-626C-FBB6-6FDCF160C76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A7E34F8-8785-BB86-4358-84291BC2A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7776126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Trace-1573 </a:t>
            </a:r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data set statistics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347-3253-C41D-FCF6-0090334AEEBF}"/>
              </a:ext>
            </a:extLst>
          </p:cNvPr>
          <p:cNvSpPr txBox="1"/>
          <p:nvPr/>
        </p:nvSpPr>
        <p:spPr>
          <a:xfrm>
            <a:off x="711611" y="1799303"/>
            <a:ext cx="110192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A12C9-33EA-2671-3B19-8352070ECCA4}"/>
              </a:ext>
            </a:extLst>
          </p:cNvPr>
          <p:cNvSpPr txBox="1"/>
          <p:nvPr/>
        </p:nvSpPr>
        <p:spPr>
          <a:xfrm>
            <a:off x="455352" y="1713716"/>
            <a:ext cx="111357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>
              <a:solidFill>
                <a:srgbClr val="1D1C1D"/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1D1C1D"/>
                </a:solidFill>
                <a:latin typeface="Calibri"/>
                <a:ea typeface="+mn-lt"/>
                <a:cs typeface="+mn-lt"/>
              </a:rPr>
              <a:t> This dataset consists of </a:t>
            </a:r>
            <a:r>
              <a:rPr lang="en-US" b="1">
                <a:solidFill>
                  <a:schemeClr val="accent1"/>
                </a:solidFill>
                <a:latin typeface="Calibri"/>
                <a:ea typeface="+mn-lt"/>
                <a:cs typeface="Times New Roman"/>
              </a:rPr>
              <a:t>834</a:t>
            </a:r>
            <a:r>
              <a:rPr lang="en-US" b="1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 </a:t>
            </a:r>
            <a:r>
              <a:rPr lang="en-US">
                <a:solidFill>
                  <a:srgbClr val="1D1C1D"/>
                </a:solidFill>
                <a:latin typeface="Calibri"/>
                <a:ea typeface="+mn-lt"/>
                <a:cs typeface="Times New Roman"/>
              </a:rPr>
              <a:t>person </a:t>
            </a:r>
            <a:r>
              <a:rPr lang="en-US" b="1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identities. </a:t>
            </a:r>
          </a:p>
          <a:p>
            <a:pPr marL="285750" indent="-285750">
              <a:buFont typeface="Arial,Sans-Serif"/>
              <a:buChar char="•"/>
            </a:pPr>
            <a:endParaRPr lang="en-US">
              <a:solidFill>
                <a:srgbClr val="000000"/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All persons </a:t>
            </a:r>
            <a:r>
              <a:rPr lang="en-US" b="1">
                <a:solidFill>
                  <a:srgbClr val="C00000"/>
                </a:solidFill>
                <a:latin typeface="Calibri"/>
                <a:ea typeface="+mn-lt"/>
                <a:cs typeface="Times New Roman"/>
              </a:rPr>
              <a:t>does not</a:t>
            </a:r>
            <a:r>
              <a:rPr lang="en-US">
                <a:solidFill>
                  <a:srgbClr val="000000"/>
                </a:solidFill>
                <a:latin typeface="Calibri"/>
                <a:ea typeface="+mn-lt"/>
                <a:cs typeface="Times New Roman"/>
              </a:rPr>
              <a:t> appear across all the cameras.  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512C0F5-B2A2-ACA6-D43D-88F50A86AF8B}"/>
              </a:ext>
            </a:extLst>
          </p:cNvPr>
          <p:cNvGraphicFramePr>
            <a:graphicFrameLocks noGrp="1"/>
          </p:cNvGraphicFramePr>
          <p:nvPr/>
        </p:nvGraphicFramePr>
        <p:xfrm>
          <a:off x="3189616" y="3342124"/>
          <a:ext cx="4331367" cy="2079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4557">
                  <a:extLst>
                    <a:ext uri="{9D8B030D-6E8A-4147-A177-3AD203B41FA5}">
                      <a16:colId xmlns:a16="http://schemas.microsoft.com/office/drawing/2014/main" val="3558828296"/>
                    </a:ext>
                  </a:extLst>
                </a:gridCol>
                <a:gridCol w="770022">
                  <a:extLst>
                    <a:ext uri="{9D8B030D-6E8A-4147-A177-3AD203B41FA5}">
                      <a16:colId xmlns:a16="http://schemas.microsoft.com/office/drawing/2014/main" val="2267980709"/>
                    </a:ext>
                  </a:extLst>
                </a:gridCol>
                <a:gridCol w="1251284">
                  <a:extLst>
                    <a:ext uri="{9D8B030D-6E8A-4147-A177-3AD203B41FA5}">
                      <a16:colId xmlns:a16="http://schemas.microsoft.com/office/drawing/2014/main" val="4054628640"/>
                    </a:ext>
                  </a:extLst>
                </a:gridCol>
                <a:gridCol w="1335504">
                  <a:extLst>
                    <a:ext uri="{9D8B030D-6E8A-4147-A177-3AD203B41FA5}">
                      <a16:colId xmlns:a16="http://schemas.microsoft.com/office/drawing/2014/main" val="3712217829"/>
                    </a:ext>
                  </a:extLst>
                </a:gridCol>
              </a:tblGrid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Split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IDs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Images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Cameras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5793432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Train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414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i="0" u="none" strike="noStrike" noProof="0">
                          <a:latin typeface="Aptos"/>
                        </a:rPr>
                        <a:t>12720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9785067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Query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420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4099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2264681"/>
                  </a:ext>
                </a:extLst>
              </a:tr>
              <a:tr h="51977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Gallery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390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14976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/>
                        <a:t>43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50868094"/>
                  </a:ext>
                </a:extLst>
              </a:tr>
            </a:tbl>
          </a:graphicData>
        </a:graphic>
      </p:graphicFrame>
      <p:sp>
        <p:nvSpPr>
          <p:cNvPr id="9" name="Right Brace 8">
            <a:extLst>
              <a:ext uri="{FF2B5EF4-FFF2-40B4-BE49-F238E27FC236}">
                <a16:creationId xmlns:a16="http://schemas.microsoft.com/office/drawing/2014/main" id="{CF1D85E0-069A-B91E-CFF2-59BF18533CCC}"/>
              </a:ext>
            </a:extLst>
          </p:cNvPr>
          <p:cNvSpPr/>
          <p:nvPr/>
        </p:nvSpPr>
        <p:spPr>
          <a:xfrm>
            <a:off x="7720772" y="4377160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71D24B-9741-7D9C-860B-8B92EDE668C2}"/>
              </a:ext>
            </a:extLst>
          </p:cNvPr>
          <p:cNvSpPr txBox="1"/>
          <p:nvPr/>
        </p:nvSpPr>
        <p:spPr>
          <a:xfrm>
            <a:off x="7959161" y="4650652"/>
            <a:ext cx="185829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Test set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5678C-059D-D524-93BD-44255D7CCF5C}"/>
              </a:ext>
            </a:extLst>
          </p:cNvPr>
          <p:cNvSpPr txBox="1"/>
          <p:nvPr/>
        </p:nvSpPr>
        <p:spPr>
          <a:xfrm>
            <a:off x="3186188" y="5647867"/>
            <a:ext cx="452413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Person 10 images in train and 15 in test (12 gallery , 3 query) </a:t>
            </a:r>
          </a:p>
        </p:txBody>
      </p:sp>
    </p:spTree>
    <p:extLst>
      <p:ext uri="{BB962C8B-B14F-4D97-AF65-F5344CB8AC3E}">
        <p14:creationId xmlns:p14="http://schemas.microsoft.com/office/powerpoint/2010/main" val="2373972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6A64F9B7-02B5-812A-E96B-1A01F5965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30738161-665A-1A0A-C700-D70164ABCA84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1BF2CB0E-E74F-43BC-9194-F7F724B6DA62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EE637912-EC0D-E7D2-1C6E-0CF3E1645B3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E58A5BE3-7621-626C-FBB6-6FDCF160C76C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5A7E34F8-8785-BB86-4358-84291BC2AA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8685609" cy="79413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Autofit/>
          </a:bodyPr>
          <a:lstStyle/>
          <a:p>
            <a:r>
              <a:rPr lang="en-US" sz="40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40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Evaluation metrics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26C347-3253-C41D-FCF6-0090334AEEBF}"/>
              </a:ext>
            </a:extLst>
          </p:cNvPr>
          <p:cNvSpPr txBox="1"/>
          <p:nvPr/>
        </p:nvSpPr>
        <p:spPr>
          <a:xfrm>
            <a:off x="711611" y="1799303"/>
            <a:ext cx="11019221" cy="267765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 sz="2400">
              <a:latin typeface="Aptos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342900" indent="-34290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endParaRPr lang="en-US">
              <a:latin typeface="Arial"/>
              <a:cs typeface="Arial"/>
            </a:endParaRPr>
          </a:p>
          <a:p>
            <a:r>
              <a:rPr lang="en-US">
                <a:cs typeface="Segoe UI"/>
              </a:rPr>
              <a:t>​​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CA12C9-33EA-2671-3B19-8352070ECCA4}"/>
              </a:ext>
            </a:extLst>
          </p:cNvPr>
          <p:cNvSpPr txBox="1"/>
          <p:nvPr/>
        </p:nvSpPr>
        <p:spPr>
          <a:xfrm>
            <a:off x="455352" y="1713716"/>
            <a:ext cx="11135760" cy="39703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+mn-lt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 err="1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mAP</a:t>
            </a:r>
            <a:r>
              <a:rPr lang="en-US" b="1">
                <a:solidFill>
                  <a:schemeClr val="tx1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(Mean Average Precision )</a:t>
            </a:r>
          </a:p>
          <a:p>
            <a:pPr marL="285750" indent="-285750">
              <a:buFont typeface="Arial,Sans-Serif"/>
              <a:buChar char="•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Calibri"/>
                <a:ea typeface="+mn-lt"/>
                <a:cs typeface="Times New Roman"/>
              </a:rPr>
              <a:t>Evaluates how well correct matches are ranked across the gallery 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latin typeface="Calibri"/>
                <a:ea typeface="+mn-lt"/>
                <a:cs typeface="Times New Roman"/>
              </a:rPr>
              <a:t>Considers all correct matches – </a:t>
            </a: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not just the first match for a query</a:t>
            </a:r>
            <a:r>
              <a:rPr lang="en-US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 </a:t>
            </a:r>
          </a:p>
          <a:p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b="1">
                <a:solidFill>
                  <a:schemeClr val="tx1">
                    <a:lumMod val="85000"/>
                    <a:lumOff val="15000"/>
                  </a:schemeClr>
                </a:solidFill>
                <a:latin typeface="Calibri"/>
                <a:ea typeface="+mn-lt"/>
                <a:cs typeface="Times New Roman"/>
              </a:rPr>
              <a:t>Top-1 Accuracy</a:t>
            </a:r>
          </a:p>
          <a:p>
            <a:pPr marL="742950" lvl="1" indent="-285750">
              <a:buFont typeface="Courier New"/>
              <a:buChar char="o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Checks if the top-ranked match is the correct identity</a:t>
            </a:r>
          </a:p>
          <a:p>
            <a:pPr marL="742950" lvl="1" indent="-285750">
              <a:buFont typeface="Courier New"/>
              <a:buChar char="o"/>
            </a:pPr>
            <a:endParaRPr lang="en-US">
              <a:solidFill>
                <a:schemeClr val="tx1">
                  <a:lumMod val="95000"/>
                  <a:lumOff val="5000"/>
                </a:schemeClr>
              </a:solidFill>
              <a:latin typeface="Calibri"/>
              <a:ea typeface="+mn-lt"/>
              <a:cs typeface="Times New Roman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Focuses on precision at the highest rank - </a:t>
            </a:r>
            <a:r>
              <a:rPr lang="en-US" b="1">
                <a:solidFill>
                  <a:schemeClr val="tx2">
                    <a:lumMod val="76000"/>
                    <a:lumOff val="24000"/>
                  </a:schemeClr>
                </a:solidFill>
                <a:latin typeface="Calibri"/>
                <a:ea typeface="+mn-lt"/>
                <a:cs typeface="Times New Roman"/>
              </a:rPr>
              <a:t>just the first retrieved result</a:t>
            </a:r>
            <a:r>
              <a:rPr lang="en-US" b="1">
                <a:solidFill>
                  <a:schemeClr val="tx1">
                    <a:lumMod val="95000"/>
                    <a:lumOff val="5000"/>
                  </a:schemeClr>
                </a:solidFill>
                <a:latin typeface="Calibri"/>
                <a:ea typeface="+mn-lt"/>
                <a:cs typeface="Times New Roman"/>
              </a:rPr>
              <a:t>.</a:t>
            </a:r>
          </a:p>
          <a:p>
            <a:pPr marL="285750" indent="-285750">
              <a:buFont typeface="Arial,Sans-Serif"/>
              <a:buChar char="•"/>
            </a:pPr>
            <a:endParaRPr lang="en-US" b="1">
              <a:solidFill>
                <a:schemeClr val="tx2">
                  <a:lumMod val="76000"/>
                  <a:lumOff val="24000"/>
                </a:schemeClr>
              </a:solidFill>
              <a:latin typeface="Calibri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40684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C42CE908-9247-3C60-5510-D4B62B2D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997A281F-B5D0-F000-81B5-DDD0042D8D37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AF3977C9-2472-116D-1342-759E7E0E3210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94600111-FA60-658D-ED3D-A5EB2E063AE2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DF321CF-048F-FDFF-433F-516FD936346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6EB6A19-C677-9837-57B2-D766646862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DE25DB7-7F70-B2C0-705E-8EBA6CFE5BD9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7844378" cy="33324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3787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58088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77315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93394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473157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err="1">
                          <a:latin typeface="Calibri"/>
                        </a:rPr>
                        <a:t>OSNeT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78.3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 93.8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987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alibri"/>
                        </a:rPr>
                        <a:t>89.8</a:t>
                      </a:r>
                      <a:r>
                        <a:rPr lang="en-US" sz="1200" b="1">
                          <a:latin typeface="Calibri"/>
                        </a:rPr>
                        <a:t> 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(14.6 %    )</a:t>
                      </a:r>
                      <a:endParaRPr lang="en-US" sz="1400" b="1">
                        <a:solidFill>
                          <a:schemeClr val="accent3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>
                          <a:latin typeface="Calibri"/>
                        </a:rPr>
                        <a:t>95.3(</a:t>
                      </a:r>
                      <a:r>
                        <a:rPr lang="en-US" sz="1200" b="1" i="0" u="none" strike="noStrike" noProof="0">
                          <a:solidFill>
                            <a:schemeClr val="accent3"/>
                          </a:solidFill>
                          <a:latin typeface="Calibri"/>
                        </a:rPr>
                        <a:t>1.6 %   </a:t>
                      </a:r>
                      <a:r>
                        <a:rPr lang="en-US" sz="1400" b="1">
                          <a:latin typeface="Calibri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70318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35.7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69.2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63.3 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77.3 %</a:t>
                      </a:r>
                      <a:r>
                        <a:rPr lang="en-US" sz="1400" b="1">
                          <a:latin typeface="Calibri"/>
                        </a:rPr>
                        <a:t>   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80.8 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16.7 % </a:t>
                      </a:r>
                      <a:r>
                        <a:rPr lang="en-US" sz="1400" b="1">
                          <a:latin typeface="Calibri"/>
                        </a:rPr>
                        <a:t>  )  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7.5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25.4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40.1 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434 %   </a:t>
                      </a:r>
                      <a:r>
                        <a:rPr lang="en-US" sz="1400" b="1">
                          <a:latin typeface="Calibri"/>
                        </a:rPr>
                        <a:t>)</a:t>
                      </a:r>
                      <a:endParaRPr lang="en-US" b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latin typeface="Calibri"/>
                        </a:rPr>
                        <a:t>61.7(</a:t>
                      </a:r>
                      <a:r>
                        <a:rPr lang="en-US" sz="1200" b="1">
                          <a:solidFill>
                            <a:schemeClr val="accent3"/>
                          </a:solidFill>
                          <a:latin typeface="Calibri"/>
                        </a:rPr>
                        <a:t>36.3 %    </a:t>
                      </a:r>
                      <a:r>
                        <a:rPr lang="en-US" sz="1400" b="1">
                          <a:latin typeface="Calibri"/>
                        </a:rPr>
                        <a:t>)</a:t>
                      </a:r>
                      <a:endParaRPr lang="en-US" b="1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D1ECC1-16D0-89BA-9995-FCFC612FB5EF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83EB01-B0BB-8C26-2076-3E675CF8BECF}"/>
              </a:ext>
            </a:extLst>
          </p:cNvPr>
          <p:cNvCxnSpPr>
            <a:cxnSpLocks/>
          </p:cNvCxnSpPr>
          <p:nvPr/>
        </p:nvCxnSpPr>
        <p:spPr>
          <a:xfrm flipH="1" flipV="1">
            <a:off x="7966931" y="278688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E5042EF-7E3E-803C-2307-29773AD46B6F}"/>
              </a:ext>
            </a:extLst>
          </p:cNvPr>
          <p:cNvSpPr/>
          <p:nvPr/>
        </p:nvSpPr>
        <p:spPr>
          <a:xfrm>
            <a:off x="1872647" y="4195918"/>
            <a:ext cx="7839076" cy="99314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89AC153B-1BAA-5F42-928A-F0F8726EC5B1}"/>
              </a:ext>
            </a:extLst>
          </p:cNvPr>
          <p:cNvSpPr/>
          <p:nvPr/>
        </p:nvSpPr>
        <p:spPr>
          <a:xfrm>
            <a:off x="9783362" y="4251125"/>
            <a:ext cx="235335" cy="91440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37C126B-C055-B57A-83E5-1F5D98FF4F6F}"/>
              </a:ext>
            </a:extLst>
          </p:cNvPr>
          <p:cNvSpPr txBox="1"/>
          <p:nvPr/>
        </p:nvSpPr>
        <p:spPr>
          <a:xfrm>
            <a:off x="10253945" y="4386944"/>
            <a:ext cx="1858296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chemeClr val="accent3"/>
                </a:solidFill>
              </a:rPr>
              <a:t>Show Strong generalization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633B3AD-A1D5-D9D6-EAA5-824DBED67D22}"/>
              </a:ext>
            </a:extLst>
          </p:cNvPr>
          <p:cNvCxnSpPr>
            <a:cxnSpLocks/>
          </p:cNvCxnSpPr>
          <p:nvPr/>
        </p:nvCxnSpPr>
        <p:spPr>
          <a:xfrm flipH="1" flipV="1">
            <a:off x="7980299" y="3669201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916F7A-16B5-16E2-3297-9E2639C40E46}"/>
              </a:ext>
            </a:extLst>
          </p:cNvPr>
          <p:cNvCxnSpPr>
            <a:cxnSpLocks/>
          </p:cNvCxnSpPr>
          <p:nvPr/>
        </p:nvCxnSpPr>
        <p:spPr>
          <a:xfrm flipH="1" flipV="1">
            <a:off x="9320590" y="3662515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3789E49-6598-A577-717A-BAB7AE93CC1C}"/>
              </a:ext>
            </a:extLst>
          </p:cNvPr>
          <p:cNvCxnSpPr>
            <a:cxnSpLocks/>
          </p:cNvCxnSpPr>
          <p:nvPr/>
        </p:nvCxnSpPr>
        <p:spPr>
          <a:xfrm flipH="1" flipV="1">
            <a:off x="9302154" y="2771467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625239A-BDC1-F816-143E-02A7E92C72BC}"/>
              </a:ext>
            </a:extLst>
          </p:cNvPr>
          <p:cNvSpPr txBox="1"/>
          <p:nvPr/>
        </p:nvSpPr>
        <p:spPr>
          <a:xfrm>
            <a:off x="2107630" y="5517661"/>
            <a:ext cx="804647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alibri"/>
                <a:ea typeface="Calibri"/>
                <a:cs typeface="Calibri"/>
              </a:rPr>
              <a:t>Results of  CLIP-</a:t>
            </a:r>
            <a:r>
              <a:rPr lang="en-US" sz="1600" err="1">
                <a:latin typeface="Calibri"/>
                <a:ea typeface="Calibri"/>
                <a:cs typeface="Calibri"/>
              </a:rPr>
              <a:t>ReID</a:t>
            </a:r>
            <a:r>
              <a:rPr lang="en-US" sz="1600">
                <a:latin typeface="Calibri"/>
                <a:ea typeface="Calibri"/>
                <a:cs typeface="Calibri"/>
              </a:rPr>
              <a:t> , OSNET  in same dataset setting(Top 4 rows ) and cross dataset(bottom 2 rows) setting evaluations using Market-1501 , Trace-1573 </a:t>
            </a:r>
            <a:r>
              <a:rPr lang="en-US" sz="1600" err="1">
                <a:latin typeface="Calibri"/>
                <a:ea typeface="Calibri"/>
                <a:cs typeface="Calibri"/>
              </a:rPr>
              <a:t>ReID</a:t>
            </a:r>
            <a:r>
              <a:rPr lang="en-US" sz="1600">
                <a:latin typeface="Calibri"/>
                <a:ea typeface="Calibri"/>
                <a:cs typeface="Calibri"/>
              </a:rPr>
              <a:t> datasets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0FA6F50-80C3-BC4C-0010-929D4E1384E3}"/>
              </a:ext>
            </a:extLst>
          </p:cNvPr>
          <p:cNvCxnSpPr>
            <a:cxnSpLocks/>
          </p:cNvCxnSpPr>
          <p:nvPr/>
        </p:nvCxnSpPr>
        <p:spPr>
          <a:xfrm flipH="1" flipV="1">
            <a:off x="7962940" y="4695442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1B5499-C9B5-E2E5-28DF-34473D2C8120}"/>
              </a:ext>
            </a:extLst>
          </p:cNvPr>
          <p:cNvCxnSpPr>
            <a:cxnSpLocks/>
          </p:cNvCxnSpPr>
          <p:nvPr/>
        </p:nvCxnSpPr>
        <p:spPr>
          <a:xfrm flipH="1" flipV="1">
            <a:off x="9345602" y="4710686"/>
            <a:ext cx="6253" cy="211629"/>
          </a:xfrm>
          <a:prstGeom prst="straightConnector1">
            <a:avLst/>
          </a:prstGeom>
          <a:ln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39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4D090F9C-2E4A-8915-7B4D-9DAB8018B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897BBD32-A019-33B2-DCAB-F639A7DD4471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CF40B95B-54A0-B832-C303-5535C963B138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2FF2D685-9FAE-9A7D-3818-321F77A32A2E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99342CB9-4CD3-C996-ADEB-44687496C4E8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856EE5A5-D9D0-617E-9E1F-B8D89B8B4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 err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ReID</a:t>
            </a:r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 Triplet Loss : Cosine vs Euclidean distance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7E41492-9F9B-6860-B81A-6F6CF3648A2F}"/>
              </a:ext>
            </a:extLst>
          </p:cNvPr>
          <p:cNvGraphicFramePr>
            <a:graphicFrameLocks noGrp="1"/>
          </p:cNvGraphicFramePr>
          <p:nvPr/>
        </p:nvGraphicFramePr>
        <p:xfrm>
          <a:off x="1874274" y="2931241"/>
          <a:ext cx="7409445" cy="2001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199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21998">
                  <a:extLst>
                    <a:ext uri="{9D8B030D-6E8A-4147-A177-3AD203B41FA5}">
                      <a16:colId xmlns:a16="http://schemas.microsoft.com/office/drawing/2014/main" val="2721880368"/>
                    </a:ext>
                  </a:extLst>
                </a:gridCol>
                <a:gridCol w="1356382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14631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981042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213394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  <a:endParaRPr lang="en-US" sz="1400" err="1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89.8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43408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Market-1501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86.8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93.9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5313442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Euclidean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63.8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80.0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912768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Cosine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57.9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77.2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60850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613D8A-8819-10B0-D324-2FF45219A84E}"/>
              </a:ext>
            </a:extLst>
          </p:cNvPr>
          <p:cNvSpPr txBox="1"/>
          <p:nvPr/>
        </p:nvSpPr>
        <p:spPr>
          <a:xfrm>
            <a:off x="1173078" y="1904999"/>
            <a:ext cx="995483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Training Objective : Triplet hard mining loss </a:t>
            </a:r>
          </a:p>
          <a:p>
            <a:endParaRPr lang="en-US"/>
          </a:p>
          <a:p>
            <a:r>
              <a:rPr lang="en-US"/>
              <a:t>During Inference , </a:t>
            </a:r>
            <a:r>
              <a:rPr lang="en-US" b="1">
                <a:solidFill>
                  <a:schemeClr val="accent1"/>
                </a:solidFill>
              </a:rPr>
              <a:t> Euclidean distance</a:t>
            </a:r>
            <a:r>
              <a:rPr lang="en-US"/>
              <a:t> is used  to compute distance matrix.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E31898-781B-539B-401B-7394C4642C85}"/>
              </a:ext>
            </a:extLst>
          </p:cNvPr>
          <p:cNvSpPr txBox="1"/>
          <p:nvPr/>
        </p:nvSpPr>
        <p:spPr>
          <a:xfrm>
            <a:off x="1002955" y="5179723"/>
            <a:ext cx="1110915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>
                <a:ea typeface="+mn-lt"/>
                <a:cs typeface="+mn-lt"/>
              </a:rPr>
              <a:t>Euclidean distance provides </a:t>
            </a:r>
            <a:r>
              <a:rPr lang="en-US" b="1">
                <a:solidFill>
                  <a:schemeClr val="accent3"/>
                </a:solidFill>
                <a:ea typeface="+mn-lt"/>
                <a:cs typeface="+mn-lt"/>
              </a:rPr>
              <a:t>better </a:t>
            </a:r>
            <a:r>
              <a:rPr lang="en-US">
                <a:ea typeface="+mn-lt"/>
                <a:cs typeface="+mn-lt"/>
              </a:rPr>
              <a:t>clustering of person IDs compared to cosine distance.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59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52">
          <a:extLst>
            <a:ext uri="{FF2B5EF4-FFF2-40B4-BE49-F238E27FC236}">
              <a16:creationId xmlns:a16="http://schemas.microsoft.com/office/drawing/2014/main" id="{B465584C-0690-328B-009F-0025139DA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3" name="Google Shape;2353;p212">
            <a:extLst>
              <a:ext uri="{FF2B5EF4-FFF2-40B4-BE49-F238E27FC236}">
                <a16:creationId xmlns:a16="http://schemas.microsoft.com/office/drawing/2014/main" id="{4A27BD77-C0E4-B8D3-79D1-9F43E74116FA}"/>
              </a:ext>
            </a:extLst>
          </p:cNvPr>
          <p:cNvSpPr/>
          <p:nvPr/>
        </p:nvSpPr>
        <p:spPr>
          <a:xfrm flipH="1">
            <a:off x="-3" y="-1"/>
            <a:ext cx="12192000" cy="15906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rgbClr val="2F5496"/>
              </a:gs>
            </a:gsLst>
            <a:lin ang="8400134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4" name="Google Shape;2354;p212">
            <a:extLst>
              <a:ext uri="{FF2B5EF4-FFF2-40B4-BE49-F238E27FC236}">
                <a16:creationId xmlns:a16="http://schemas.microsoft.com/office/drawing/2014/main" id="{2F91BB96-9840-411E-D2B6-D4CA9EC17867}"/>
              </a:ext>
            </a:extLst>
          </p:cNvPr>
          <p:cNvSpPr/>
          <p:nvPr/>
        </p:nvSpPr>
        <p:spPr>
          <a:xfrm rot="10800000" flipH="1">
            <a:off x="-3" y="142"/>
            <a:ext cx="8115300" cy="1590600"/>
          </a:xfrm>
          <a:prstGeom prst="rect">
            <a:avLst/>
          </a:prstGeom>
          <a:gradFill>
            <a:gsLst>
              <a:gs pos="0">
                <a:srgbClr val="4472C4">
                  <a:alpha val="0"/>
                </a:srgbClr>
              </a:gs>
              <a:gs pos="20000">
                <a:srgbClr val="4472C4">
                  <a:alpha val="0"/>
                </a:srgbClr>
              </a:gs>
              <a:gs pos="100000">
                <a:srgbClr val="1F3864">
                  <a:alpha val="54117"/>
                </a:srgbClr>
              </a:gs>
            </a:gsLst>
            <a:lin ang="1380014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5" name="Google Shape;2355;p212">
            <a:extLst>
              <a:ext uri="{FF2B5EF4-FFF2-40B4-BE49-F238E27FC236}">
                <a16:creationId xmlns:a16="http://schemas.microsoft.com/office/drawing/2014/main" id="{8A34DF89-822F-1158-F04D-332E65ACB2C4}"/>
              </a:ext>
            </a:extLst>
          </p:cNvPr>
          <p:cNvSpPr/>
          <p:nvPr/>
        </p:nvSpPr>
        <p:spPr>
          <a:xfrm flipH="1">
            <a:off x="8115297" y="-1"/>
            <a:ext cx="4076700" cy="1590600"/>
          </a:xfrm>
          <a:prstGeom prst="rect">
            <a:avLst/>
          </a:prstGeom>
          <a:gradFill>
            <a:gsLst>
              <a:gs pos="0">
                <a:srgbClr val="4472C4">
                  <a:alpha val="65098"/>
                </a:srgbClr>
              </a:gs>
              <a:gs pos="100000">
                <a:srgbClr val="000000">
                  <a:alpha val="29019"/>
                </a:srgbClr>
              </a:gs>
            </a:gsLst>
            <a:lin ang="13199916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6" name="Google Shape;2356;p212">
            <a:extLst>
              <a:ext uri="{FF2B5EF4-FFF2-40B4-BE49-F238E27FC236}">
                <a16:creationId xmlns:a16="http://schemas.microsoft.com/office/drawing/2014/main" id="{B08C6903-4C21-1283-4D1E-3AE1531881EF}"/>
              </a:ext>
            </a:extLst>
          </p:cNvPr>
          <p:cNvSpPr/>
          <p:nvPr/>
        </p:nvSpPr>
        <p:spPr>
          <a:xfrm>
            <a:off x="459350" y="-1"/>
            <a:ext cx="11732700" cy="15975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50000">
                <a:srgbClr val="000000">
                  <a:alpha val="0"/>
                </a:srgbClr>
              </a:gs>
              <a:gs pos="99000">
                <a:srgbClr val="1F3864">
                  <a:alpha val="50980"/>
                </a:srgbClr>
              </a:gs>
              <a:gs pos="100000">
                <a:srgbClr val="1F3864">
                  <a:alpha val="50980"/>
                </a:srgbClr>
              </a:gs>
            </a:gsLst>
            <a:lin ang="16799925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US"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" name="Google Shape;2109;p192">
            <a:extLst>
              <a:ext uri="{FF2B5EF4-FFF2-40B4-BE49-F238E27FC236}">
                <a16:creationId xmlns:a16="http://schemas.microsoft.com/office/drawing/2014/main" id="{D8D056E3-BC0B-094A-C2DC-0481D01D4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2091" y="397689"/>
            <a:ext cx="10320114" cy="7941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  <a:latin typeface="Calibri"/>
                <a:ea typeface="Calibri"/>
                <a:cs typeface="Times New Roman"/>
              </a:rPr>
              <a:t>Experimental Results : Varying Samples per person ID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E102B39-30A6-3C2A-6F2D-92A4F954978C}"/>
              </a:ext>
            </a:extLst>
          </p:cNvPr>
          <p:cNvGraphicFramePr>
            <a:graphicFrameLocks noGrp="1"/>
          </p:cNvGraphicFramePr>
          <p:nvPr/>
        </p:nvGraphicFramePr>
        <p:xfrm>
          <a:off x="1868345" y="1873843"/>
          <a:ext cx="8333471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3228">
                  <a:extLst>
                    <a:ext uri="{9D8B030D-6E8A-4147-A177-3AD203B41FA5}">
                      <a16:colId xmlns:a16="http://schemas.microsoft.com/office/drawing/2014/main" val="2020547914"/>
                    </a:ext>
                  </a:extLst>
                </a:gridCol>
                <a:gridCol w="1413228">
                  <a:extLst>
                    <a:ext uri="{9D8B030D-6E8A-4147-A177-3AD203B41FA5}">
                      <a16:colId xmlns:a16="http://schemas.microsoft.com/office/drawing/2014/main" val="1081605150"/>
                    </a:ext>
                  </a:extLst>
                </a:gridCol>
                <a:gridCol w="1296074">
                  <a:extLst>
                    <a:ext uri="{9D8B030D-6E8A-4147-A177-3AD203B41FA5}">
                      <a16:colId xmlns:a16="http://schemas.microsoft.com/office/drawing/2014/main" val="3840022395"/>
                    </a:ext>
                  </a:extLst>
                </a:gridCol>
                <a:gridCol w="1453706">
                  <a:extLst>
                    <a:ext uri="{9D8B030D-6E8A-4147-A177-3AD203B41FA5}">
                      <a16:colId xmlns:a16="http://schemas.microsoft.com/office/drawing/2014/main" val="1804275842"/>
                    </a:ext>
                  </a:extLst>
                </a:gridCol>
                <a:gridCol w="1203157">
                  <a:extLst>
                    <a:ext uri="{9D8B030D-6E8A-4147-A177-3AD203B41FA5}">
                      <a16:colId xmlns:a16="http://schemas.microsoft.com/office/drawing/2014/main" val="1089589097"/>
                    </a:ext>
                  </a:extLst>
                </a:gridCol>
                <a:gridCol w="1554078">
                  <a:extLst>
                    <a:ext uri="{9D8B030D-6E8A-4147-A177-3AD203B41FA5}">
                      <a16:colId xmlns:a16="http://schemas.microsoft.com/office/drawing/2014/main" val="1076247789"/>
                    </a:ext>
                  </a:extLst>
                </a:gridCol>
              </a:tblGrid>
              <a:tr h="37083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No of Samples per person ID per 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Method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data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MAP(%)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latin typeface="Calibri"/>
                        </a:rPr>
                        <a:t>Top-1 Accuracy(%)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1022438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Train Set : 10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Gallery Set : 12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Query Set :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34.2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68.4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101311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63.3 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>
                          <a:latin typeface="Calibri"/>
                        </a:rPr>
                        <a:t>80.8   </a:t>
                      </a:r>
                      <a:endParaRPr lang="en-US" b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237367"/>
                  </a:ext>
                </a:extLst>
              </a:tr>
              <a:tr h="370838">
                <a:tc rowSpan="2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Train Set : 30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Gallery Set : 30 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Query Set : 5</a:t>
                      </a:r>
                    </a:p>
                    <a:p>
                      <a:pPr lvl="0" algn="ctr">
                        <a:buNone/>
                      </a:pPr>
                      <a:endParaRPr lang="en-US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OSNET</a:t>
                      </a:r>
                      <a:endParaRPr lang="en-US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latin typeface="Calibri"/>
                        </a:rPr>
                        <a:t>41.2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latin typeface="Calibri"/>
                        </a:rPr>
                        <a:t>80.3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959283"/>
                  </a:ext>
                </a:extLst>
              </a:tr>
              <a:tr h="37083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>
                          <a:latin typeface="Calibri"/>
                        </a:rPr>
                        <a:t>CLIP-</a:t>
                      </a:r>
                      <a:r>
                        <a:rPr lang="en-US" sz="1400" err="1">
                          <a:latin typeface="Calibri"/>
                        </a:rPr>
                        <a:t>ReID</a:t>
                      </a:r>
                      <a:endParaRPr lang="en-US" sz="1400">
                        <a:latin typeface="Calibri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Trace-1573</a:t>
                      </a:r>
                      <a:b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ReID</a:t>
                      </a:r>
                      <a:endParaRPr lang="en-US" err="1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rgbClr val="C00000"/>
                          </a:solidFill>
                          <a:latin typeface="Calibri"/>
                        </a:rPr>
                        <a:t>62.5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400" b="1">
                          <a:solidFill>
                            <a:schemeClr val="accent3"/>
                          </a:solidFill>
                          <a:latin typeface="Calibri"/>
                        </a:rPr>
                        <a:t>83.0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5605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D5491BB-BC6E-FB83-CD83-4FAABD104F12}"/>
              </a:ext>
            </a:extLst>
          </p:cNvPr>
          <p:cNvSpPr txBox="1"/>
          <p:nvPr/>
        </p:nvSpPr>
        <p:spPr>
          <a:xfrm>
            <a:off x="9625263" y="2466473"/>
            <a:ext cx="15540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FCD56A-FA80-7A81-004A-2AC2943C0CF4}"/>
              </a:ext>
            </a:extLst>
          </p:cNvPr>
          <p:cNvSpPr txBox="1"/>
          <p:nvPr/>
        </p:nvSpPr>
        <p:spPr>
          <a:xfrm>
            <a:off x="942473" y="5153526"/>
            <a:ext cx="1006642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Observation :  </a:t>
            </a:r>
          </a:p>
          <a:p>
            <a:endParaRPr lang="en-US"/>
          </a:p>
          <a:p>
            <a:r>
              <a:rPr lang="en-US">
                <a:ea typeface="+mn-lt"/>
                <a:cs typeface="+mn-lt"/>
              </a:rPr>
              <a:t>In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traditional CNN</a:t>
            </a:r>
            <a:r>
              <a:rPr lang="en-US">
                <a:ea typeface="+mn-lt"/>
                <a:cs typeface="+mn-lt"/>
              </a:rPr>
              <a:t> models, performance</a:t>
            </a:r>
            <a:r>
              <a:rPr lang="en-US">
                <a:solidFill>
                  <a:schemeClr val="accent3"/>
                </a:solidFill>
                <a:ea typeface="+mn-lt"/>
                <a:cs typeface="+mn-lt"/>
              </a:rPr>
              <a:t> </a:t>
            </a:r>
            <a:r>
              <a:rPr lang="en-US" b="1">
                <a:solidFill>
                  <a:schemeClr val="accent3"/>
                </a:solidFill>
                <a:ea typeface="+mn-lt"/>
                <a:cs typeface="+mn-lt"/>
              </a:rPr>
              <a:t>improves</a:t>
            </a:r>
            <a:r>
              <a:rPr lang="en-US" b="1">
                <a:solidFill>
                  <a:srgbClr val="00B050"/>
                </a:solidFill>
                <a:ea typeface="+mn-lt"/>
                <a:cs typeface="+mn-lt"/>
              </a:rPr>
              <a:t> </a:t>
            </a:r>
            <a:r>
              <a:rPr lang="en-US">
                <a:ea typeface="+mn-lt"/>
                <a:cs typeface="+mn-lt"/>
              </a:rPr>
              <a:t>as the amount of data increases. </a:t>
            </a:r>
          </a:p>
          <a:p>
            <a:r>
              <a:rPr lang="en-US">
                <a:ea typeface="+mn-lt"/>
                <a:cs typeface="+mn-lt"/>
              </a:rPr>
              <a:t>However, for </a:t>
            </a:r>
            <a:r>
              <a:rPr lang="en-US" b="1">
                <a:solidFill>
                  <a:schemeClr val="accent1"/>
                </a:solidFill>
                <a:ea typeface="+mn-lt"/>
                <a:cs typeface="+mn-lt"/>
              </a:rPr>
              <a:t>foundational models like CLIP-</a:t>
            </a:r>
            <a:r>
              <a:rPr lang="en-US" b="1" err="1">
                <a:solidFill>
                  <a:schemeClr val="accent1"/>
                </a:solidFill>
                <a:ea typeface="+mn-lt"/>
                <a:cs typeface="+mn-lt"/>
              </a:rPr>
              <a:t>ReID</a:t>
            </a:r>
            <a:r>
              <a:rPr lang="en-US">
                <a:ea typeface="+mn-lt"/>
                <a:cs typeface="+mn-lt"/>
              </a:rPr>
              <a:t>, only a few samples are sufficient for learning, but adding too many samples can </a:t>
            </a:r>
            <a:r>
              <a:rPr lang="en-US" b="1">
                <a:solidFill>
                  <a:srgbClr val="C00000"/>
                </a:solidFill>
                <a:ea typeface="+mn-lt"/>
                <a:cs typeface="+mn-lt"/>
              </a:rPr>
              <a:t>reduce</a:t>
            </a:r>
            <a:r>
              <a:rPr lang="en-US">
                <a:ea typeface="+mn-lt"/>
                <a:cs typeface="+mn-lt"/>
              </a:rPr>
              <a:t> generalizability.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4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aa92b963-a5f9-43cb-8a19-91f158325a2f}" enabled="1" method="Standard" siteId="{bcfa3e87-841e-48c7-983b-584159dd1a69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24</Slides>
  <Notes>24</Notes>
  <HiddenSlides>2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office theme</vt:lpstr>
      <vt:lpstr>Multi Camera Tracking Project </vt:lpstr>
      <vt:lpstr>Agenda </vt:lpstr>
      <vt:lpstr>Objective    </vt:lpstr>
      <vt:lpstr>Recap </vt:lpstr>
      <vt:lpstr>Trace-1573 ReId data set statistics</vt:lpstr>
      <vt:lpstr>ReID Evaluation metrics </vt:lpstr>
      <vt:lpstr>Experimental Results </vt:lpstr>
      <vt:lpstr>ReID Triplet Loss : Cosine vs Euclidean distance</vt:lpstr>
      <vt:lpstr>Experimental Results : Varying Samples per person ID</vt:lpstr>
      <vt:lpstr>Progress</vt:lpstr>
      <vt:lpstr>ReID evaluation : Cosine vs Euclidean similarity</vt:lpstr>
      <vt:lpstr>Experimental Results: Market+Trace 1573  ReID Data  </vt:lpstr>
      <vt:lpstr>  </vt:lpstr>
      <vt:lpstr>  </vt:lpstr>
      <vt:lpstr>Arc Face  vs Triplet Hard Mining Loss</vt:lpstr>
      <vt:lpstr>Arc Face  vs Triplet Hard Mining Loss</vt:lpstr>
      <vt:lpstr>CLIP-ReID  Vs CLIP-SCGI </vt:lpstr>
      <vt:lpstr>Examples : Generated synthetic captions from LLaVA </vt:lpstr>
      <vt:lpstr>Examples : Generated synthetic captions from LLaVA </vt:lpstr>
      <vt:lpstr>Experiments with synthetic captions </vt:lpstr>
      <vt:lpstr>SiTH: Single-view Textured Human Reconstruction with Image-Conditioned Diffusion</vt:lpstr>
      <vt:lpstr>Conclusion   </vt:lpstr>
      <vt:lpstr>Conclusion   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50</cp:revision>
  <dcterms:created xsi:type="dcterms:W3CDTF">2025-04-02T21:34:48Z</dcterms:created>
  <dcterms:modified xsi:type="dcterms:W3CDTF">2025-04-17T05:51:28Z</dcterms:modified>
</cp:coreProperties>
</file>