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1109" r:id="rId2"/>
    <p:sldId id="1108" r:id="rId3"/>
    <p:sldId id="1107" r:id="rId4"/>
    <p:sldId id="1106" r:id="rId5"/>
    <p:sldId id="1104" r:id="rId6"/>
    <p:sldId id="1117" r:id="rId7"/>
    <p:sldId id="1103" r:id="rId8"/>
    <p:sldId id="1100" r:id="rId9"/>
    <p:sldId id="1098" r:id="rId10"/>
    <p:sldId id="1102" r:id="rId11"/>
    <p:sldId id="1099" r:id="rId12"/>
    <p:sldId id="1097" r:id="rId13"/>
    <p:sldId id="1114" r:id="rId14"/>
    <p:sldId id="1110" r:id="rId15"/>
    <p:sldId id="1113" r:id="rId16"/>
    <p:sldId id="1116" r:id="rId17"/>
    <p:sldId id="1115" r:id="rId18"/>
    <p:sldId id="1095" r:id="rId19"/>
    <p:sldId id="10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C0AFD-F19B-DC96-8798-54D78DCCDF4F}" v="30" dt="2025-04-09T14:49:00.894"/>
    <p1510:client id="{858B6E26-937C-D911-142B-4CA2542BD92B}" v="36" dt="2025-04-09T14:46:56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vind, Manish" userId="S::c8980632@lowes.com::c0811ffd-760b-4f00-ad2d-b385ee4e36d1" providerId="AD" clId="Web-{752C0AFD-F19B-DC96-8798-54D78DCCDF4F}"/>
    <pc:docChg chg="modSld">
      <pc:chgData name="Govind, Manish" userId="S::c8980632@lowes.com::c0811ffd-760b-4f00-ad2d-b385ee4e36d1" providerId="AD" clId="Web-{752C0AFD-F19B-DC96-8798-54D78DCCDF4F}" dt="2025-04-09T14:49:00.144" v="13" actId="20577"/>
      <pc:docMkLst>
        <pc:docMk/>
      </pc:docMkLst>
      <pc:sldChg chg="modSp">
        <pc:chgData name="Govind, Manish" userId="S::c8980632@lowes.com::c0811ffd-760b-4f00-ad2d-b385ee4e36d1" providerId="AD" clId="Web-{752C0AFD-F19B-DC96-8798-54D78DCCDF4F}" dt="2025-04-09T14:49:00.144" v="13" actId="20577"/>
        <pc:sldMkLst>
          <pc:docMk/>
          <pc:sldMk cId="1295338245" sldId="1116"/>
        </pc:sldMkLst>
        <pc:spChg chg="mod">
          <ac:chgData name="Govind, Manish" userId="S::c8980632@lowes.com::c0811ffd-760b-4f00-ad2d-b385ee4e36d1" providerId="AD" clId="Web-{752C0AFD-F19B-DC96-8798-54D78DCCDF4F}" dt="2025-04-09T14:48:32.690" v="7" actId="20577"/>
          <ac:spMkLst>
            <pc:docMk/>
            <pc:sldMk cId="1295338245" sldId="1116"/>
            <ac:spMk id="6" creationId="{765A01B8-61D8-9C0D-5B1D-B9553ECCBAFF}"/>
          </ac:spMkLst>
        </pc:spChg>
        <pc:spChg chg="mod">
          <ac:chgData name="Govind, Manish" userId="S::c8980632@lowes.com::c0811ffd-760b-4f00-ad2d-b385ee4e36d1" providerId="AD" clId="Web-{752C0AFD-F19B-DC96-8798-54D78DCCDF4F}" dt="2025-04-09T14:49:00.144" v="13" actId="20577"/>
          <ac:spMkLst>
            <pc:docMk/>
            <pc:sldMk cId="1295338245" sldId="1116"/>
            <ac:spMk id="10" creationId="{63C27B68-ABF2-FCFF-8BF0-1296ACC931F6}"/>
          </ac:spMkLst>
        </pc:spChg>
      </pc:sldChg>
    </pc:docChg>
  </pc:docChgLst>
  <pc:docChgLst>
    <pc:chgData name="Govind, Manish" userId="S::c8980632@lowes.com::c0811ffd-760b-4f00-ad2d-b385ee4e36d1" providerId="AD" clId="Web-{858B6E26-937C-D911-142B-4CA2542BD92B}"/>
    <pc:docChg chg="addSld delSld">
      <pc:chgData name="Govind, Manish" userId="S::c8980632@lowes.com::c0811ffd-760b-4f00-ad2d-b385ee4e36d1" providerId="AD" clId="Web-{858B6E26-937C-D911-142B-4CA2542BD92B}" dt="2025-04-09T14:46:56.994" v="35"/>
      <pc:docMkLst>
        <pc:docMk/>
      </pc:docMkLst>
      <pc:sldChg chg="del">
        <pc:chgData name="Govind, Manish" userId="S::c8980632@lowes.com::c0811ffd-760b-4f00-ad2d-b385ee4e36d1" providerId="AD" clId="Web-{858B6E26-937C-D911-142B-4CA2542BD92B}" dt="2025-04-09T14:46:46.072" v="4"/>
        <pc:sldMkLst>
          <pc:docMk/>
          <pc:sldMk cId="3970638049" sldId="1074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6"/>
        <pc:sldMkLst>
          <pc:docMk/>
          <pc:sldMk cId="476095778" sldId="1075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4"/>
        <pc:sldMkLst>
          <pc:docMk/>
          <pc:sldMk cId="38664028" sldId="1076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5"/>
        <pc:sldMkLst>
          <pc:docMk/>
          <pc:sldMk cId="2550577816" sldId="1077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3"/>
        <pc:sldMkLst>
          <pc:docMk/>
          <pc:sldMk cId="3422727413" sldId="1078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9"/>
        <pc:sldMkLst>
          <pc:docMk/>
          <pc:sldMk cId="2067212527" sldId="1080"/>
        </pc:sldMkLst>
      </pc:sldChg>
      <pc:sldChg chg="del">
        <pc:chgData name="Govind, Manish" userId="S::c8980632@lowes.com::c0811ffd-760b-4f00-ad2d-b385ee4e36d1" providerId="AD" clId="Web-{858B6E26-937C-D911-142B-4CA2542BD92B}" dt="2025-04-09T14:46:46.072" v="0"/>
        <pc:sldMkLst>
          <pc:docMk/>
          <pc:sldMk cId="4170003942" sldId="1081"/>
        </pc:sldMkLst>
      </pc:sldChg>
      <pc:sldChg chg="del">
        <pc:chgData name="Govind, Manish" userId="S::c8980632@lowes.com::c0811ffd-760b-4f00-ad2d-b385ee4e36d1" providerId="AD" clId="Web-{858B6E26-937C-D911-142B-4CA2542BD92B}" dt="2025-04-09T14:46:46.072" v="1"/>
        <pc:sldMkLst>
          <pc:docMk/>
          <pc:sldMk cId="233067081" sldId="1082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8"/>
        <pc:sldMkLst>
          <pc:docMk/>
          <pc:sldMk cId="357283238" sldId="1084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6"/>
        <pc:sldMkLst>
          <pc:docMk/>
          <pc:sldMk cId="3355450537" sldId="1085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2"/>
        <pc:sldMkLst>
          <pc:docMk/>
          <pc:sldMk cId="3751069344" sldId="1086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1"/>
        <pc:sldMkLst>
          <pc:docMk/>
          <pc:sldMk cId="2230717432" sldId="1087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10"/>
        <pc:sldMkLst>
          <pc:docMk/>
          <pc:sldMk cId="478294249" sldId="1088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5"/>
        <pc:sldMkLst>
          <pc:docMk/>
          <pc:sldMk cId="1660343404" sldId="1089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7"/>
        <pc:sldMkLst>
          <pc:docMk/>
          <pc:sldMk cId="479413671" sldId="1090"/>
        </pc:sldMkLst>
      </pc:sldChg>
      <pc:sldChg chg="del">
        <pc:chgData name="Govind, Manish" userId="S::c8980632@lowes.com::c0811ffd-760b-4f00-ad2d-b385ee4e36d1" providerId="AD" clId="Web-{858B6E26-937C-D911-142B-4CA2542BD92B}" dt="2025-04-09T14:46:46.072" v="3"/>
        <pc:sldMkLst>
          <pc:docMk/>
          <pc:sldMk cId="3269516973" sldId="1091"/>
        </pc:sldMkLst>
      </pc:sldChg>
      <pc:sldChg chg="del">
        <pc:chgData name="Govind, Manish" userId="S::c8980632@lowes.com::c0811ffd-760b-4f00-ad2d-b385ee4e36d1" providerId="AD" clId="Web-{858B6E26-937C-D911-142B-4CA2542BD92B}" dt="2025-04-09T14:46:46.072" v="2"/>
        <pc:sldMkLst>
          <pc:docMk/>
          <pc:sldMk cId="148639109" sldId="1092"/>
        </pc:sldMkLst>
      </pc:sldChg>
      <pc:sldChg chg="add">
        <pc:chgData name="Govind, Manish" userId="S::c8980632@lowes.com::c0811ffd-760b-4f00-ad2d-b385ee4e36d1" providerId="AD" clId="Web-{858B6E26-937C-D911-142B-4CA2542BD92B}" dt="2025-04-09T14:46:56.994" v="35"/>
        <pc:sldMkLst>
          <pc:docMk/>
          <pc:sldMk cId="329355670" sldId="1094"/>
        </pc:sldMkLst>
      </pc:sldChg>
      <pc:sldChg chg="add">
        <pc:chgData name="Govind, Manish" userId="S::c8980632@lowes.com::c0811ffd-760b-4f00-ad2d-b385ee4e36d1" providerId="AD" clId="Web-{858B6E26-937C-D911-142B-4CA2542BD92B}" dt="2025-04-09T14:46:56.994" v="34"/>
        <pc:sldMkLst>
          <pc:docMk/>
          <pc:sldMk cId="3855897118" sldId="1095"/>
        </pc:sldMkLst>
      </pc:sldChg>
      <pc:sldChg chg="add">
        <pc:chgData name="Govind, Manish" userId="S::c8980632@lowes.com::c0811ffd-760b-4f00-ad2d-b385ee4e36d1" providerId="AD" clId="Web-{858B6E26-937C-D911-142B-4CA2542BD92B}" dt="2025-04-09T14:46:56.947" v="28"/>
        <pc:sldMkLst>
          <pc:docMk/>
          <pc:sldMk cId="3605617736" sldId="1097"/>
        </pc:sldMkLst>
      </pc:sldChg>
      <pc:sldChg chg="add">
        <pc:chgData name="Govind, Manish" userId="S::c8980632@lowes.com::c0811ffd-760b-4f00-ad2d-b385ee4e36d1" providerId="AD" clId="Web-{858B6E26-937C-D911-142B-4CA2542BD92B}" dt="2025-04-09T14:46:56.916" v="25"/>
        <pc:sldMkLst>
          <pc:docMk/>
          <pc:sldMk cId="149764596" sldId="1098"/>
        </pc:sldMkLst>
      </pc:sldChg>
      <pc:sldChg chg="add">
        <pc:chgData name="Govind, Manish" userId="S::c8980632@lowes.com::c0811ffd-760b-4f00-ad2d-b385ee4e36d1" providerId="AD" clId="Web-{858B6E26-937C-D911-142B-4CA2542BD92B}" dt="2025-04-09T14:46:56.931" v="27"/>
        <pc:sldMkLst>
          <pc:docMk/>
          <pc:sldMk cId="1486372407" sldId="1099"/>
        </pc:sldMkLst>
      </pc:sldChg>
      <pc:sldChg chg="add">
        <pc:chgData name="Govind, Manish" userId="S::c8980632@lowes.com::c0811ffd-760b-4f00-ad2d-b385ee4e36d1" providerId="AD" clId="Web-{858B6E26-937C-D911-142B-4CA2542BD92B}" dt="2025-04-09T14:46:56.900" v="24"/>
        <pc:sldMkLst>
          <pc:docMk/>
          <pc:sldMk cId="3080459101" sldId="1100"/>
        </pc:sldMkLst>
      </pc:sldChg>
      <pc:sldChg chg="add">
        <pc:chgData name="Govind, Manish" userId="S::c8980632@lowes.com::c0811ffd-760b-4f00-ad2d-b385ee4e36d1" providerId="AD" clId="Web-{858B6E26-937C-D911-142B-4CA2542BD92B}" dt="2025-04-09T14:46:56.916" v="26"/>
        <pc:sldMkLst>
          <pc:docMk/>
          <pc:sldMk cId="1731632925" sldId="1102"/>
        </pc:sldMkLst>
      </pc:sldChg>
      <pc:sldChg chg="add">
        <pc:chgData name="Govind, Manish" userId="S::c8980632@lowes.com::c0811ffd-760b-4f00-ad2d-b385ee4e36d1" providerId="AD" clId="Web-{858B6E26-937C-D911-142B-4CA2542BD92B}" dt="2025-04-09T14:46:56.884" v="23"/>
        <pc:sldMkLst>
          <pc:docMk/>
          <pc:sldMk cId="1992739189" sldId="1103"/>
        </pc:sldMkLst>
      </pc:sldChg>
      <pc:sldChg chg="add">
        <pc:chgData name="Govind, Manish" userId="S::c8980632@lowes.com::c0811ffd-760b-4f00-ad2d-b385ee4e36d1" providerId="AD" clId="Web-{858B6E26-937C-D911-142B-4CA2542BD92B}" dt="2025-04-09T14:46:56.869" v="21"/>
        <pc:sldMkLst>
          <pc:docMk/>
          <pc:sldMk cId="2373972298" sldId="1104"/>
        </pc:sldMkLst>
      </pc:sldChg>
      <pc:sldChg chg="add">
        <pc:chgData name="Govind, Manish" userId="S::c8980632@lowes.com::c0811ffd-760b-4f00-ad2d-b385ee4e36d1" providerId="AD" clId="Web-{858B6E26-937C-D911-142B-4CA2542BD92B}" dt="2025-04-09T14:46:56.853" v="20"/>
        <pc:sldMkLst>
          <pc:docMk/>
          <pc:sldMk cId="247755340" sldId="1106"/>
        </pc:sldMkLst>
      </pc:sldChg>
      <pc:sldChg chg="add">
        <pc:chgData name="Govind, Manish" userId="S::c8980632@lowes.com::c0811ffd-760b-4f00-ad2d-b385ee4e36d1" providerId="AD" clId="Web-{858B6E26-937C-D911-142B-4CA2542BD92B}" dt="2025-04-09T14:46:56.853" v="19"/>
        <pc:sldMkLst>
          <pc:docMk/>
          <pc:sldMk cId="3076626640" sldId="1107"/>
        </pc:sldMkLst>
      </pc:sldChg>
      <pc:sldChg chg="add">
        <pc:chgData name="Govind, Manish" userId="S::c8980632@lowes.com::c0811ffd-760b-4f00-ad2d-b385ee4e36d1" providerId="AD" clId="Web-{858B6E26-937C-D911-142B-4CA2542BD92B}" dt="2025-04-09T14:46:56.838" v="18"/>
        <pc:sldMkLst>
          <pc:docMk/>
          <pc:sldMk cId="1400971331" sldId="1108"/>
        </pc:sldMkLst>
      </pc:sldChg>
      <pc:sldChg chg="add">
        <pc:chgData name="Govind, Manish" userId="S::c8980632@lowes.com::c0811ffd-760b-4f00-ad2d-b385ee4e36d1" providerId="AD" clId="Web-{858B6E26-937C-D911-142B-4CA2542BD92B}" dt="2025-04-09T14:46:56.838" v="17"/>
        <pc:sldMkLst>
          <pc:docMk/>
          <pc:sldMk cId="1191467913" sldId="1109"/>
        </pc:sldMkLst>
      </pc:sldChg>
      <pc:sldChg chg="add">
        <pc:chgData name="Govind, Manish" userId="S::c8980632@lowes.com::c0811ffd-760b-4f00-ad2d-b385ee4e36d1" providerId="AD" clId="Web-{858B6E26-937C-D911-142B-4CA2542BD92B}" dt="2025-04-09T14:46:56.963" v="30"/>
        <pc:sldMkLst>
          <pc:docMk/>
          <pc:sldMk cId="2157699904" sldId="1110"/>
        </pc:sldMkLst>
      </pc:sldChg>
      <pc:sldChg chg="add">
        <pc:chgData name="Govind, Manish" userId="S::c8980632@lowes.com::c0811ffd-760b-4f00-ad2d-b385ee4e36d1" providerId="AD" clId="Web-{858B6E26-937C-D911-142B-4CA2542BD92B}" dt="2025-04-09T14:46:56.978" v="31"/>
        <pc:sldMkLst>
          <pc:docMk/>
          <pc:sldMk cId="2069069243" sldId="1113"/>
        </pc:sldMkLst>
      </pc:sldChg>
      <pc:sldChg chg="add">
        <pc:chgData name="Govind, Manish" userId="S::c8980632@lowes.com::c0811ffd-760b-4f00-ad2d-b385ee4e36d1" providerId="AD" clId="Web-{858B6E26-937C-D911-142B-4CA2542BD92B}" dt="2025-04-09T14:46:56.963" v="29"/>
        <pc:sldMkLst>
          <pc:docMk/>
          <pc:sldMk cId="300713451" sldId="1114"/>
        </pc:sldMkLst>
      </pc:sldChg>
      <pc:sldChg chg="add">
        <pc:chgData name="Govind, Manish" userId="S::c8980632@lowes.com::c0811ffd-760b-4f00-ad2d-b385ee4e36d1" providerId="AD" clId="Web-{858B6E26-937C-D911-142B-4CA2542BD92B}" dt="2025-04-09T14:46:56.994" v="33"/>
        <pc:sldMkLst>
          <pc:docMk/>
          <pc:sldMk cId="73816003" sldId="1115"/>
        </pc:sldMkLst>
      </pc:sldChg>
      <pc:sldChg chg="add">
        <pc:chgData name="Govind, Manish" userId="S::c8980632@lowes.com::c0811ffd-760b-4f00-ad2d-b385ee4e36d1" providerId="AD" clId="Web-{858B6E26-937C-D911-142B-4CA2542BD92B}" dt="2025-04-09T14:46:56.978" v="32"/>
        <pc:sldMkLst>
          <pc:docMk/>
          <pc:sldMk cId="1295338245" sldId="1116"/>
        </pc:sldMkLst>
      </pc:sldChg>
      <pc:sldChg chg="add">
        <pc:chgData name="Govind, Manish" userId="S::c8980632@lowes.com::c0811ffd-760b-4f00-ad2d-b385ee4e36d1" providerId="AD" clId="Web-{858B6E26-937C-D911-142B-4CA2542BD92B}" dt="2025-04-09T14:46:56.884" v="22"/>
        <pc:sldMkLst>
          <pc:docMk/>
          <pc:sldMk cId="3744068492" sldId="1117"/>
        </pc:sldMkLst>
      </pc:sldChg>
    </pc:docChg>
  </pc:docChgLst>
  <pc:docChgLst>
    <pc:chgData name="Govind, Manish" userId="S::c8980632@lowes.com::c0811ffd-760b-4f00-ad2d-b385ee4e36d1" providerId="AD" clId="Web-{8C378488-AED5-5CB9-65AB-F4048BB23FAB}"/>
    <pc:docChg chg="addSld delSld">
      <pc:chgData name="Govind, Manish" userId="S::c8980632@lowes.com::c0811ffd-760b-4f00-ad2d-b385ee4e36d1" providerId="AD" clId="Web-{8C378488-AED5-5CB9-65AB-F4048BB23FAB}" dt="2025-04-02T21:34:54.865" v="17"/>
      <pc:docMkLst>
        <pc:docMk/>
      </pc:docMkLst>
      <pc:sldChg chg="del">
        <pc:chgData name="Govind, Manish" userId="S::c8980632@lowes.com::c0811ffd-760b-4f00-ad2d-b385ee4e36d1" providerId="AD" clId="Web-{8C378488-AED5-5CB9-65AB-F4048BB23FAB}" dt="2025-04-02T21:34:54.865" v="17"/>
        <pc:sldMkLst>
          <pc:docMk/>
          <pc:sldMk cId="109857222" sldId="256"/>
        </pc:sldMkLst>
      </pc:sldChg>
      <pc:sldChg chg="add">
        <pc:chgData name="Govind, Manish" userId="S::c8980632@lowes.com::c0811ffd-760b-4f00-ad2d-b385ee4e36d1" providerId="AD" clId="Web-{8C378488-AED5-5CB9-65AB-F4048BB23FAB}" dt="2025-04-02T21:34:52.489" v="12"/>
        <pc:sldMkLst>
          <pc:docMk/>
          <pc:sldMk cId="3970638049" sldId="1074"/>
        </pc:sldMkLst>
      </pc:sldChg>
      <pc:sldChg chg="add">
        <pc:chgData name="Govind, Manish" userId="S::c8980632@lowes.com::c0811ffd-760b-4f00-ad2d-b385ee4e36d1" providerId="AD" clId="Web-{8C378488-AED5-5CB9-65AB-F4048BB23FAB}" dt="2025-04-02T21:34:52.380" v="0"/>
        <pc:sldMkLst>
          <pc:docMk/>
          <pc:sldMk cId="476095778" sldId="1075"/>
        </pc:sldMkLst>
      </pc:sldChg>
      <pc:sldChg chg="add">
        <pc:chgData name="Govind, Manish" userId="S::c8980632@lowes.com::c0811ffd-760b-4f00-ad2d-b385ee4e36d1" providerId="AD" clId="Web-{8C378488-AED5-5CB9-65AB-F4048BB23FAB}" dt="2025-04-02T21:34:52.396" v="2"/>
        <pc:sldMkLst>
          <pc:docMk/>
          <pc:sldMk cId="38664028" sldId="1076"/>
        </pc:sldMkLst>
      </pc:sldChg>
      <pc:sldChg chg="add">
        <pc:chgData name="Govind, Manish" userId="S::c8980632@lowes.com::c0811ffd-760b-4f00-ad2d-b385ee4e36d1" providerId="AD" clId="Web-{8C378488-AED5-5CB9-65AB-F4048BB23FAB}" dt="2025-04-02T21:34:52.380" v="1"/>
        <pc:sldMkLst>
          <pc:docMk/>
          <pc:sldMk cId="2550577816" sldId="1077"/>
        </pc:sldMkLst>
      </pc:sldChg>
      <pc:sldChg chg="add">
        <pc:chgData name="Govind, Manish" userId="S::c8980632@lowes.com::c0811ffd-760b-4f00-ad2d-b385ee4e36d1" providerId="AD" clId="Web-{8C378488-AED5-5CB9-65AB-F4048BB23FAB}" dt="2025-04-02T21:34:52.396" v="3"/>
        <pc:sldMkLst>
          <pc:docMk/>
          <pc:sldMk cId="3422727413" sldId="1078"/>
        </pc:sldMkLst>
      </pc:sldChg>
      <pc:sldChg chg="add">
        <pc:chgData name="Govind, Manish" userId="S::c8980632@lowes.com::c0811ffd-760b-4f00-ad2d-b385ee4e36d1" providerId="AD" clId="Web-{8C378488-AED5-5CB9-65AB-F4048BB23FAB}" dt="2025-04-02T21:34:52.443" v="7"/>
        <pc:sldMkLst>
          <pc:docMk/>
          <pc:sldMk cId="2067212527" sldId="1080"/>
        </pc:sldMkLst>
      </pc:sldChg>
      <pc:sldChg chg="add">
        <pc:chgData name="Govind, Manish" userId="S::c8980632@lowes.com::c0811ffd-760b-4f00-ad2d-b385ee4e36d1" providerId="AD" clId="Web-{8C378488-AED5-5CB9-65AB-F4048BB23FAB}" dt="2025-04-02T21:34:52.505" v="16"/>
        <pc:sldMkLst>
          <pc:docMk/>
          <pc:sldMk cId="4170003942" sldId="1081"/>
        </pc:sldMkLst>
      </pc:sldChg>
      <pc:sldChg chg="add">
        <pc:chgData name="Govind, Manish" userId="S::c8980632@lowes.com::c0811ffd-760b-4f00-ad2d-b385ee4e36d1" providerId="AD" clId="Web-{8C378488-AED5-5CB9-65AB-F4048BB23FAB}" dt="2025-04-02T21:34:52.505" v="15"/>
        <pc:sldMkLst>
          <pc:docMk/>
          <pc:sldMk cId="233067081" sldId="1082"/>
        </pc:sldMkLst>
      </pc:sldChg>
      <pc:sldChg chg="add">
        <pc:chgData name="Govind, Manish" userId="S::c8980632@lowes.com::c0811ffd-760b-4f00-ad2d-b385ee4e36d1" providerId="AD" clId="Web-{8C378488-AED5-5CB9-65AB-F4048BB23FAB}" dt="2025-04-02T21:34:52.443" v="8"/>
        <pc:sldMkLst>
          <pc:docMk/>
          <pc:sldMk cId="357283238" sldId="1084"/>
        </pc:sldMkLst>
      </pc:sldChg>
      <pc:sldChg chg="add">
        <pc:chgData name="Govind, Manish" userId="S::c8980632@lowes.com::c0811ffd-760b-4f00-ad2d-b385ee4e36d1" providerId="AD" clId="Web-{8C378488-AED5-5CB9-65AB-F4048BB23FAB}" dt="2025-04-02T21:34:52.458" v="10"/>
        <pc:sldMkLst>
          <pc:docMk/>
          <pc:sldMk cId="3355450537" sldId="1085"/>
        </pc:sldMkLst>
      </pc:sldChg>
      <pc:sldChg chg="add">
        <pc:chgData name="Govind, Manish" userId="S::c8980632@lowes.com::c0811ffd-760b-4f00-ad2d-b385ee4e36d1" providerId="AD" clId="Web-{8C378488-AED5-5CB9-65AB-F4048BB23FAB}" dt="2025-04-02T21:34:52.411" v="4"/>
        <pc:sldMkLst>
          <pc:docMk/>
          <pc:sldMk cId="3751069344" sldId="1086"/>
        </pc:sldMkLst>
      </pc:sldChg>
      <pc:sldChg chg="add">
        <pc:chgData name="Govind, Manish" userId="S::c8980632@lowes.com::c0811ffd-760b-4f00-ad2d-b385ee4e36d1" providerId="AD" clId="Web-{8C378488-AED5-5CB9-65AB-F4048BB23FAB}" dt="2025-04-02T21:34:52.427" v="5"/>
        <pc:sldMkLst>
          <pc:docMk/>
          <pc:sldMk cId="2230717432" sldId="1087"/>
        </pc:sldMkLst>
      </pc:sldChg>
      <pc:sldChg chg="add">
        <pc:chgData name="Govind, Manish" userId="S::c8980632@lowes.com::c0811ffd-760b-4f00-ad2d-b385ee4e36d1" providerId="AD" clId="Web-{8C378488-AED5-5CB9-65AB-F4048BB23FAB}" dt="2025-04-02T21:34:52.427" v="6"/>
        <pc:sldMkLst>
          <pc:docMk/>
          <pc:sldMk cId="478294249" sldId="1088"/>
        </pc:sldMkLst>
      </pc:sldChg>
      <pc:sldChg chg="add">
        <pc:chgData name="Govind, Manish" userId="S::c8980632@lowes.com::c0811ffd-760b-4f00-ad2d-b385ee4e36d1" providerId="AD" clId="Web-{8C378488-AED5-5CB9-65AB-F4048BB23FAB}" dt="2025-04-02T21:34:52.474" v="11"/>
        <pc:sldMkLst>
          <pc:docMk/>
          <pc:sldMk cId="1660343404" sldId="1089"/>
        </pc:sldMkLst>
      </pc:sldChg>
      <pc:sldChg chg="add">
        <pc:chgData name="Govind, Manish" userId="S::c8980632@lowes.com::c0811ffd-760b-4f00-ad2d-b385ee4e36d1" providerId="AD" clId="Web-{8C378488-AED5-5CB9-65AB-F4048BB23FAB}" dt="2025-04-02T21:34:52.458" v="9"/>
        <pc:sldMkLst>
          <pc:docMk/>
          <pc:sldMk cId="479413671" sldId="1090"/>
        </pc:sldMkLst>
      </pc:sldChg>
      <pc:sldChg chg="add">
        <pc:chgData name="Govind, Manish" userId="S::c8980632@lowes.com::c0811ffd-760b-4f00-ad2d-b385ee4e36d1" providerId="AD" clId="Web-{8C378488-AED5-5CB9-65AB-F4048BB23FAB}" dt="2025-04-02T21:34:52.489" v="13"/>
        <pc:sldMkLst>
          <pc:docMk/>
          <pc:sldMk cId="3269516973" sldId="1091"/>
        </pc:sldMkLst>
      </pc:sldChg>
      <pc:sldChg chg="add">
        <pc:chgData name="Govind, Manish" userId="S::c8980632@lowes.com::c0811ffd-760b-4f00-ad2d-b385ee4e36d1" providerId="AD" clId="Web-{8C378488-AED5-5CB9-65AB-F4048BB23FAB}" dt="2025-04-02T21:34:52.489" v="14"/>
        <pc:sldMkLst>
          <pc:docMk/>
          <pc:sldMk cId="148639109" sldId="10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E2488-2C1C-4E6F-BD05-CAD6E621DE4C}" type="datetimeFigureOut"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21BBA-078C-4447-A91E-18C6A5D295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>
          <a:extLst>
            <a:ext uri="{FF2B5EF4-FFF2-40B4-BE49-F238E27FC236}">
              <a16:creationId xmlns:a16="http://schemas.microsoft.com/office/drawing/2014/main" id="{05670B72-7329-1416-6EF6-077154AC3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2b4cf8b8c3f_0_40:notes">
            <a:extLst>
              <a:ext uri="{FF2B5EF4-FFF2-40B4-BE49-F238E27FC236}">
                <a16:creationId xmlns:a16="http://schemas.microsoft.com/office/drawing/2014/main" id="{A9E6D0B6-EB12-37E8-3623-4F385039C8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9" name="Google Shape;2079;g2b4cf8b8c3f_0_40:notes">
            <a:extLst>
              <a:ext uri="{FF2B5EF4-FFF2-40B4-BE49-F238E27FC236}">
                <a16:creationId xmlns:a16="http://schemas.microsoft.com/office/drawing/2014/main" id="{CBE4557F-6D60-2CAD-05A0-38208F38FC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430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0B3D9DC-3539-04D4-E4D0-8E2649EA4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05C91674-C74E-1624-6465-E725B96C7D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96BF9DF0-AC9A-9C47-F839-34A7CA8467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825FE861-4D3A-04C1-0BD9-E0AE363104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0802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B45E8E5-DCE4-8765-5341-B749A6892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F29D6B9D-C70B-DBF6-2A09-B9D22A1D2D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BB417744-F794-50E1-DD0E-9D1C53EABC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788DDCB0-2BD8-EF2F-AA3C-3F12EAA7BF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0379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CCCF7989-1544-84DE-0FA3-4EC694110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B107B192-8E1C-9F15-9166-8A18B9D049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3DF190B-504A-C3C6-8501-7B021884CF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FEA6819A-81B0-D1C0-574E-600A1C7076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9923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CCCF7989-1544-84DE-0FA3-4EC694110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B107B192-8E1C-9F15-9166-8A18B9D049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3DF190B-504A-C3C6-8501-7B021884CF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FEA6819A-81B0-D1C0-574E-600A1C7076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9923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4C11AE83-A1ED-3401-924C-B4E6A1DC3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9F11432C-8B35-97AA-2C14-944A313010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FAEF366-D6C0-2A73-87F8-61F8A0CA77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C562115F-47B9-1988-B1AD-11C3A29CFD0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5626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5630B550-AC30-7838-9116-57688A1D5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3030A8DF-D9D1-7DBC-C0A5-5A37A9FE10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8A90E78B-5983-FB09-57CC-6EC7C31C88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D670D935-7F27-4428-C6D9-E5CFDDF645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3998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17AE3F9B-6025-B647-32A7-E01D34C71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2980A8AE-6225-6908-3C3A-7F18060772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8A88CB66-60B8-B3AA-0426-40EA3C82B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7A669CCA-0754-4450-2502-20196833237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5270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1469BC36-0F72-7A13-F252-A7404FF7E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D770B485-C150-AE36-7B86-DC71CD57E1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296B52E7-8D2D-8923-52B9-7463BD72F8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2366B451-4E2C-3D5F-4CFE-7A491F74D62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2101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699CFC0E-1F2F-834A-E0B8-5F700859F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AB378C4E-3651-1DB3-F113-7C7658A962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CDF0BE24-E65C-80B7-B7D1-5C4B770564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7EAD03A9-9849-ACB1-EEA1-6F30EA7DC3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8434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CFA15ED8-3BFF-190D-C581-8BE26D7A6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8E466A42-24FC-7903-B781-DF5FD8FC04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47AB571B-989F-4733-2F74-F4847AF17C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8A35E178-0C63-C8CD-9E71-62026993DF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10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402B2940-ECE1-55A8-0C61-0A0E7DEB0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AF9F6EF3-B42D-0EEB-4F71-F2FA2F53C2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EE2297C9-B130-CB0E-E9FF-06A58B356B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20D4762E-1804-2B65-6854-BC41D9BABA3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089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0B5993A0-CA63-2C80-0C42-05D6982F0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F45E4CB0-FF28-E9D2-C163-246F9C5658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9CF54A2B-019F-599D-AA29-DC3532FE13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D04807AB-D90D-9FD6-94AB-EE5DB28E580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833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618F1A2E-0CA4-9EC9-24CC-21D4FC5C3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AC206D89-BC42-E069-D027-04D8020831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88CE0FE4-D7FE-E3D0-9E40-93EA52731B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1029CE83-1197-8331-C88C-558C6EC61F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019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CACD2AB-AA91-1045-5269-3543AA8C9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169FC0A-6AAF-8A4A-754B-CBA4884BC7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106F15B3-B726-8F46-8451-D25887A9E5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>
                <a:ea typeface="Calibri"/>
                <a:cs typeface="Calibri"/>
              </a:rPr>
              <a:t>594 previous IDS</a:t>
            </a:r>
          </a:p>
          <a:p>
            <a:pPr>
              <a:buSzPts val="1400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15DCC394-3DC2-3661-4CD7-D62AAE5348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7125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CACD2AB-AA91-1045-5269-3543AA8C9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169FC0A-6AAF-8A4A-754B-CBA4884BC7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106F15B3-B726-8F46-8451-D25887A9E5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>
                <a:ea typeface="Calibri"/>
                <a:cs typeface="Calibri"/>
              </a:rPr>
              <a:t>594 previous IDS</a:t>
            </a:r>
          </a:p>
          <a:p>
            <a:pPr>
              <a:buSzPts val="1400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15DCC394-3DC2-3661-4CD7-D62AAE5348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712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8A3982F8-8D36-AAAA-FC50-2CBF3A8C8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1E7DD491-6812-CA41-C243-AC85A12FE8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F96EBA2D-AFCB-94C7-D258-F5EE6E8895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B5544371-2B72-FC29-7F7C-16A2BD0ABA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9350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A173E6FB-E59C-7693-FF7A-CFA35EA20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C279480C-8FC3-43BE-7BCC-AF40FCBC6E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4F653233-7F8A-4966-183D-7BFC4D0258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dirty="0"/>
              <a:t>Euclidean distance forms clusters based on </a:t>
            </a:r>
            <a:r>
              <a:rPr lang="en-US" b="1" dirty="0"/>
              <a:t>absolute positioning</a:t>
            </a:r>
            <a:r>
              <a:rPr lang="en-US" dirty="0"/>
              <a:t>, making it more effective when </a:t>
            </a:r>
            <a:r>
              <a:rPr lang="en-US" dirty="0" err="1"/>
              <a:t>featurerepresentations</a:t>
            </a:r>
            <a:r>
              <a:rPr lang="en-US" dirty="0"/>
              <a:t> are well-distributed.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/>
              <a:t>Cosine distance may place different identities closer together if they share similar directional features </a:t>
            </a:r>
            <a:r>
              <a:rPr lang="en-US" dirty="0" err="1"/>
              <a:t>buthave</a:t>
            </a:r>
            <a:r>
              <a:rPr lang="en-US" dirty="0"/>
              <a:t> different magnitudes, leading to less distinct clustering.</a:t>
            </a:r>
            <a:endParaRPr dirty="0"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5D9E25AE-F24D-D05E-6EBC-289108713F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362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75998E58-4B75-F06F-9499-9F67A6E16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0B04235A-D749-F287-5E8C-486F45B568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30BC4A96-E335-CAB1-3A0F-F972D6108C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BA2B7009-5ABC-0FE9-4FA3-B48481AB15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35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0">
          <a:extLst>
            <a:ext uri="{FF2B5EF4-FFF2-40B4-BE49-F238E27FC236}">
              <a16:creationId xmlns:a16="http://schemas.microsoft.com/office/drawing/2014/main" id="{4DADFD0C-87AE-1B40-653E-E6EDF5AF3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89">
            <a:extLst>
              <a:ext uri="{FF2B5EF4-FFF2-40B4-BE49-F238E27FC236}">
                <a16:creationId xmlns:a16="http://schemas.microsoft.com/office/drawing/2014/main" id="{C8BC7742-3A85-4E92-1E09-AEB40B94F9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189">
            <a:extLst>
              <a:ext uri="{FF2B5EF4-FFF2-40B4-BE49-F238E27FC236}">
                <a16:creationId xmlns:a16="http://schemas.microsoft.com/office/drawing/2014/main" id="{ECF6F0F8-99BE-FA45-D447-138F1341A48F}"/>
              </a:ext>
            </a:extLst>
          </p:cNvPr>
          <p:cNvSpPr/>
          <p:nvPr/>
        </p:nvSpPr>
        <p:spPr>
          <a:xfrm rot="10800000">
            <a:off x="-3" y="-22564"/>
            <a:ext cx="12192000" cy="43740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992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189">
            <a:extLst>
              <a:ext uri="{FF2B5EF4-FFF2-40B4-BE49-F238E27FC236}">
                <a16:creationId xmlns:a16="http://schemas.microsoft.com/office/drawing/2014/main" id="{30F6E93A-5B23-2359-D3D4-D1F160517D2D}"/>
              </a:ext>
            </a:extLst>
          </p:cNvPr>
          <p:cNvSpPr/>
          <p:nvPr/>
        </p:nvSpPr>
        <p:spPr>
          <a:xfrm rot="5400000">
            <a:off x="3908698" y="-3931819"/>
            <a:ext cx="4374600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588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189">
            <a:extLst>
              <a:ext uri="{FF2B5EF4-FFF2-40B4-BE49-F238E27FC236}">
                <a16:creationId xmlns:a16="http://schemas.microsoft.com/office/drawing/2014/main" id="{A50AEA62-C607-3EA0-4DB1-DD43EE6B3BD9}"/>
              </a:ext>
            </a:extLst>
          </p:cNvPr>
          <p:cNvSpPr/>
          <p:nvPr/>
        </p:nvSpPr>
        <p:spPr>
          <a:xfrm rot="5400000">
            <a:off x="4136699" y="-3703993"/>
            <a:ext cx="4374000" cy="11736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5686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189">
            <a:extLst>
              <a:ext uri="{FF2B5EF4-FFF2-40B4-BE49-F238E27FC236}">
                <a16:creationId xmlns:a16="http://schemas.microsoft.com/office/drawing/2014/main" id="{4986854F-A635-1491-4A84-B0A0EF688CDB}"/>
              </a:ext>
            </a:extLst>
          </p:cNvPr>
          <p:cNvSpPr/>
          <p:nvPr/>
        </p:nvSpPr>
        <p:spPr>
          <a:xfrm>
            <a:off x="111507" y="-22691"/>
            <a:ext cx="8542500" cy="4374000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3529"/>
                </a:srgbClr>
              </a:gs>
            </a:gsLst>
            <a:lin ang="1859992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189">
            <a:extLst>
              <a:ext uri="{FF2B5EF4-FFF2-40B4-BE49-F238E27FC236}">
                <a16:creationId xmlns:a16="http://schemas.microsoft.com/office/drawing/2014/main" id="{6581B4E5-A23F-F847-CE4A-29840A18E841}"/>
              </a:ext>
            </a:extLst>
          </p:cNvPr>
          <p:cNvSpPr/>
          <p:nvPr/>
        </p:nvSpPr>
        <p:spPr>
          <a:xfrm rot="-9090908">
            <a:off x="5941176" y="-1038538"/>
            <a:ext cx="4996147" cy="4444469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0784"/>
                </a:srgbClr>
              </a:gs>
              <a:gs pos="87000">
                <a:srgbClr val="8DA9DB">
                  <a:alpha val="784"/>
                </a:srgbClr>
              </a:gs>
              <a:gs pos="100000">
                <a:srgbClr val="8DA9DB">
                  <a:alpha val="784"/>
                </a:srgbClr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189">
            <a:extLst>
              <a:ext uri="{FF2B5EF4-FFF2-40B4-BE49-F238E27FC236}">
                <a16:creationId xmlns:a16="http://schemas.microsoft.com/office/drawing/2014/main" id="{D3D1955B-8ABC-B558-2A8F-BC5F0F7F56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939" y="828175"/>
            <a:ext cx="10053900" cy="29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</a:rPr>
              <a:t>Multi Camera Tracking Project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9EF62-59EB-083A-12EF-172268163D7A}"/>
              </a:ext>
            </a:extLst>
          </p:cNvPr>
          <p:cNvSpPr txBox="1"/>
          <p:nvPr/>
        </p:nvSpPr>
        <p:spPr>
          <a:xfrm>
            <a:off x="826379" y="5059283"/>
            <a:ext cx="54841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Spring 2025 – weekly progress, 10 April, 2025  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B6B37-51C9-3DCA-8D36-9412BA6C6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57" y="4946015"/>
            <a:ext cx="4559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6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9A5844BC-3ED5-A4F1-5409-0890C4A8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C4074AED-7589-9F38-1BFE-75846385C299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B60582BA-469E-EE78-9976-CC5942B905F0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DC22248-0040-9139-0238-C919F23796C0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AB048A5E-786C-D280-8D76-16D66EA2DF4E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B157FBF0-C830-3B05-2590-9AC2FC09F2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Progress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F6364-DDB6-1A0D-0423-E1B14DFE0C7C}"/>
              </a:ext>
            </a:extLst>
          </p:cNvPr>
          <p:cNvSpPr txBox="1"/>
          <p:nvPr/>
        </p:nvSpPr>
        <p:spPr>
          <a:xfrm>
            <a:off x="460419" y="2385044"/>
            <a:ext cx="11576155" cy="23529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sz="2000">
              <a:solidFill>
                <a:srgbClr val="262626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ArcFace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vs Triplet hard mining Loss</a:t>
            </a:r>
            <a:endParaRPr lang="en-US" sz="20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Generate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synthetic captions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using  </a:t>
            </a:r>
            <a:r>
              <a:rPr lang="en-US" sz="20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LLaVA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to enhance CLIP-</a:t>
            </a:r>
            <a:r>
              <a:rPr lang="en-US" sz="20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ReID</a:t>
            </a: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Experiments 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Increase the lower bound of samples per person  to provide model enough training samples.</a:t>
            </a:r>
          </a:p>
        </p:txBody>
      </p:sp>
    </p:spTree>
    <p:extLst>
      <p:ext uri="{BB962C8B-B14F-4D97-AF65-F5344CB8AC3E}">
        <p14:creationId xmlns:p14="http://schemas.microsoft.com/office/powerpoint/2010/main" val="173163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27B42C92-4358-95E9-418F-EC114B209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8C5C82B6-4593-9E37-AF3A-AA15BFFC6FB1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10F14165-FFC2-0CD1-E712-9AA7CA48D2F6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80330AFF-FE87-923C-E13D-D64D7DCE2A38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4253066-1F8F-CF86-F892-BDD03245E04F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6FE3B28E-AC71-AB8E-E6CF-954DF731BF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860887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evaluation : Cosine vs Euclidean similarity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76D2E-02FB-EBBE-FA54-E10173F3B6EE}"/>
              </a:ext>
            </a:extLst>
          </p:cNvPr>
          <p:cNvGraphicFramePr>
            <a:graphicFrameLocks noGrp="1"/>
          </p:cNvGraphicFramePr>
          <p:nvPr/>
        </p:nvGraphicFramePr>
        <p:xfrm>
          <a:off x="2150806" y="2802193"/>
          <a:ext cx="7561049" cy="125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605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221996">
                  <a:extLst>
                    <a:ext uri="{9D8B030D-6E8A-4147-A177-3AD203B41FA5}">
                      <a16:colId xmlns:a16="http://schemas.microsoft.com/office/drawing/2014/main" val="2721880368"/>
                    </a:ext>
                  </a:extLst>
                </a:gridCol>
                <a:gridCol w="1356382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414631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981042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213393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Method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Distance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Euclidean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89.8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95.3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4340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89.8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95.2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1344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F8460D-33B4-0E25-DF4F-2120DFBFB916}"/>
              </a:ext>
            </a:extLst>
          </p:cNvPr>
          <p:cNvGraphicFramePr>
            <a:graphicFrameLocks noGrp="1"/>
          </p:cNvGraphicFramePr>
          <p:nvPr/>
        </p:nvGraphicFramePr>
        <p:xfrm>
          <a:off x="2150806" y="4387645"/>
          <a:ext cx="7529760" cy="125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41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241841">
                  <a:extLst>
                    <a:ext uri="{9D8B030D-6E8A-4147-A177-3AD203B41FA5}">
                      <a16:colId xmlns:a16="http://schemas.microsoft.com/office/drawing/2014/main" val="2721880368"/>
                    </a:ext>
                  </a:extLst>
                </a:gridCol>
                <a:gridCol w="1378407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437602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996972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233097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Method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Distance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Euclidean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</a:t>
                      </a: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</a:t>
                      </a: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63.3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80.8  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4340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</a:t>
                      </a: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</a:t>
                      </a: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63.2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80.5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134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247CE63-0CF4-3471-0EA2-3E79DF729C65}"/>
              </a:ext>
            </a:extLst>
          </p:cNvPr>
          <p:cNvSpPr txBox="1"/>
          <p:nvPr/>
        </p:nvSpPr>
        <p:spPr>
          <a:xfrm>
            <a:off x="1012657" y="2005263"/>
            <a:ext cx="77302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 the experiments , models are trained on Euclidean distance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DAA97-223B-0E66-81E0-6979486D98AF}"/>
              </a:ext>
            </a:extLst>
          </p:cNvPr>
          <p:cNvSpPr txBox="1"/>
          <p:nvPr/>
        </p:nvSpPr>
        <p:spPr>
          <a:xfrm>
            <a:off x="1982122" y="6074622"/>
            <a:ext cx="85674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At inference , The features are normalized before computing the distance matrix so, both metrics attribute towards </a:t>
            </a:r>
            <a:r>
              <a:rPr lang="en-US" b="1" dirty="0">
                <a:solidFill>
                  <a:schemeClr val="accent3"/>
                </a:solidFill>
              </a:rPr>
              <a:t>similar</a:t>
            </a:r>
            <a:r>
              <a:rPr lang="en-US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148637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3A58C880-4C2B-58C9-CBEB-880E1069F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AB48EC5D-1B06-D567-9B85-DE18A6922B86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9F17F925-6227-FAF4-1608-77BF8B9E3B7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7E2590A5-C166-D01F-2929-930689A5DCC0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54730FBD-B2F9-4032-541A-BD2C76BA7D70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3A61D357-BB7B-3992-5BC8-15662B884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Experimental Results: </a:t>
            </a:r>
            <a:r>
              <a:rPr lang="en-US" sz="4000" b="1" dirty="0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Market+Trace</a:t>
            </a:r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1573  </a:t>
            </a:r>
            <a:r>
              <a:rPr lang="en-US" sz="4000" b="1" dirty="0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Data 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15911D-AF43-C416-AEBA-93939432132E}"/>
              </a:ext>
            </a:extLst>
          </p:cNvPr>
          <p:cNvGraphicFramePr>
            <a:graphicFrameLocks noGrp="1"/>
          </p:cNvGraphicFramePr>
          <p:nvPr/>
        </p:nvGraphicFramePr>
        <p:xfrm>
          <a:off x="1032387" y="1597741"/>
          <a:ext cx="835043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56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604210">
                  <a:extLst>
                    <a:ext uri="{9D8B030D-6E8A-4147-A177-3AD203B41FA5}">
                      <a16:colId xmlns:a16="http://schemas.microsoft.com/office/drawing/2014/main" val="3426683791"/>
                    </a:ext>
                  </a:extLst>
                </a:gridCol>
                <a:gridCol w="1653465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310234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915208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283166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4154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Method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Sampling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set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Test set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1" i="0" u="none" strike="noStrike" noProof="0" dirty="0">
                        <a:solidFill>
                          <a:schemeClr val="accent1"/>
                        </a:solidFill>
                        <a:latin typeface="Aptos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accent1"/>
                          </a:solidFill>
                          <a:latin typeface="Aptos"/>
                        </a:rPr>
                        <a:t>Random Identity Sampling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1400" b="0" i="0" u="none" strike="noStrike" noProof="0" dirty="0" err="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35.7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69.2</a:t>
                      </a:r>
                      <a:endParaRPr lang="en-US" b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Market-1501+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36.9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68.2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CLIP-REID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63.5 </a:t>
                      </a:r>
                      <a:endParaRPr lang="en-US" sz="1200" b="0">
                        <a:solidFill>
                          <a:schemeClr val="accent3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78.6 </a:t>
                      </a:r>
                      <a:endParaRPr lang="en-US" sz="1200" b="0">
                        <a:solidFill>
                          <a:schemeClr val="accent3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422624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CLIP-REID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Market-1501+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65.5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81.2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2852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C92A8EC-9513-3A6F-DDD2-CEAD4C66703D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1FB744-3B41-D9B6-215B-41D94630A8C0}"/>
              </a:ext>
            </a:extLst>
          </p:cNvPr>
          <p:cNvGraphicFramePr>
            <a:graphicFrameLocks noGrp="1"/>
          </p:cNvGraphicFramePr>
          <p:nvPr/>
        </p:nvGraphicFramePr>
        <p:xfrm>
          <a:off x="1063112" y="4283176"/>
          <a:ext cx="832183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921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536035">
                  <a:extLst>
                    <a:ext uri="{9D8B030D-6E8A-4147-A177-3AD203B41FA5}">
                      <a16:colId xmlns:a16="http://schemas.microsoft.com/office/drawing/2014/main" val="231728515"/>
                    </a:ext>
                  </a:extLst>
                </a:gridCol>
                <a:gridCol w="1633253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322157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972175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283297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4673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Method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Sampling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data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Test data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4673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1" i="0" u="none" strike="noStrike" noProof="0" dirty="0">
                        <a:solidFill>
                          <a:schemeClr val="accent1"/>
                        </a:solidFill>
                        <a:latin typeface="Apto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1" i="0" u="none" strike="noStrike" noProof="0" dirty="0">
                        <a:solidFill>
                          <a:schemeClr val="accent1"/>
                        </a:solidFill>
                        <a:latin typeface="Apto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accent1"/>
                          </a:solidFill>
                          <a:latin typeface="Aptos"/>
                        </a:rPr>
                        <a:t>Random Dataset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accent1"/>
                          </a:solidFill>
                          <a:latin typeface="Aptos"/>
                        </a:rPr>
                        <a:t> Sampling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 algn="ctr">
                        <a:buNone/>
                      </a:pPr>
                      <a:endParaRPr lang="en-US" sz="1400" dirty="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1400" b="0" i="0" u="none" strike="noStrike" noProof="0" dirty="0" err="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35.7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69.2</a:t>
                      </a:r>
                      <a:endParaRPr lang="en-US" b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4673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Market-1501+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accent3"/>
                          </a:solidFill>
                        </a:rPr>
                        <a:t>52.7</a:t>
                      </a:r>
                      <a:endParaRPr lang="en-US" b="1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79.1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  <a:tr h="4673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</a:rPr>
                        <a:t>63.5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</a:rPr>
                        <a:t>78.6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46182"/>
                  </a:ext>
                </a:extLst>
              </a:tr>
              <a:tr h="4673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Market-1501+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accent3"/>
                          </a:solidFill>
                        </a:rPr>
                        <a:t>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55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61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3A58C880-4C2B-58C9-CBEB-880E1069F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AB48EC5D-1B06-D567-9B85-DE18A6922B86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9F17F925-6227-FAF4-1608-77BF8B9E3B7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7E2590A5-C166-D01F-2929-930689A5DCC0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54730FBD-B2F9-4032-541A-BD2C76BA7D70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3A61D357-BB7B-3992-5BC8-15662B884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 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2A8EC-9513-3A6F-DDD2-CEAD4C66703D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DD33C9-B75E-6B6F-8E84-EDE11FB6E2A0}"/>
              </a:ext>
            </a:extLst>
          </p:cNvPr>
          <p:cNvGraphicFramePr>
            <a:graphicFrameLocks noGrp="1"/>
          </p:cNvGraphicFramePr>
          <p:nvPr/>
        </p:nvGraphicFramePr>
        <p:xfrm>
          <a:off x="1819184" y="2555956"/>
          <a:ext cx="7258170" cy="3210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037">
                  <a:extLst>
                    <a:ext uri="{9D8B030D-6E8A-4147-A177-3AD203B41FA5}">
                      <a16:colId xmlns:a16="http://schemas.microsoft.com/office/drawing/2014/main" val="2020547914"/>
                    </a:ext>
                  </a:extLst>
                </a:gridCol>
                <a:gridCol w="1837037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563969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2020127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No of Samples per person ID per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Method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Set : 10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Gallery Set : 12 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Query Set 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34.2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68.4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  <a:endParaRPr lang="en-US" sz="1400">
                        <a:latin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63.3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80.8   </a:t>
                      </a:r>
                      <a:endParaRPr lang="en-US" b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Train Set : 30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Gallery Set : 30 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Query Set : 5</a:t>
                      </a:r>
                    </a:p>
                    <a:p>
                      <a:pPr lvl="0" algn="ctr">
                        <a:buNone/>
                      </a:pP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41.2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80.3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9283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62.5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83.0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0503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Set minimum samples : 5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Maximum samples 50</a:t>
                      </a:r>
                      <a:endParaRPr lang="en-US" sz="1400" dirty="0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1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1" dirty="0">
                        <a:solidFill>
                          <a:schemeClr val="accent3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670040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1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1" dirty="0">
                        <a:solidFill>
                          <a:schemeClr val="accent3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619591"/>
                  </a:ext>
                </a:extLst>
              </a:tr>
            </a:tbl>
          </a:graphicData>
        </a:graphic>
      </p:graphicFrame>
      <p:sp>
        <p:nvSpPr>
          <p:cNvPr id="9" name="Google Shape;2109;p192">
            <a:extLst>
              <a:ext uri="{FF2B5EF4-FFF2-40B4-BE49-F238E27FC236}">
                <a16:creationId xmlns:a16="http://schemas.microsoft.com/office/drawing/2014/main" id="{E93099C3-30D6-F119-8585-94A3ADD6B8AA}"/>
              </a:ext>
            </a:extLst>
          </p:cNvPr>
          <p:cNvSpPr txBox="1">
            <a:spLocks/>
          </p:cNvSpPr>
          <p:nvPr/>
        </p:nvSpPr>
        <p:spPr>
          <a:xfrm>
            <a:off x="864491" y="5500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Experimental Results: Trace 1573  </a:t>
            </a:r>
            <a:r>
              <a:rPr lang="en-US" sz="4000" b="1" dirty="0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Data 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71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22BBC440-5B8E-D246-A369-8FB2435A6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2A77BD5E-7D34-2FC2-178D-AE1B052B84D4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5B9A7904-5761-51BF-9AF5-1D937956C0E8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9B1BC3A5-D072-1B01-5120-BB8D1C0526F1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B481EFF-F0CA-2F28-70B4-F63475B856C3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C3E534F6-6CBD-FD9E-E6A1-32817544A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Arc Face  vs Triplet Hard Mining Loss</a:t>
            </a:r>
            <a:endParaRPr lang="en-US" sz="2800" b="1" dirty="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8DD68-CF85-09BE-27D0-4120C8DDF82F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1C5A6F-8A21-4871-5336-21F00ECE0A6B}"/>
              </a:ext>
            </a:extLst>
          </p:cNvPr>
          <p:cNvSpPr txBox="1"/>
          <p:nvPr/>
        </p:nvSpPr>
        <p:spPr>
          <a:xfrm>
            <a:off x="1042737" y="1922142"/>
            <a:ext cx="8570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Experimental study on different loss </a:t>
            </a:r>
            <a:r>
              <a:rPr lang="en-US" dirty="0" err="1"/>
              <a:t>fuctions</a:t>
            </a:r>
            <a:r>
              <a:rPr lang="en-US" dirty="0"/>
              <a:t> with  CLIP-</a:t>
            </a:r>
            <a:r>
              <a:rPr lang="en-US" dirty="0" err="1"/>
              <a:t>ReID</a:t>
            </a:r>
            <a:r>
              <a:rPr lang="en-US" dirty="0"/>
              <a:t> method . 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EDF760-7D82-06C7-D635-2D6DB1225FBE}"/>
              </a:ext>
            </a:extLst>
          </p:cNvPr>
          <p:cNvGraphicFramePr>
            <a:graphicFrameLocks noGrp="1"/>
          </p:cNvGraphicFramePr>
          <p:nvPr/>
        </p:nvGraphicFramePr>
        <p:xfrm>
          <a:off x="2206112" y="2998838"/>
          <a:ext cx="5832751" cy="2143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339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741582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174795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453035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Data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Loss  Function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513183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Market-1501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ArcFace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alibri"/>
                        </a:rPr>
                        <a:t>86.1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alibri"/>
                        </a:rPr>
                        <a:t>94.4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Triplet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</a:rPr>
                        <a:t>89.8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</a:rPr>
                        <a:t>95.3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937293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 err="1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Trace-1573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ArcFace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FF0000"/>
                          </a:solidFill>
                        </a:rPr>
                        <a:t>54.2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alibri"/>
                        </a:rPr>
                        <a:t>77.1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240946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Triplet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</a:rPr>
                        <a:t>63.3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</a:rPr>
                        <a:t>88.8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4047D95-14C4-3EA2-5F3B-09E8B957AD19}"/>
              </a:ext>
            </a:extLst>
          </p:cNvPr>
          <p:cNvSpPr txBox="1"/>
          <p:nvPr/>
        </p:nvSpPr>
        <p:spPr>
          <a:xfrm>
            <a:off x="1655635" y="5617001"/>
            <a:ext cx="73392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Triplet loss is  </a:t>
            </a:r>
            <a:r>
              <a:rPr lang="en-US" b="1" dirty="0">
                <a:solidFill>
                  <a:schemeClr val="accent3"/>
                </a:solidFill>
              </a:rPr>
              <a:t>better</a:t>
            </a:r>
            <a:r>
              <a:rPr lang="en-US" dirty="0"/>
              <a:t>  able to generalize across embedding space where as </a:t>
            </a:r>
            <a:r>
              <a:rPr lang="en-US" dirty="0" err="1"/>
              <a:t>ArcFace</a:t>
            </a:r>
            <a:r>
              <a:rPr lang="en-US" dirty="0"/>
              <a:t> is more sensitive to class imbalance and show </a:t>
            </a:r>
            <a:r>
              <a:rPr lang="en-US" b="1" dirty="0">
                <a:solidFill>
                  <a:srgbClr val="FF0000"/>
                </a:solidFill>
              </a:rPr>
              <a:t>poor generalization to unseen classes</a:t>
            </a:r>
            <a:r>
              <a:rPr lang="en-US" dirty="0"/>
              <a:t>.  </a:t>
            </a:r>
          </a:p>
        </p:txBody>
      </p:sp>
    </p:spTree>
    <p:extLst>
      <p:ext uri="{BB962C8B-B14F-4D97-AF65-F5344CB8AC3E}">
        <p14:creationId xmlns:p14="http://schemas.microsoft.com/office/powerpoint/2010/main" val="215769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E8BFFD8A-EDE2-7ED4-DFD1-B28C7512A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2694E36E-351D-3970-1FFE-DFAECDCE2085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6A66D398-E361-929F-21F1-5BA42157075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5B42795E-C3EA-7469-91C4-9E9C51C29F93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DB68BE7E-9F6A-CEFF-F358-545045D57157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FD8E7520-0CFF-DEB1-AF3A-ABFCD297D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Feature Visualization : </a:t>
            </a:r>
            <a:r>
              <a:rPr lang="en-US" sz="4000" b="1" dirty="0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ArcFace</a:t>
            </a:r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 vs Triplet  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CD428-9A0E-C16B-4F91-E14D5F9D0758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9069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56F25C07-5B48-C640-1DF4-4FA7C0C52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CE4DDD96-33BC-CA37-B872-E129EC1F9CB8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A03A914F-C954-42B2-833D-2B145405235A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C2CD8171-E72B-FA6F-49BA-2BE6634568A3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111F4148-5744-F966-E5F7-0B70747DD7A5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E8CD59A1-61EB-2C95-2ECC-BAE9C2CDE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Examples : Generated synthetic captions from </a:t>
            </a:r>
            <a:r>
              <a:rPr lang="en-US" sz="4000" b="1" dirty="0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LLaVA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92A30-58D2-E146-8F3B-4E2869A484E4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4" name="Picture 3" descr="A person standing in a store&#10;&#10;AI-generated content may be incorrect.">
            <a:extLst>
              <a:ext uri="{FF2B5EF4-FFF2-40B4-BE49-F238E27FC236}">
                <a16:creationId xmlns:a16="http://schemas.microsoft.com/office/drawing/2014/main" id="{B9E95F26-1672-0F4C-9FE7-DB7B97E5F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90" y="2012540"/>
            <a:ext cx="1312300" cy="2771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5A01B8-61D8-9C0D-5B1D-B9553ECCBAFF}"/>
              </a:ext>
            </a:extLst>
          </p:cNvPr>
          <p:cNvSpPr txBox="1"/>
          <p:nvPr/>
        </p:nvSpPr>
        <p:spPr>
          <a:xfrm>
            <a:off x="711610" y="5123835"/>
            <a:ext cx="44269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B3B3B"/>
                </a:solidFill>
                <a:latin typeface="Consolas"/>
              </a:rPr>
              <a:t>A woman is wearing a 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purple shirt and shorts</a:t>
            </a:r>
            <a:r>
              <a:rPr lang="en-US" dirty="0">
                <a:solidFill>
                  <a:srgbClr val="3B3B3B"/>
                </a:solidFill>
                <a:latin typeface="Consolas"/>
              </a:rPr>
              <a:t>. She is 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wearing a watch</a:t>
            </a:r>
            <a:r>
              <a:rPr lang="en-US" dirty="0">
                <a:solidFill>
                  <a:srgbClr val="3B3B3B"/>
                </a:solidFill>
                <a:latin typeface="Consolas"/>
              </a:rPr>
              <a:t> and 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carrying a purse</a:t>
            </a:r>
            <a:r>
              <a:rPr lang="en-US" dirty="0">
                <a:solidFill>
                  <a:srgbClr val="3B3B3B"/>
                </a:solidFill>
                <a:latin typeface="Consolas"/>
              </a:rPr>
              <a:t>. The woman has 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short hair</a:t>
            </a:r>
            <a:r>
              <a:rPr lang="en-US" dirty="0">
                <a:solidFill>
                  <a:srgbClr val="3B3B3B"/>
                </a:solidFill>
                <a:latin typeface="Consolas"/>
              </a:rPr>
              <a:t> and is wearing glasses.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E25824-A56E-4627-FC55-F9A049FDE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368" y="2093811"/>
            <a:ext cx="1091072" cy="2621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C27B68-ABF2-FCFF-8BF0-1296ACC931F6}"/>
              </a:ext>
            </a:extLst>
          </p:cNvPr>
          <p:cNvSpPr txBox="1"/>
          <p:nvPr/>
        </p:nvSpPr>
        <p:spPr>
          <a:xfrm>
            <a:off x="6741889" y="5036122"/>
            <a:ext cx="384492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3B3B3B"/>
                </a:solidFill>
                <a:latin typeface="Consolas"/>
              </a:rPr>
              <a:t>A young woman is wearing a </a:t>
            </a:r>
            <a:r>
              <a:rPr lang="en-US" sz="1600" b="1" dirty="0">
                <a:solidFill>
                  <a:schemeClr val="accent3"/>
                </a:solidFill>
                <a:latin typeface="Consolas"/>
              </a:rPr>
              <a:t>black shirt and shorts</a:t>
            </a:r>
            <a:r>
              <a:rPr lang="en-US" sz="1600" dirty="0">
                <a:solidFill>
                  <a:srgbClr val="3B3B3B"/>
                </a:solidFill>
                <a:latin typeface="Consolas"/>
              </a:rPr>
              <a:t>. She is </a:t>
            </a:r>
            <a:r>
              <a:rPr lang="en-US" sz="1600" b="1" dirty="0">
                <a:solidFill>
                  <a:schemeClr val="accent3"/>
                </a:solidFill>
                <a:latin typeface="Consolas"/>
              </a:rPr>
              <a:t>carrying a backpack</a:t>
            </a:r>
            <a:r>
              <a:rPr lang="en-US" sz="1600" dirty="0">
                <a:solidFill>
                  <a:srgbClr val="3B3B3B"/>
                </a:solidFill>
                <a:latin typeface="Consolas"/>
              </a:rPr>
              <a:t> and has </a:t>
            </a:r>
            <a:r>
              <a:rPr lang="en-US" sz="1600" b="1" dirty="0">
                <a:solidFill>
                  <a:schemeClr val="accent3"/>
                </a:solidFill>
                <a:latin typeface="Consolas"/>
              </a:rPr>
              <a:t>long blonde hai</a:t>
            </a:r>
            <a:r>
              <a:rPr lang="en-US" sz="1600" dirty="0">
                <a:solidFill>
                  <a:srgbClr val="3B3B3B"/>
                </a:solidFill>
                <a:latin typeface="Consolas"/>
              </a:rPr>
              <a:t>r.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533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E092BFF1-7F6A-2E69-5C15-6C3557420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B99FB14-2675-793D-5470-6ED946F7F569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F13FC42E-9021-2E28-299F-9619EB879A0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E13ED084-653A-3150-C05D-8858628A868A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8A086DAC-35BA-4E48-DD5E-8D9E49815A9A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9C605310-6A36-F835-4BFC-E942EFFCB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Examples : Generated synthetic captions from </a:t>
            </a:r>
            <a:r>
              <a:rPr lang="en-US" sz="4000" b="1" dirty="0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LLaVA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92AB9-DB51-F30C-C542-F9488FC5BB87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31C42-F78C-64F3-F8E7-0406226D1A98}"/>
              </a:ext>
            </a:extLst>
          </p:cNvPr>
          <p:cNvSpPr txBox="1"/>
          <p:nvPr/>
        </p:nvSpPr>
        <p:spPr>
          <a:xfrm>
            <a:off x="711610" y="5123835"/>
            <a:ext cx="44269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B3B3B"/>
                </a:solidFill>
                <a:latin typeface="Consolas"/>
              </a:rPr>
              <a:t>A </a:t>
            </a:r>
            <a:r>
              <a:rPr lang="en-US" b="1" dirty="0">
                <a:solidFill>
                  <a:srgbClr val="C00000"/>
                </a:solidFill>
                <a:latin typeface="Consolas"/>
              </a:rPr>
              <a:t>young man</a:t>
            </a:r>
            <a:r>
              <a:rPr lang="en-US" dirty="0">
                <a:solidFill>
                  <a:srgbClr val="3B3B3B"/>
                </a:solidFill>
                <a:latin typeface="Consolas"/>
              </a:rPr>
              <a:t> is wearing a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/>
              </a:rPr>
              <a:t>black shirt</a:t>
            </a:r>
            <a:r>
              <a:rPr lang="en-US" dirty="0">
                <a:solidFill>
                  <a:srgbClr val="3B3B3B"/>
                </a:solidFill>
                <a:latin typeface="Consolas"/>
              </a:rPr>
              <a:t> and </a:t>
            </a:r>
            <a:r>
              <a:rPr lang="en-US" dirty="0">
                <a:solidFill>
                  <a:srgbClr val="00B050"/>
                </a:solidFill>
                <a:latin typeface="Consolas"/>
              </a:rPr>
              <a:t>shorts</a:t>
            </a:r>
            <a:r>
              <a:rPr lang="en-US" dirty="0">
                <a:solidFill>
                  <a:srgbClr val="3B3B3B"/>
                </a:solidFill>
                <a:latin typeface="Consolas"/>
              </a:rPr>
              <a:t>. He is carrying a 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backpack</a:t>
            </a:r>
            <a:r>
              <a:rPr lang="en-US" dirty="0">
                <a:solidFill>
                  <a:srgbClr val="3B3B3B"/>
                </a:solidFill>
                <a:latin typeface="Consolas"/>
              </a:rPr>
              <a:t> and has short hair.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3C54B-2E1D-4D09-4879-287453731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90" y="2136448"/>
            <a:ext cx="1312300" cy="2523653"/>
          </a:xfrm>
          <a:prstGeom prst="rect">
            <a:avLst/>
          </a:prstGeom>
        </p:spPr>
      </p:pic>
      <p:pic>
        <p:nvPicPr>
          <p:cNvPr id="11" name="Picture 10" descr="A person in a shopping cart&#10;&#10;AI-generated content may be incorrect.">
            <a:extLst>
              <a:ext uri="{FF2B5EF4-FFF2-40B4-BE49-F238E27FC236}">
                <a16:creationId xmlns:a16="http://schemas.microsoft.com/office/drawing/2014/main" id="{8A198FD5-FD48-284C-EBFD-2AC98CF00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368" y="2233282"/>
            <a:ext cx="1091072" cy="24098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105207-D65E-3BEB-3772-034C28653BC4}"/>
              </a:ext>
            </a:extLst>
          </p:cNvPr>
          <p:cNvSpPr txBox="1"/>
          <p:nvPr/>
        </p:nvSpPr>
        <p:spPr>
          <a:xfrm>
            <a:off x="6322142" y="5123835"/>
            <a:ext cx="44454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B3B3B"/>
                </a:solidFill>
                <a:latin typeface="Consolas"/>
              </a:rPr>
              <a:t>A man is 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wearing camouflage</a:t>
            </a:r>
            <a:r>
              <a:rPr lang="en-US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shorts</a:t>
            </a:r>
            <a:r>
              <a:rPr lang="en-US" dirty="0">
                <a:solidFill>
                  <a:srgbClr val="3B3B3B"/>
                </a:solidFill>
                <a:latin typeface="Consolas"/>
              </a:rPr>
              <a:t> and </a:t>
            </a:r>
            <a:r>
              <a:rPr lang="en-US" b="1" dirty="0">
                <a:solidFill>
                  <a:schemeClr val="accent3"/>
                </a:solidFill>
                <a:latin typeface="Consolas"/>
              </a:rPr>
              <a:t>a watch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6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7497DB82-DAC0-2C0B-6AD2-002401004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A9963D59-1681-8989-BFB5-3F5DCBFC1404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CC1FDDBF-1BD6-3F9C-1061-BA6C7EB6797C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E82EF56-D286-21B2-15EE-0ED7D3615661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C248296A-256B-5DD2-BF26-A035D6447968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CB1A6122-EB40-3A62-E74C-DE45BCDEB3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073808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Conclusion   </a:t>
            </a:r>
          </a:p>
        </p:txBody>
      </p:sp>
    </p:spTree>
    <p:extLst>
      <p:ext uri="{BB962C8B-B14F-4D97-AF65-F5344CB8AC3E}">
        <p14:creationId xmlns:p14="http://schemas.microsoft.com/office/powerpoint/2010/main" val="385589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9E274D0F-3B05-6DD7-690A-3AF68A768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0BFB6592-D686-124C-6ACA-F9BF8BAC64B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2F0A6436-0E44-CC13-9027-4EA51BB8C9A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05F60E7-62BA-0B98-0CF0-BC867D0B0456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4921F1F4-9F95-0492-4D69-52AC8933F97A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BCC5AF45-FEEB-9223-AEEB-89C7DD41A9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4156" y="403834"/>
            <a:ext cx="10001212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Next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63D957-414E-9833-FEF1-31A641CE9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423" y="1376030"/>
            <a:ext cx="10512363" cy="46893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0">
              <a:lnSpc>
                <a:spcPct val="150000"/>
              </a:lnSpc>
              <a:buNone/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sz="1800">
                <a:ea typeface="+mn-lt"/>
                <a:cs typeface="+mn-lt"/>
              </a:rPr>
              <a:t> </a:t>
            </a:r>
            <a:endParaRPr lang="en-US" sz="1400"/>
          </a:p>
          <a:p>
            <a:pPr marL="685800">
              <a:lnSpc>
                <a:spcPct val="150000"/>
              </a:lnSpc>
            </a:pPr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F8246-E665-3112-3661-6955F485CCEE}"/>
              </a:ext>
            </a:extLst>
          </p:cNvPr>
          <p:cNvSpPr txBox="1"/>
          <p:nvPr/>
        </p:nvSpPr>
        <p:spPr>
          <a:xfrm>
            <a:off x="695762" y="2260513"/>
            <a:ext cx="936056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/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Implement synthetic generated captions into CLIP-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ReID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Explore latest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ReID</a:t>
            </a:r>
            <a:r>
              <a:rPr lang="en-US" sz="2000" dirty="0">
                <a:latin typeface="Calibri"/>
                <a:ea typeface="Calibri"/>
                <a:cs typeface="Calibri"/>
              </a:rPr>
              <a:t> Foundational models 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000" b="1" dirty="0">
                <a:latin typeface="Calibri"/>
                <a:ea typeface="Calibri"/>
                <a:cs typeface="Calibri"/>
              </a:rPr>
              <a:t>Synthetic Data Exploration</a:t>
            </a:r>
          </a:p>
          <a:p>
            <a:pPr marL="685800" lvl="1" indent="-228600">
              <a:buFont typeface="Courier New"/>
              <a:buChar char="o"/>
            </a:pPr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685800" lvl="1" indent="-228600">
              <a:buFont typeface="Courier New"/>
              <a:buChar char="o"/>
            </a:pPr>
            <a:r>
              <a:rPr lang="en-US" sz="2000" dirty="0">
                <a:latin typeface="Calibri"/>
                <a:ea typeface="Calibri"/>
                <a:cs typeface="Calibri"/>
              </a:rPr>
              <a:t>Rotational augmentations to existing single view camera to create multi-view data.(challenge with HMR 2.0)</a:t>
            </a:r>
          </a:p>
          <a:p>
            <a:pPr marL="685800" lvl="2" indent="-228600">
              <a:buFont typeface="Wingdings"/>
              <a:buChar char="§"/>
            </a:pP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35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483E96C1-5FEE-6BD0-CED7-CF7B0817F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5170D1CF-9341-A1DE-1DDC-D05A5A613A7F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1F2A1B29-7C7F-20A9-CF2C-1421F819589E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ACFD3E0-B8BC-C2B7-4306-281CAADB3470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30385F1-4D4D-8E51-3D24-438039EA7C74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4D8259B9-2014-3C04-EA60-131EFFC5BB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Agenda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FB105-6AA0-169A-4575-9B2E5C9DB8E9}"/>
              </a:ext>
            </a:extLst>
          </p:cNvPr>
          <p:cNvSpPr txBox="1"/>
          <p:nvPr/>
        </p:nvSpPr>
        <p:spPr>
          <a:xfrm>
            <a:off x="378160" y="1611400"/>
            <a:ext cx="11635019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Objective </a:t>
            </a: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Recap , Progress Overview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Trace-1573 </a:t>
            </a:r>
            <a:r>
              <a:rPr lang="en-US" sz="2000" dirty="0" err="1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  Experiments </a:t>
            </a:r>
            <a:endParaRPr lang="en-US" sz="2000" i="1" dirty="0">
              <a:solidFill>
                <a:srgbClr val="1D1C1D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 sz="2000" i="1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Various sampling strategies</a:t>
            </a: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 sz="2000" i="1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Combination of Various proportions  Market-1501 dataset </a:t>
            </a: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Ablation on </a:t>
            </a:r>
            <a:r>
              <a:rPr lang="en-US" sz="2000" dirty="0" err="1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ArcFace</a:t>
            </a: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 , Triplet Loss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Synthetic caption generation using </a:t>
            </a:r>
            <a:r>
              <a:rPr lang="en-US" sz="2000" dirty="0" err="1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LLaVA</a:t>
            </a:r>
            <a:endParaRPr lang="en-US" sz="2000" dirty="0">
              <a:solidFill>
                <a:srgbClr val="1D1C1D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Conclusion </a:t>
            </a: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Next steps 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>
              <a:solidFill>
                <a:srgbClr val="1D1C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97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935BA111-718E-245F-46CC-C28FC7257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659F341B-A975-CCDE-8181-C93BEF834A0B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E85DAB31-C6FF-BFB6-FCA8-67FED058B8EB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2EBBDD0-C4C1-C690-55B9-16EABB1F448B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41039F79-931D-AEC0-467E-9242CD65CDFD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17CFFE5D-4D95-1D8D-AAB2-A783A314D3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Objective   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DEFB84-942C-764E-B72A-82F9FA83E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424" y="2132417"/>
            <a:ext cx="7419897" cy="4554279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4295E5F9-E981-5D59-81DC-DAC2ED0EA1E0}"/>
              </a:ext>
            </a:extLst>
          </p:cNvPr>
          <p:cNvSpPr txBox="1"/>
          <p:nvPr/>
        </p:nvSpPr>
        <p:spPr>
          <a:xfrm>
            <a:off x="826169" y="1732983"/>
            <a:ext cx="10841352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rgbClr val="1D1C1D"/>
                </a:solidFill>
                <a:latin typeface="Calibri"/>
                <a:ea typeface="+mn-lt"/>
                <a:cs typeface="+mn-lt"/>
              </a:rPr>
              <a:t>Develop a robust multi-camera tracking model with a focus on </a:t>
            </a:r>
            <a:r>
              <a:rPr lang="en-US" sz="2000" b="1" i="1">
                <a:solidFill>
                  <a:schemeClr val="accent3"/>
                </a:solidFill>
                <a:latin typeface="Calibri"/>
                <a:ea typeface="+mn-lt"/>
                <a:cs typeface="+mn-lt"/>
              </a:rPr>
              <a:t>person re-identification (Re-ID).</a:t>
            </a:r>
            <a:endParaRPr lang="en-US" sz="2000">
              <a:solidFill>
                <a:schemeClr val="accent3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1FD586-01E8-657A-0CCA-D6F700422AAE}"/>
              </a:ext>
            </a:extLst>
          </p:cNvPr>
          <p:cNvSpPr/>
          <p:nvPr/>
        </p:nvSpPr>
        <p:spPr>
          <a:xfrm>
            <a:off x="3854471" y="3889020"/>
            <a:ext cx="921458" cy="111389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73656-98C8-7DFC-564D-8F570C67B711}"/>
              </a:ext>
            </a:extLst>
          </p:cNvPr>
          <p:cNvSpPr txBox="1"/>
          <p:nvPr/>
        </p:nvSpPr>
        <p:spPr>
          <a:xfrm>
            <a:off x="1508726" y="3993892"/>
            <a:ext cx="165299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</a:rPr>
              <a:t>Focus</a:t>
            </a:r>
          </a:p>
          <a:p>
            <a:pPr algn="ctr"/>
            <a:r>
              <a:rPr lang="en-US" b="1">
                <a:solidFill>
                  <a:schemeClr val="accent3"/>
                </a:solidFill>
              </a:rPr>
              <a:t>Re-ID Module</a:t>
            </a:r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659508-E796-22D1-5DCB-80707668EBCB}"/>
              </a:ext>
            </a:extLst>
          </p:cNvPr>
          <p:cNvCxnSpPr/>
          <p:nvPr/>
        </p:nvCxnSpPr>
        <p:spPr>
          <a:xfrm flipH="1">
            <a:off x="3160508" y="4474015"/>
            <a:ext cx="698998" cy="3698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ollage of a person walking&#10;&#10;AI-generated content may be incorrect.">
            <a:extLst>
              <a:ext uri="{FF2B5EF4-FFF2-40B4-BE49-F238E27FC236}">
                <a16:creationId xmlns:a16="http://schemas.microsoft.com/office/drawing/2014/main" id="{7C06353C-CD0C-59FE-EE51-8B11F88BE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79" y="4641111"/>
            <a:ext cx="2665376" cy="166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2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52525F78-0545-355E-B11E-640470F4A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D838F217-EA6F-9FED-375F-E2D8E64F50A7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423CE73C-6790-89A8-C874-B25D2B805BFE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7EB13A66-9C6A-AE47-DAAE-0A9B5BE954CB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B79CE997-F013-83FF-9AC6-69D72B416B6A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BC81FD2B-31D0-B430-0A2B-5C39F7903F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Recap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C45DD1-FDBE-1493-B0DE-BB9DA8E0D0E9}"/>
              </a:ext>
            </a:extLst>
          </p:cNvPr>
          <p:cNvSpPr txBox="1"/>
          <p:nvPr/>
        </p:nvSpPr>
        <p:spPr>
          <a:xfrm>
            <a:off x="374387" y="1715221"/>
            <a:ext cx="11576155" cy="55790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sz="2000" b="1" i="1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Extensive data analysis</a:t>
            </a:r>
            <a:r>
              <a:rPr lang="en-US" sz="2000" dirty="0">
                <a:solidFill>
                  <a:srgbClr val="262626"/>
                </a:solidFill>
                <a:latin typeface="Calibri"/>
                <a:ea typeface="Calibri"/>
                <a:cs typeface="Calibri"/>
              </a:rPr>
              <a:t> on Trace-1573 multi camera  dataset.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Trace-1573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Dataset Curation. 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Conducted  initial  experiments with CLIP-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and OSNET using Trace-1573.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Evaluated Trace-1573 dataset by scaling up  the data with Market-1501</a:t>
            </a: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 dirty="0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Random Identity sampling </a:t>
            </a: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 dirty="0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Random dataset sampling (Equal proportions of datasets in a batch )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Ablation study  on distance metric: Cosine vs Euclidean</a:t>
            </a:r>
            <a:endParaRPr lang="en-US" dirty="0">
              <a:solidFill>
                <a:srgbClr val="000000"/>
              </a:solidFill>
              <a:latin typeface="Aptos" panose="020B0004020202020204"/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While training in  Triple hard mining loss</a:t>
            </a:r>
            <a:endParaRPr lang="en-US" dirty="0">
              <a:solidFill>
                <a:srgbClr val="000000"/>
              </a:solidFill>
              <a:latin typeface="Aptos" panose="020B0004020202020204"/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 in  computing distance matrix(Inference). 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sz="2400" dirty="0">
              <a:solidFill>
                <a:srgbClr val="262626"/>
              </a:solidFill>
              <a:latin typeface="Aptos" panose="020B000402020202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75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6A64F9B7-02B5-812A-E96B-1A01F5965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0738161-665A-1A0A-C700-D70164ABCA84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1BF2CB0E-E74F-43BC-9194-F7F724B6DA62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EE637912-EC0D-E7D2-1C6E-0CF3E1645B3E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58A5BE3-7621-626C-FBB6-6FDCF160C76C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5A7E34F8-8785-BB86-4358-84291BC2AA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7776126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Trace-1573 </a:t>
            </a:r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data set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6C347-3253-C41D-FCF6-0090334AEEBF}"/>
              </a:ext>
            </a:extLst>
          </p:cNvPr>
          <p:cNvSpPr txBox="1"/>
          <p:nvPr/>
        </p:nvSpPr>
        <p:spPr>
          <a:xfrm>
            <a:off x="711611" y="1799303"/>
            <a:ext cx="1101922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r>
              <a:rPr lang="en-US">
                <a:cs typeface="Segoe UI"/>
              </a:rPr>
              <a:t>​​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A12C9-33EA-2671-3B19-8352070ECCA4}"/>
              </a:ext>
            </a:extLst>
          </p:cNvPr>
          <p:cNvSpPr txBox="1"/>
          <p:nvPr/>
        </p:nvSpPr>
        <p:spPr>
          <a:xfrm>
            <a:off x="455352" y="1713716"/>
            <a:ext cx="111357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1D1C1D"/>
              </a:solidFill>
              <a:latin typeface="Calibri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rgbClr val="1D1C1D"/>
                </a:solidFill>
                <a:latin typeface="Calibri"/>
                <a:ea typeface="+mn-lt"/>
                <a:cs typeface="+mn-lt"/>
              </a:rPr>
              <a:t> This dataset consists of </a:t>
            </a:r>
            <a:r>
              <a:rPr lang="en-US" b="1" dirty="0">
                <a:solidFill>
                  <a:schemeClr val="accent1"/>
                </a:solidFill>
                <a:latin typeface="Calibri"/>
                <a:ea typeface="+mn-lt"/>
                <a:cs typeface="Times New Roman"/>
              </a:rPr>
              <a:t>834</a:t>
            </a:r>
            <a:r>
              <a:rPr lang="en-US" b="1" dirty="0">
                <a:solidFill>
                  <a:srgbClr val="1D1C1D"/>
                </a:solidFill>
                <a:latin typeface="Calibri"/>
                <a:ea typeface="+mn-lt"/>
                <a:cs typeface="Times New Roman"/>
              </a:rPr>
              <a:t> </a:t>
            </a:r>
            <a:r>
              <a:rPr lang="en-US" dirty="0">
                <a:solidFill>
                  <a:srgbClr val="1D1C1D"/>
                </a:solidFill>
                <a:latin typeface="Calibri"/>
                <a:ea typeface="+mn-lt"/>
                <a:cs typeface="Times New Roman"/>
              </a:rPr>
              <a:t>person </a:t>
            </a:r>
            <a:r>
              <a:rPr lang="en-US" b="1" dirty="0">
                <a:solidFill>
                  <a:srgbClr val="000000"/>
                </a:solidFill>
                <a:latin typeface="Calibri"/>
                <a:ea typeface="+mn-lt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Times New Roman"/>
              </a:rPr>
              <a:t>identities. </a:t>
            </a:r>
          </a:p>
          <a:p>
            <a:pPr marL="285750" indent="-285750">
              <a:buFont typeface="Arial,Sans-Serif"/>
              <a:buChar char="•"/>
            </a:pPr>
            <a:endParaRPr lang="en-US">
              <a:solidFill>
                <a:srgbClr val="000000"/>
              </a:solidFill>
              <a:latin typeface="Calibri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Times New Roman"/>
              </a:rPr>
              <a:t>All persons </a:t>
            </a:r>
            <a:r>
              <a:rPr lang="en-US" b="1" dirty="0">
                <a:solidFill>
                  <a:srgbClr val="C00000"/>
                </a:solidFill>
                <a:latin typeface="Calibri"/>
                <a:ea typeface="+mn-lt"/>
                <a:cs typeface="Times New Roman"/>
              </a:rPr>
              <a:t>does not</a:t>
            </a: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Times New Roman"/>
              </a:rPr>
              <a:t> appear across all the cameras. 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12C0F5-B2A2-ACA6-D43D-88F50A86AF8B}"/>
              </a:ext>
            </a:extLst>
          </p:cNvPr>
          <p:cNvGraphicFramePr>
            <a:graphicFrameLocks noGrp="1"/>
          </p:cNvGraphicFramePr>
          <p:nvPr/>
        </p:nvGraphicFramePr>
        <p:xfrm>
          <a:off x="3189616" y="3342124"/>
          <a:ext cx="4331367" cy="207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557">
                  <a:extLst>
                    <a:ext uri="{9D8B030D-6E8A-4147-A177-3AD203B41FA5}">
                      <a16:colId xmlns:a16="http://schemas.microsoft.com/office/drawing/2014/main" val="3558828296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2267980709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4054628640"/>
                    </a:ext>
                  </a:extLst>
                </a:gridCol>
                <a:gridCol w="1335504">
                  <a:extLst>
                    <a:ext uri="{9D8B030D-6E8A-4147-A177-3AD203B41FA5}">
                      <a16:colId xmlns:a16="http://schemas.microsoft.com/office/drawing/2014/main" val="3712217829"/>
                    </a:ext>
                  </a:extLst>
                </a:gridCol>
              </a:tblGrid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Cameras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793432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12720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785067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4099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64681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Gallery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14976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868094"/>
                  </a:ext>
                </a:extLst>
              </a:tr>
            </a:tbl>
          </a:graphicData>
        </a:graphic>
      </p:graphicFrame>
      <p:sp>
        <p:nvSpPr>
          <p:cNvPr id="9" name="Right Brace 8">
            <a:extLst>
              <a:ext uri="{FF2B5EF4-FFF2-40B4-BE49-F238E27FC236}">
                <a16:creationId xmlns:a16="http://schemas.microsoft.com/office/drawing/2014/main" id="{CF1D85E0-069A-B91E-CFF2-59BF18533CCC}"/>
              </a:ext>
            </a:extLst>
          </p:cNvPr>
          <p:cNvSpPr/>
          <p:nvPr/>
        </p:nvSpPr>
        <p:spPr>
          <a:xfrm>
            <a:off x="7720772" y="4377160"/>
            <a:ext cx="235335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1D24B-9741-7D9C-860B-8B92EDE668C2}"/>
              </a:ext>
            </a:extLst>
          </p:cNvPr>
          <p:cNvSpPr txBox="1"/>
          <p:nvPr/>
        </p:nvSpPr>
        <p:spPr>
          <a:xfrm>
            <a:off x="7959161" y="4650652"/>
            <a:ext cx="1858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Test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5678C-059D-D524-93BD-44255D7CCF5C}"/>
              </a:ext>
            </a:extLst>
          </p:cNvPr>
          <p:cNvSpPr txBox="1"/>
          <p:nvPr/>
        </p:nvSpPr>
        <p:spPr>
          <a:xfrm>
            <a:off x="3186188" y="5647867"/>
            <a:ext cx="45241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Person 10 images in train and 15 in test (12 gallery , 3 query) </a:t>
            </a:r>
          </a:p>
        </p:txBody>
      </p:sp>
    </p:spTree>
    <p:extLst>
      <p:ext uri="{BB962C8B-B14F-4D97-AF65-F5344CB8AC3E}">
        <p14:creationId xmlns:p14="http://schemas.microsoft.com/office/powerpoint/2010/main" val="237397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6A64F9B7-02B5-812A-E96B-1A01F5965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0738161-665A-1A0A-C700-D70164ABCA84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1BF2CB0E-E74F-43BC-9194-F7F724B6DA62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EE637912-EC0D-E7D2-1C6E-0CF3E1645B3E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58A5BE3-7621-626C-FBB6-6FDCF160C76C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5A7E34F8-8785-BB86-4358-84291BC2AA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8685609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Evaluation metrics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6C347-3253-C41D-FCF6-0090334AEEBF}"/>
              </a:ext>
            </a:extLst>
          </p:cNvPr>
          <p:cNvSpPr txBox="1"/>
          <p:nvPr/>
        </p:nvSpPr>
        <p:spPr>
          <a:xfrm>
            <a:off x="711611" y="1799303"/>
            <a:ext cx="1101922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r>
              <a:rPr lang="en-US">
                <a:cs typeface="Segoe UI"/>
              </a:rPr>
              <a:t>​​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A12C9-33EA-2671-3B19-8352070ECCA4}"/>
              </a:ext>
            </a:extLst>
          </p:cNvPr>
          <p:cNvSpPr txBox="1"/>
          <p:nvPr/>
        </p:nvSpPr>
        <p:spPr>
          <a:xfrm>
            <a:off x="455352" y="1713716"/>
            <a:ext cx="1113576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chemeClr val="tx2">
                  <a:lumMod val="76000"/>
                  <a:lumOff val="24000"/>
                </a:schemeClr>
              </a:solidFill>
              <a:latin typeface="Calibri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 err="1">
                <a:solidFill>
                  <a:schemeClr val="tx1">
                    <a:lumMod val="76000"/>
                    <a:lumOff val="24000"/>
                  </a:schemeClr>
                </a:solidFill>
                <a:latin typeface="Calibri"/>
                <a:ea typeface="+mn-lt"/>
                <a:cs typeface="Times New Roman"/>
              </a:rPr>
              <a:t>mAP</a:t>
            </a:r>
            <a:r>
              <a:rPr lang="en-US" b="1" dirty="0">
                <a:solidFill>
                  <a:schemeClr val="tx1">
                    <a:lumMod val="76000"/>
                    <a:lumOff val="24000"/>
                  </a:schemeClr>
                </a:solidFill>
                <a:latin typeface="Calibri"/>
                <a:ea typeface="+mn-lt"/>
                <a:cs typeface="Times New Roman"/>
              </a:rPr>
              <a:t>(Mean Average Precision )</a:t>
            </a:r>
          </a:p>
          <a:p>
            <a:pPr marL="285750" indent="-285750">
              <a:buFont typeface="Arial,Sans-Serif"/>
              <a:buChar char="•"/>
            </a:pPr>
            <a:endParaRPr lang="en-US" b="1" dirty="0">
              <a:solidFill>
                <a:schemeClr val="tx2">
                  <a:lumMod val="76000"/>
                  <a:lumOff val="24000"/>
                </a:schemeClr>
              </a:solidFill>
              <a:latin typeface="Calibri"/>
              <a:ea typeface="+mn-lt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latin typeface="Calibri"/>
                <a:ea typeface="+mn-lt"/>
                <a:cs typeface="Times New Roman"/>
              </a:rPr>
              <a:t>Evaluates how well correct matches are ranked across the gallery </a:t>
            </a:r>
          </a:p>
          <a:p>
            <a:pPr marL="742950" lvl="1" indent="-285750">
              <a:buFont typeface="Courier New"/>
              <a:buChar char="o"/>
            </a:pPr>
            <a:endParaRPr lang="en-US" dirty="0">
              <a:latin typeface="Calibri"/>
              <a:ea typeface="+mn-lt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latin typeface="Calibri"/>
                <a:ea typeface="+mn-lt"/>
                <a:cs typeface="Times New Roman"/>
              </a:rPr>
              <a:t>Considers all correct matches – </a:t>
            </a:r>
            <a:r>
              <a:rPr lang="en-US" b="1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+mn-lt"/>
                <a:cs typeface="Times New Roman"/>
              </a:rPr>
              <a:t>not just the first match for a query</a:t>
            </a:r>
            <a:r>
              <a:rPr lang="en-US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+mn-lt"/>
                <a:cs typeface="Times New Roman"/>
              </a:rPr>
              <a:t> </a:t>
            </a:r>
          </a:p>
          <a:p>
            <a:endParaRPr lang="en-US" b="1" dirty="0">
              <a:solidFill>
                <a:schemeClr val="tx2">
                  <a:lumMod val="76000"/>
                  <a:lumOff val="24000"/>
                </a:schemeClr>
              </a:solidFill>
              <a:latin typeface="Calibri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US" b="1" dirty="0">
              <a:solidFill>
                <a:schemeClr val="tx2">
                  <a:lumMod val="76000"/>
                  <a:lumOff val="24000"/>
                </a:schemeClr>
              </a:solidFill>
              <a:latin typeface="Calibri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+mn-lt"/>
                <a:cs typeface="Times New Roman"/>
              </a:rPr>
              <a:t>Top-1 Accuracy</a:t>
            </a:r>
          </a:p>
          <a:p>
            <a:pPr marL="742950" lvl="1" indent="-285750">
              <a:buFont typeface="Courier New"/>
              <a:buChar char="o"/>
            </a:pPr>
            <a:endParaRPr lang="en-US" b="1" dirty="0">
              <a:solidFill>
                <a:schemeClr val="tx2">
                  <a:lumMod val="76000"/>
                  <a:lumOff val="24000"/>
                </a:schemeClr>
              </a:solidFill>
              <a:latin typeface="Calibri"/>
              <a:ea typeface="+mn-lt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Times New Roman"/>
              </a:rPr>
              <a:t>Checks if the top-ranked match is the correct identity</a:t>
            </a:r>
          </a:p>
          <a:p>
            <a:pPr marL="742950" lvl="1" indent="-285750">
              <a:buFont typeface="Courier New"/>
              <a:buChar char="o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+mn-lt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Times New Roman"/>
              </a:rPr>
              <a:t>Focuses on precision at the highest rank - </a:t>
            </a:r>
            <a:r>
              <a:rPr lang="en-US" b="1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+mn-lt"/>
                <a:cs typeface="Times New Roman"/>
              </a:rPr>
              <a:t>just the first retrieved result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Times New Roman"/>
              </a:rPr>
              <a:t>.</a:t>
            </a:r>
          </a:p>
          <a:p>
            <a:pPr marL="285750" indent="-285750">
              <a:buFont typeface="Arial,Sans-Serif"/>
              <a:buChar char="•"/>
            </a:pPr>
            <a:endParaRPr lang="en-US" b="1" dirty="0">
              <a:solidFill>
                <a:schemeClr val="tx2">
                  <a:lumMod val="76000"/>
                  <a:lumOff val="24000"/>
                </a:schemeClr>
              </a:solidFill>
              <a:latin typeface="Calibri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406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C42CE908-9247-3C60-5510-D4B62B2D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997A281F-B5D0-F000-81B5-DDD0042D8D37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AF3977C9-2472-116D-1342-759E7E0E3210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94600111-FA60-658D-ED3D-A5EB2E063AE2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BDF321CF-048F-FDFF-433F-516FD936346F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86EB6A19-C677-9837-57B2-D766646862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Experimental Results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E25DB7-7F70-B2C0-705E-8EBA6CFE5BD9}"/>
              </a:ext>
            </a:extLst>
          </p:cNvPr>
          <p:cNvGraphicFramePr>
            <a:graphicFrameLocks noGrp="1"/>
          </p:cNvGraphicFramePr>
          <p:nvPr/>
        </p:nvGraphicFramePr>
        <p:xfrm>
          <a:off x="1868345" y="1873843"/>
          <a:ext cx="7844378" cy="333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787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580884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773156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1293394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473157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Method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>
                          <a:latin typeface="Calibri"/>
                        </a:rPr>
                        <a:t>OSNeT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78.3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 93.8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8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/>
                        </a:rPr>
                        <a:t>89.8</a:t>
                      </a:r>
                      <a:r>
                        <a:rPr lang="en-US" sz="1200" b="1" dirty="0">
                          <a:latin typeface="Calibri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accent3"/>
                          </a:solidFill>
                          <a:latin typeface="Calibri"/>
                        </a:rPr>
                        <a:t>(14.6 %    )</a:t>
                      </a:r>
                      <a:endParaRPr lang="en-US" sz="1400" b="1" dirty="0">
                        <a:solidFill>
                          <a:schemeClr val="accent3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/>
                        </a:rPr>
                        <a:t>95.3(</a:t>
                      </a:r>
                      <a:r>
                        <a:rPr lang="en-US" sz="1200" b="1" i="0" u="none" strike="noStrike" noProof="0" dirty="0">
                          <a:solidFill>
                            <a:schemeClr val="accent3"/>
                          </a:solidFill>
                          <a:latin typeface="Calibri"/>
                        </a:rPr>
                        <a:t>1.6 %   </a:t>
                      </a:r>
                      <a:r>
                        <a:rPr lang="en-US" sz="1400" b="1" dirty="0">
                          <a:latin typeface="Calibri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35.7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69.2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63.3 (</a:t>
                      </a:r>
                      <a:r>
                        <a:rPr lang="en-US" sz="1200" b="1" dirty="0">
                          <a:solidFill>
                            <a:schemeClr val="accent3"/>
                          </a:solidFill>
                          <a:latin typeface="Calibri"/>
                        </a:rPr>
                        <a:t>77.3 %</a:t>
                      </a:r>
                      <a:r>
                        <a:rPr lang="en-US" sz="1400" b="1" dirty="0">
                          <a:latin typeface="Calibri"/>
                        </a:rPr>
                        <a:t>   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80.8 (</a:t>
                      </a:r>
                      <a:r>
                        <a:rPr lang="en-US" sz="1200" b="1" dirty="0">
                          <a:solidFill>
                            <a:schemeClr val="accent3"/>
                          </a:solidFill>
                          <a:latin typeface="Calibri"/>
                        </a:rPr>
                        <a:t>16.7 % </a:t>
                      </a:r>
                      <a:r>
                        <a:rPr lang="en-US" sz="1400" b="1" dirty="0">
                          <a:latin typeface="Calibri"/>
                        </a:rPr>
                        <a:t>  ) 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25.4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928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40.1 (</a:t>
                      </a:r>
                      <a:r>
                        <a:rPr lang="en-US" sz="1200" b="1" dirty="0">
                          <a:solidFill>
                            <a:schemeClr val="accent3"/>
                          </a:solidFill>
                          <a:latin typeface="Calibri"/>
                        </a:rPr>
                        <a:t>434 %   </a:t>
                      </a:r>
                      <a:r>
                        <a:rPr lang="en-US" sz="1400" b="1" dirty="0">
                          <a:latin typeface="Calibri"/>
                        </a:rPr>
                        <a:t>)</a:t>
                      </a:r>
                      <a:endParaRPr lang="en-US" b="1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61.7(</a:t>
                      </a:r>
                      <a:r>
                        <a:rPr lang="en-US" sz="1200" b="1" dirty="0">
                          <a:solidFill>
                            <a:schemeClr val="accent3"/>
                          </a:solidFill>
                          <a:latin typeface="Calibri"/>
                        </a:rPr>
                        <a:t>36.3 %    </a:t>
                      </a:r>
                      <a:r>
                        <a:rPr lang="en-US" sz="1400" b="1" dirty="0">
                          <a:latin typeface="Calibri"/>
                        </a:rPr>
                        <a:t>)</a:t>
                      </a:r>
                      <a:endParaRPr lang="en-US" b="1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605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D1ECC1-16D0-89BA-9995-FCFC612FB5EF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83EB01-B0BB-8C26-2076-3E675CF8BECF}"/>
              </a:ext>
            </a:extLst>
          </p:cNvPr>
          <p:cNvCxnSpPr>
            <a:cxnSpLocks/>
          </p:cNvCxnSpPr>
          <p:nvPr/>
        </p:nvCxnSpPr>
        <p:spPr>
          <a:xfrm flipH="1" flipV="1">
            <a:off x="7966931" y="2786885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E5042EF-7E3E-803C-2307-29773AD46B6F}"/>
              </a:ext>
            </a:extLst>
          </p:cNvPr>
          <p:cNvSpPr/>
          <p:nvPr/>
        </p:nvSpPr>
        <p:spPr>
          <a:xfrm>
            <a:off x="1872647" y="4195918"/>
            <a:ext cx="7839076" cy="9931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9AC153B-1BAA-5F42-928A-F0F8726EC5B1}"/>
              </a:ext>
            </a:extLst>
          </p:cNvPr>
          <p:cNvSpPr/>
          <p:nvPr/>
        </p:nvSpPr>
        <p:spPr>
          <a:xfrm>
            <a:off x="9783362" y="4251125"/>
            <a:ext cx="235335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7C126B-C055-B57A-83E5-1F5D98FF4F6F}"/>
              </a:ext>
            </a:extLst>
          </p:cNvPr>
          <p:cNvSpPr txBox="1"/>
          <p:nvPr/>
        </p:nvSpPr>
        <p:spPr>
          <a:xfrm>
            <a:off x="10253945" y="4386944"/>
            <a:ext cx="18582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Show Strong generalization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33B3AD-A1D5-D9D6-EAA5-824DBED67D22}"/>
              </a:ext>
            </a:extLst>
          </p:cNvPr>
          <p:cNvCxnSpPr>
            <a:cxnSpLocks/>
          </p:cNvCxnSpPr>
          <p:nvPr/>
        </p:nvCxnSpPr>
        <p:spPr>
          <a:xfrm flipH="1" flipV="1">
            <a:off x="7980299" y="3669201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916F7A-16B5-16E2-3297-9E2639C40E46}"/>
              </a:ext>
            </a:extLst>
          </p:cNvPr>
          <p:cNvCxnSpPr>
            <a:cxnSpLocks/>
          </p:cNvCxnSpPr>
          <p:nvPr/>
        </p:nvCxnSpPr>
        <p:spPr>
          <a:xfrm flipH="1" flipV="1">
            <a:off x="9320590" y="3662515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789E49-6598-A577-717A-BAB7AE93CC1C}"/>
              </a:ext>
            </a:extLst>
          </p:cNvPr>
          <p:cNvCxnSpPr>
            <a:cxnSpLocks/>
          </p:cNvCxnSpPr>
          <p:nvPr/>
        </p:nvCxnSpPr>
        <p:spPr>
          <a:xfrm flipH="1" flipV="1">
            <a:off x="9302154" y="2771467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25239A-BDC1-F816-143E-02A7E92C72BC}"/>
              </a:ext>
            </a:extLst>
          </p:cNvPr>
          <p:cNvSpPr txBox="1"/>
          <p:nvPr/>
        </p:nvSpPr>
        <p:spPr>
          <a:xfrm>
            <a:off x="2107630" y="5517661"/>
            <a:ext cx="8046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"/>
                <a:ea typeface="Calibri"/>
                <a:cs typeface="Calibri"/>
              </a:rPr>
              <a:t>Results of  CLIP-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ReID</a:t>
            </a:r>
            <a:r>
              <a:rPr lang="en-US" sz="1600" dirty="0">
                <a:latin typeface="Calibri"/>
                <a:ea typeface="Calibri"/>
                <a:cs typeface="Calibri"/>
              </a:rPr>
              <a:t> , OSNET  in same dataset setting(Top 4 rows ) and cross dataset(bottom 2 rows) setting evaluations using Market-1501 , Trace-1573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ReID</a:t>
            </a:r>
            <a:r>
              <a:rPr lang="en-US" sz="1600" dirty="0">
                <a:latin typeface="Calibri"/>
                <a:ea typeface="Calibri"/>
                <a:cs typeface="Calibri"/>
              </a:rPr>
              <a:t> datasets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FA6F50-80C3-BC4C-0010-929D4E1384E3}"/>
              </a:ext>
            </a:extLst>
          </p:cNvPr>
          <p:cNvCxnSpPr>
            <a:cxnSpLocks/>
          </p:cNvCxnSpPr>
          <p:nvPr/>
        </p:nvCxnSpPr>
        <p:spPr>
          <a:xfrm flipH="1" flipV="1">
            <a:off x="7962940" y="4695442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1B5499-C9B5-E2E5-28DF-34473D2C8120}"/>
              </a:ext>
            </a:extLst>
          </p:cNvPr>
          <p:cNvCxnSpPr>
            <a:cxnSpLocks/>
          </p:cNvCxnSpPr>
          <p:nvPr/>
        </p:nvCxnSpPr>
        <p:spPr>
          <a:xfrm flipH="1" flipV="1">
            <a:off x="9345602" y="4710686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73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4D090F9C-2E4A-8915-7B4D-9DAB8018B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897BBD32-A019-33B2-DCAB-F639A7DD4471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CF40B95B-54A0-B832-C303-5535C963B138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FF2D685-9FAE-9A7D-3818-321F77A32A2E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99342CB9-4CD3-C996-ADEB-44687496C4E8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856EE5A5-D9D0-617E-9E1F-B8D89B8B48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32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Triplet Loss : Cosine vs Euclidean distance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7E41492-9F9B-6860-B81A-6F6CF3648A2F}"/>
              </a:ext>
            </a:extLst>
          </p:cNvPr>
          <p:cNvGraphicFramePr>
            <a:graphicFrameLocks noGrp="1"/>
          </p:cNvGraphicFramePr>
          <p:nvPr/>
        </p:nvGraphicFramePr>
        <p:xfrm>
          <a:off x="1874274" y="2931241"/>
          <a:ext cx="7409445" cy="2001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998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221998">
                  <a:extLst>
                    <a:ext uri="{9D8B030D-6E8A-4147-A177-3AD203B41FA5}">
                      <a16:colId xmlns:a16="http://schemas.microsoft.com/office/drawing/2014/main" val="2721880368"/>
                    </a:ext>
                  </a:extLst>
                </a:gridCol>
                <a:gridCol w="1356382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414631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981042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213394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Method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Euclidean</a:t>
                      </a:r>
                      <a:endParaRPr lang="en-US" sz="1400" dirty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89.8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95.3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4340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86.8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93.9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13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Euclidean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63.8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80.0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127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57.9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77.2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085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A613D8A-8819-10B0-D324-2FF45219A84E}"/>
              </a:ext>
            </a:extLst>
          </p:cNvPr>
          <p:cNvSpPr txBox="1"/>
          <p:nvPr/>
        </p:nvSpPr>
        <p:spPr>
          <a:xfrm>
            <a:off x="1173078" y="1904999"/>
            <a:ext cx="99548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Training Objective : Triplet hard mining loss </a:t>
            </a:r>
          </a:p>
          <a:p>
            <a:endParaRPr lang="en-US" dirty="0"/>
          </a:p>
          <a:p>
            <a:r>
              <a:rPr lang="en-US" dirty="0"/>
              <a:t>During Inference , </a:t>
            </a:r>
            <a:r>
              <a:rPr lang="en-US" b="1" dirty="0">
                <a:solidFill>
                  <a:schemeClr val="accent1"/>
                </a:solidFill>
              </a:rPr>
              <a:t> Euclidean distance</a:t>
            </a:r>
            <a:r>
              <a:rPr lang="en-US" dirty="0"/>
              <a:t> is used  to compute distance matrix.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31898-781B-539B-401B-7394C4642C85}"/>
              </a:ext>
            </a:extLst>
          </p:cNvPr>
          <p:cNvSpPr txBox="1"/>
          <p:nvPr/>
        </p:nvSpPr>
        <p:spPr>
          <a:xfrm>
            <a:off x="1002955" y="5179723"/>
            <a:ext cx="111091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Euclidean distance provides </a:t>
            </a:r>
            <a:r>
              <a:rPr lang="en-US" b="1" dirty="0">
                <a:solidFill>
                  <a:schemeClr val="accent3"/>
                </a:solidFill>
                <a:ea typeface="+mn-lt"/>
                <a:cs typeface="+mn-lt"/>
              </a:rPr>
              <a:t>better </a:t>
            </a:r>
            <a:r>
              <a:rPr lang="en-US" dirty="0">
                <a:ea typeface="+mn-lt"/>
                <a:cs typeface="+mn-lt"/>
              </a:rPr>
              <a:t>clustering of person IDs compared to cosine distance.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5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B465584C-0690-328B-009F-0025139DA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4A27BD77-C0E4-B8D3-79D1-9F43E74116FA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2F91BB96-9840-411E-D2B6-D4CA9EC17867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8A34DF89-822F-1158-F04D-332E65ACB2C4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B08C6903-4C21-1283-4D1E-3AE1531881EF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D8D056E3-BC0B-094A-C2DC-0481D01D48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Experimental Results : Varying Samples per person ID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102B39-30A6-3C2A-6F2D-92A4F954978C}"/>
              </a:ext>
            </a:extLst>
          </p:cNvPr>
          <p:cNvGraphicFramePr>
            <a:graphicFrameLocks noGrp="1"/>
          </p:cNvGraphicFramePr>
          <p:nvPr/>
        </p:nvGraphicFramePr>
        <p:xfrm>
          <a:off x="1868345" y="1873843"/>
          <a:ext cx="8333471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28">
                  <a:extLst>
                    <a:ext uri="{9D8B030D-6E8A-4147-A177-3AD203B41FA5}">
                      <a16:colId xmlns:a16="http://schemas.microsoft.com/office/drawing/2014/main" val="2020547914"/>
                    </a:ext>
                  </a:extLst>
                </a:gridCol>
                <a:gridCol w="1413228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296074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453706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1203157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554078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No of Samples per person ID per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Method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Set : 10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Gallery Set : 12 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Query Set 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34.2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68.4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  <a:endParaRPr lang="en-US" sz="1400">
                        <a:latin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63.3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80.8   </a:t>
                      </a:r>
                      <a:endParaRPr lang="en-US" b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Train Set : 30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Gallery Set : 30 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Query Set : 5</a:t>
                      </a:r>
                    </a:p>
                    <a:p>
                      <a:pPr lvl="0" algn="ctr">
                        <a:buNone/>
                      </a:pP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41.2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80.3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9283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dirty="0" err="1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dirty="0" err="1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62.5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83.0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05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5491BB-BC6E-FB83-CD83-4FAABD104F12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CD56A-FA80-7A81-004A-2AC2943C0CF4}"/>
              </a:ext>
            </a:extLst>
          </p:cNvPr>
          <p:cNvSpPr txBox="1"/>
          <p:nvPr/>
        </p:nvSpPr>
        <p:spPr>
          <a:xfrm>
            <a:off x="942473" y="5153526"/>
            <a:ext cx="1006642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Observation :  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In 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traditional CNN</a:t>
            </a:r>
            <a:r>
              <a:rPr lang="en-US" dirty="0">
                <a:ea typeface="+mn-lt"/>
                <a:cs typeface="+mn-lt"/>
              </a:rPr>
              <a:t> models, performance</a:t>
            </a:r>
            <a:r>
              <a:rPr lang="en-US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chemeClr val="accent3"/>
                </a:solidFill>
                <a:ea typeface="+mn-lt"/>
                <a:cs typeface="+mn-lt"/>
              </a:rPr>
              <a:t>improves</a:t>
            </a:r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as the amount of data increases. </a:t>
            </a:r>
          </a:p>
          <a:p>
            <a:r>
              <a:rPr lang="en-US" dirty="0">
                <a:ea typeface="+mn-lt"/>
                <a:cs typeface="+mn-lt"/>
              </a:rPr>
              <a:t>However, for 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foundational models like CLIP-</a:t>
            </a:r>
            <a:r>
              <a:rPr lang="en-US" b="1" err="1">
                <a:solidFill>
                  <a:schemeClr val="accent1"/>
                </a:solidFill>
                <a:ea typeface="+mn-lt"/>
                <a:cs typeface="+mn-lt"/>
              </a:rPr>
              <a:t>ReID</a:t>
            </a:r>
            <a:r>
              <a:rPr lang="en-US" dirty="0">
                <a:ea typeface="+mn-lt"/>
                <a:cs typeface="+mn-lt"/>
              </a:rPr>
              <a:t>, only a few samples are sufficient for learning, but adding too many samples can 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reduce</a:t>
            </a:r>
            <a:r>
              <a:rPr lang="en-US" dirty="0">
                <a:ea typeface="+mn-lt"/>
                <a:cs typeface="+mn-lt"/>
              </a:rPr>
              <a:t> generalizability.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a92b963-a5f9-43cb-8a19-91f158325a2f}" enabled="1" method="Standard" siteId="{bcfa3e87-841e-48c7-983b-584159dd1a6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19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Multi Camera Tracking Project </vt:lpstr>
      <vt:lpstr>Agenda </vt:lpstr>
      <vt:lpstr>Objective    </vt:lpstr>
      <vt:lpstr>Recap </vt:lpstr>
      <vt:lpstr>Trace-1573 ReId data set statistics</vt:lpstr>
      <vt:lpstr>ReID Evaluation metrics </vt:lpstr>
      <vt:lpstr>Experimental Results </vt:lpstr>
      <vt:lpstr>ReID Triplet Loss : Cosine vs Euclidean distance</vt:lpstr>
      <vt:lpstr>Experimental Results : Varying Samples per person ID</vt:lpstr>
      <vt:lpstr>Progress</vt:lpstr>
      <vt:lpstr>ReID evaluation : Cosine vs Euclidean similarity</vt:lpstr>
      <vt:lpstr>Experimental Results: Market+Trace 1573  ReID Data  </vt:lpstr>
      <vt:lpstr>  </vt:lpstr>
      <vt:lpstr>Arc Face  vs Triplet Hard Mining Loss</vt:lpstr>
      <vt:lpstr>Feature Visualization : ArcFace  vs Triplet   </vt:lpstr>
      <vt:lpstr>Examples : Generated synthetic captions from LLaVA </vt:lpstr>
      <vt:lpstr>Examples : Generated synthetic captions from LLaVA </vt:lpstr>
      <vt:lpstr>Conclusion   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2025-04-02T21:34:48Z</dcterms:created>
  <dcterms:modified xsi:type="dcterms:W3CDTF">2025-04-09T14:49:08Z</dcterms:modified>
</cp:coreProperties>
</file>