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9C1ADD-6E38-458C-AD11-1531BF188831}">
  <a:tblStyle styleId="{379C1ADD-6E38-458C-AD11-1531BF1888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485716c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485716c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ab96546a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ab96546a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Crowdsourcing</a:t>
            </a:r>
            <a:r>
              <a:rPr lang="en-GB">
                <a:solidFill>
                  <a:schemeClr val="dk1"/>
                </a:solidFill>
              </a:rPr>
              <a:t> means asking a large group of people (the "crowd") to help with a task or solve a problem.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4e9d5c6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4e9d5c6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Standardization</a:t>
            </a:r>
            <a:r>
              <a:rPr lang="en-GB"/>
              <a:t>:- mean of 0 and SD of 1 (ensures all features contribute equally to the model)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4e9d5c6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4e9d5c6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4e9d5c67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4e9d5c67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73239"/>
                </a:solidFill>
                <a:highlight>
                  <a:srgbClr val="FFFFFF"/>
                </a:highlight>
              </a:rPr>
              <a:t>Bootstrap:-</a:t>
            </a:r>
            <a:r>
              <a:rPr lang="en-GB">
                <a:solidFill>
                  <a:srgbClr val="273239"/>
                </a:solidFill>
                <a:highlight>
                  <a:srgbClr val="FFFFFF"/>
                </a:highlight>
              </a:rPr>
              <a:t> repeatedly drawing samples from the dataset with replacement where some data points may appear multiple times in a subset, while others may not appear at all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4e9d5c67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4e9d5c67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Precision</a:t>
            </a:r>
            <a:r>
              <a:rPr lang="en-GB">
                <a:solidFill>
                  <a:schemeClr val="dk1"/>
                </a:solidFill>
              </a:rPr>
              <a:t> measures how many of the predicted positive cases are actually positive.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Recall</a:t>
            </a:r>
            <a:r>
              <a:rPr lang="en-GB">
                <a:solidFill>
                  <a:schemeClr val="dk1"/>
                </a:solidFill>
              </a:rPr>
              <a:t> measures how many of the actual positive cases are correctly identified.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4e9d5c67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4e9d5c67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4e9d5c67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4e9d5c67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4e9d5c67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4e9d5c67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4e9d5c67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4e9d5c67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ab96546a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ab96546a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ab96546a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ab96546a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ab96546a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ab96546a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someone shows you pictures of cats and dogs (data), you can learn the difference—like cats have pointy ears and dogs have floppy ones.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ab96546a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ab96546a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ab96546a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ab96546a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ab96546a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ab96546a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ab96546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ab96546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ab96546a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ab96546a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ab96546a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ab96546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ab96546a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ab96546a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ab96546a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ab96546a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ab96546a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ab96546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ab96546a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ab96546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datascienceplus.com/outlier-detection-and-treatment-with-r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dataversity.net/data-drift-vs-concept-drift-what-is-the-difference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khemrajshrestha.bio.link/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Arthur_Samuel_(computer_scientist)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www.slideshare.net/darshanharry/machine-learning-46440299#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8775" y="156600"/>
            <a:ext cx="8503800" cy="4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950" y="374100"/>
            <a:ext cx="6836900" cy="38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545875" y="287075"/>
            <a:ext cx="82536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155CC"/>
                </a:solidFill>
              </a:rPr>
              <a:t>Data Collection Technique</a:t>
            </a:r>
            <a:endParaRPr b="1" sz="3000">
              <a:solidFill>
                <a:srgbClr val="1155CC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426275" y="1102650"/>
            <a:ext cx="7002900" cy="3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Manual Data Collection (Surveys, Observation, Data Entry)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Automated Data Collection (Web Scraping, IoT Devices)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Public Datasets (Kaggle, Repository)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APIs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Crowdsourcing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1155CC"/>
                </a:solidFill>
              </a:rPr>
              <a:t>(Will see how’s web scraping is done, hai ta)</a:t>
            </a:r>
            <a:endParaRPr i="1" sz="1500">
              <a:solidFill>
                <a:srgbClr val="1155CC"/>
              </a:solidFill>
            </a:endParaRPr>
          </a:p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545875" y="287075"/>
            <a:ext cx="82536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155CC"/>
                </a:solidFill>
              </a:rPr>
              <a:t>Feature Engineering</a:t>
            </a:r>
            <a:endParaRPr b="1" sz="3000">
              <a:solidFill>
                <a:srgbClr val="1155CC"/>
              </a:solidFill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426275" y="1102650"/>
            <a:ext cx="7002900" cy="3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Feature Transformation</a:t>
            </a:r>
            <a:endParaRPr sz="18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Missing Value (Imputation)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Categorical Features (Label, </a:t>
            </a:r>
            <a:r>
              <a:rPr lang="en-GB" sz="1500">
                <a:solidFill>
                  <a:schemeClr val="dk1"/>
                </a:solidFill>
              </a:rPr>
              <a:t>One Hot</a:t>
            </a:r>
            <a:r>
              <a:rPr lang="en-GB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Outlier Detection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Feature Scaling (Normalization, </a:t>
            </a:r>
            <a:r>
              <a:rPr lang="en-GB" sz="1500">
                <a:solidFill>
                  <a:schemeClr val="dk1"/>
                </a:solidFill>
              </a:rPr>
              <a:t>Standardization</a:t>
            </a:r>
            <a:r>
              <a:rPr lang="en-GB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Feature Selections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500">
                <a:solidFill>
                  <a:schemeClr val="dk1"/>
                </a:solidFill>
              </a:rPr>
              <a:t>Remove white px from MNIST dataset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Feature Extractions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1155CC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1155CC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1155CC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1155CC"/>
              </a:solidFill>
            </a:endParaRPr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1061250" y="378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{379C1ADD-6E38-458C-AD11-1531BF188831}</a:tableStyleId>
              </a:tblPr>
              <a:tblGrid>
                <a:gridCol w="905100"/>
                <a:gridCol w="905100"/>
                <a:gridCol w="905100"/>
              </a:tblGrid>
              <a:tr h="40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Room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Ground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Price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3"/>
          <p:cNvSpPr/>
          <p:nvPr/>
        </p:nvSpPr>
        <p:spPr>
          <a:xfrm>
            <a:off x="3982125" y="4083300"/>
            <a:ext cx="652500" cy="2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5" name="Google Shape;125;p23"/>
          <p:cNvGraphicFramePr/>
          <p:nvPr/>
        </p:nvGraphicFramePr>
        <p:xfrm>
          <a:off x="4899800" y="378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{379C1ADD-6E38-458C-AD11-1531BF188831}</a:tableStyleId>
              </a:tblPr>
              <a:tblGrid>
                <a:gridCol w="928125"/>
                <a:gridCol w="928125"/>
              </a:tblGrid>
              <a:tr h="3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Sq. Feet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Price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23"/>
          <p:cNvSpPr txBox="1"/>
          <p:nvPr/>
        </p:nvSpPr>
        <p:spPr>
          <a:xfrm>
            <a:off x="4899800" y="4546100"/>
            <a:ext cx="28491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500">
                <a:solidFill>
                  <a:srgbClr val="1155CC"/>
                </a:solidFill>
              </a:rPr>
              <a:t>(Will see each step in Day-2)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38" y="152400"/>
            <a:ext cx="8342524" cy="417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4572000" y="4256175"/>
            <a:ext cx="40233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4"/>
              </a:rPr>
              <a:t>https://datascienceplus.com/outlier-detection-and-treatment-with-r/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545875" y="287075"/>
            <a:ext cx="82536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155CC"/>
                </a:solidFill>
              </a:rPr>
              <a:t>Model Training</a:t>
            </a:r>
            <a:endParaRPr b="1" sz="3000">
              <a:solidFill>
                <a:srgbClr val="1155CC"/>
              </a:solidFill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426275" y="1102650"/>
            <a:ext cx="7002900" cy="2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Train-Test Split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K-Fold Cross-Validation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Stratified K-Fold Cross-Validation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Bootstrap Sampling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087" y="928700"/>
            <a:ext cx="3130913" cy="38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665500" y="4010725"/>
            <a:ext cx="4241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FF0000"/>
                </a:solidFill>
              </a:rPr>
              <a:t>‘ML performance highly depends on the data it is trained with’</a:t>
            </a:r>
            <a:endParaRPr i="1"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545875" y="287075"/>
            <a:ext cx="82536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155CC"/>
                </a:solidFill>
              </a:rPr>
              <a:t>Model Evaluation</a:t>
            </a:r>
            <a:endParaRPr b="1" sz="3000">
              <a:solidFill>
                <a:srgbClr val="1155CC"/>
              </a:solidFill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426275" y="1102650"/>
            <a:ext cx="7002900" cy="3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Performance Metrics</a:t>
            </a:r>
            <a:endParaRPr sz="18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Accuracy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Precision, Recall, F1-Score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Mean Squared Error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Confusion Matrix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Baseline Comparison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Bias-Variance Tradeoff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Underfitting or Overfitting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975" y="0"/>
            <a:ext cx="685801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2314538" y="4702000"/>
            <a:ext cx="46869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CC"/>
                </a:solidFill>
              </a:rPr>
              <a:t>Confusion Matrix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0975"/>
            <a:ext cx="8839201" cy="307211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2478750" y="4190925"/>
            <a:ext cx="41865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CC"/>
                </a:solidFill>
              </a:rPr>
              <a:t>Model’s Generalization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545875" y="287075"/>
            <a:ext cx="82536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155CC"/>
                </a:solidFill>
              </a:rPr>
              <a:t>Model Deployment</a:t>
            </a:r>
            <a:endParaRPr b="1" sz="3000">
              <a:solidFill>
                <a:srgbClr val="1155CC"/>
              </a:solidFill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426275" y="1102650"/>
            <a:ext cx="7002900" cy="3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Hugging Face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Streamlit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/>
        </p:nvSpPr>
        <p:spPr>
          <a:xfrm>
            <a:off x="545875" y="287075"/>
            <a:ext cx="82536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155CC"/>
                </a:solidFill>
              </a:rPr>
              <a:t>Model Monitoring</a:t>
            </a:r>
            <a:endParaRPr b="1" sz="3000">
              <a:solidFill>
                <a:srgbClr val="1155CC"/>
              </a:solidFill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426275" y="1102650"/>
            <a:ext cx="7002900" cy="3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Data Drift</a:t>
            </a:r>
            <a:endParaRPr sz="18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Changes in input data distribution </a:t>
            </a:r>
            <a:r>
              <a:rPr i="1" lang="en-GB" sz="1500">
                <a:solidFill>
                  <a:srgbClr val="FF0000"/>
                </a:solidFill>
              </a:rPr>
              <a:t>(Example ?)</a:t>
            </a:r>
            <a:endParaRPr i="1" sz="1500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Concept Drift</a:t>
            </a:r>
            <a:endParaRPr sz="18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Shifts in target variable relationships </a:t>
            </a:r>
            <a:r>
              <a:rPr i="1" lang="en-GB" sz="1500">
                <a:solidFill>
                  <a:srgbClr val="FF0000"/>
                </a:solidFill>
              </a:rPr>
              <a:t>(Example ?)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Early Stopping</a:t>
            </a:r>
            <a:endParaRPr sz="18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Prevents overfitting during training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4427975" y="4049550"/>
            <a:ext cx="45129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3"/>
              </a:rPr>
              <a:t>https://www.dataversity.net/data-drift-vs-concept-drift-what-is-the-difference/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/>
        </p:nvSpPr>
        <p:spPr>
          <a:xfrm>
            <a:off x="796000" y="276200"/>
            <a:ext cx="74052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155CC"/>
                </a:solidFill>
              </a:rPr>
              <a:t>Types of Machine Learning</a:t>
            </a:r>
            <a:endParaRPr b="1" sz="3000">
              <a:solidFill>
                <a:srgbClr val="1155CC"/>
              </a:solidFill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469775" y="1276650"/>
            <a:ext cx="61767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Supervised ML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r>
              <a:rPr lang="en-GB" sz="1500">
                <a:solidFill>
                  <a:schemeClr val="dk1"/>
                </a:solidFill>
              </a:rPr>
              <a:t>: Teacher teaches you with examples </a:t>
            </a:r>
            <a:r>
              <a:rPr i="1" lang="en-GB" sz="1500">
                <a:solidFill>
                  <a:srgbClr val="FF0000"/>
                </a:solidFill>
              </a:rPr>
              <a:t>(Example …?)</a:t>
            </a:r>
            <a:endParaRPr i="1" sz="15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Unsupervised ML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r>
              <a:rPr lang="en-GB" sz="1500">
                <a:solidFill>
                  <a:schemeClr val="dk1"/>
                </a:solidFill>
              </a:rPr>
              <a:t>: solving a puzzle on your own, with no help from a teacher </a:t>
            </a:r>
            <a:r>
              <a:rPr i="1" lang="en-GB" sz="1500">
                <a:solidFill>
                  <a:srgbClr val="FF0000"/>
                </a:solidFill>
              </a:rPr>
              <a:t>(Example …?)</a:t>
            </a:r>
            <a:endParaRPr i="1" sz="15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Reinforcement ML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r>
              <a:rPr lang="en-GB" sz="1500">
                <a:solidFill>
                  <a:schemeClr val="dk1"/>
                </a:solidFill>
              </a:rPr>
              <a:t>: learning by rewards or penalties </a:t>
            </a:r>
            <a:r>
              <a:rPr i="1" lang="en-GB" sz="1500">
                <a:solidFill>
                  <a:srgbClr val="FF0000"/>
                </a:solidFill>
              </a:rPr>
              <a:t>(Example …?)</a:t>
            </a:r>
            <a:endParaRPr i="1" sz="1500">
              <a:solidFill>
                <a:srgbClr val="FF0000"/>
              </a:solidFill>
            </a:endParaRPr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08775" y="156600"/>
            <a:ext cx="8503800" cy="4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155CC"/>
                </a:solidFill>
              </a:rPr>
              <a:t>Machine Learning</a:t>
            </a:r>
            <a:endParaRPr b="1" sz="3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What, Why, Where and How of ML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82800" y="3603700"/>
            <a:ext cx="77532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FF0000"/>
                </a:solidFill>
              </a:rPr>
              <a:t>“</a:t>
            </a:r>
            <a:r>
              <a:rPr i="1" lang="en-GB" sz="1800">
                <a:solidFill>
                  <a:srgbClr val="FF0000"/>
                </a:solidFill>
              </a:rPr>
              <a:t>Learning by machine is ML….!”</a:t>
            </a:r>
            <a:endParaRPr i="1" sz="1800"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/>
        </p:nvSpPr>
        <p:spPr>
          <a:xfrm>
            <a:off x="706200" y="4114800"/>
            <a:ext cx="77316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chemeClr val="dk1"/>
                </a:solidFill>
              </a:rPr>
              <a:t>Because the more examples </a:t>
            </a:r>
            <a:r>
              <a:rPr b="1" i="1" lang="en-GB" sz="1500">
                <a:solidFill>
                  <a:schemeClr val="dk1"/>
                </a:solidFill>
              </a:rPr>
              <a:t>(data)</a:t>
            </a:r>
            <a:r>
              <a:rPr i="1" lang="en-GB" sz="1500">
                <a:solidFill>
                  <a:schemeClr val="dk1"/>
                </a:solidFill>
              </a:rPr>
              <a:t> the computer has, the better it becomes at learning.</a:t>
            </a:r>
            <a:endParaRPr i="1" sz="1500">
              <a:solidFill>
                <a:schemeClr val="dk1"/>
              </a:solidFill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545875" y="287075"/>
            <a:ext cx="82536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155CC"/>
                </a:solidFill>
              </a:rPr>
              <a:t>Why Data?  Why? But Why?</a:t>
            </a:r>
            <a:endParaRPr b="1" sz="3000">
              <a:solidFill>
                <a:srgbClr val="1155CC"/>
              </a:solidFill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463" y="1004975"/>
            <a:ext cx="2703086" cy="29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/>
        </p:nvSpPr>
        <p:spPr>
          <a:xfrm>
            <a:off x="545875" y="287075"/>
            <a:ext cx="82536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155CC"/>
                </a:solidFill>
              </a:rPr>
              <a:t>Code Demonstration</a:t>
            </a:r>
            <a:endParaRPr b="1" sz="3000">
              <a:solidFill>
                <a:srgbClr val="1155CC"/>
              </a:solidFill>
            </a:endParaRPr>
          </a:p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613" y="896075"/>
            <a:ext cx="3986125" cy="39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/>
        </p:nvSpPr>
        <p:spPr>
          <a:xfrm>
            <a:off x="545875" y="287075"/>
            <a:ext cx="82536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155CC"/>
                </a:solidFill>
              </a:rPr>
              <a:t>Fun Section</a:t>
            </a:r>
            <a:endParaRPr b="1" sz="3000">
              <a:solidFill>
                <a:srgbClr val="1155CC"/>
              </a:solidFill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1361425" y="2309675"/>
            <a:ext cx="66225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0000"/>
                </a:solidFill>
              </a:rPr>
              <a:t>READY FOR </a:t>
            </a:r>
            <a:r>
              <a:rPr b="1" lang="en-GB" sz="4000">
                <a:solidFill>
                  <a:srgbClr val="FF0000"/>
                </a:solidFill>
              </a:rPr>
              <a:t>QUIZ !!!</a:t>
            </a:r>
            <a:endParaRPr b="1" sz="4000">
              <a:solidFill>
                <a:srgbClr val="FF0000"/>
              </a:solidFill>
            </a:endParaRPr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/>
        </p:nvSpPr>
        <p:spPr>
          <a:xfrm>
            <a:off x="1035225" y="91350"/>
            <a:ext cx="67419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1155CC"/>
                </a:solidFill>
              </a:rPr>
              <a:t>Here, I am</a:t>
            </a:r>
            <a:endParaRPr b="1" sz="4000">
              <a:solidFill>
                <a:srgbClr val="1155CC"/>
              </a:solidFill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1568050" y="1053800"/>
            <a:ext cx="5768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chemeClr val="hlink"/>
                </a:solidFill>
                <a:hlinkClick r:id="rId3"/>
              </a:rPr>
              <a:t>https://khemrajshrestha.bio.link/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575" y="1679125"/>
            <a:ext cx="3329525" cy="33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08775" y="156600"/>
            <a:ext cx="8503800" cy="4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1155CC"/>
                </a:solidFill>
              </a:rPr>
              <a:t>BTW, Who am I ???</a:t>
            </a:r>
            <a:endParaRPr b="1" sz="4000">
              <a:solidFill>
                <a:srgbClr val="1155CC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08775" y="156600"/>
            <a:ext cx="8503800" cy="4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1155CC"/>
                </a:solidFill>
              </a:rPr>
              <a:t>And, What we do Today ???</a:t>
            </a:r>
            <a:endParaRPr b="1" sz="4000">
              <a:solidFill>
                <a:srgbClr val="1155CC"/>
              </a:solidFill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208775" y="156600"/>
            <a:ext cx="8503800" cy="4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Dig the concept of ML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ML Pipeline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It’s Types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About Data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Touch code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QUIZ </a:t>
            </a:r>
            <a:r>
              <a:rPr lang="en-GB" sz="1800">
                <a:solidFill>
                  <a:srgbClr val="1155CC"/>
                </a:solidFill>
              </a:rPr>
              <a:t>(</a:t>
            </a:r>
            <a:r>
              <a:rPr i="1" lang="en-GB" sz="1800">
                <a:solidFill>
                  <a:srgbClr val="1155CC"/>
                </a:solidFill>
              </a:rPr>
              <a:t>What winner will get ???</a:t>
            </a:r>
            <a:r>
              <a:rPr lang="en-GB" sz="1800">
                <a:solidFill>
                  <a:srgbClr val="1155CC"/>
                </a:solidFill>
              </a:rPr>
              <a:t>)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418050" y="1929075"/>
            <a:ext cx="83079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</a:rPr>
              <a:t>In 1959, Arthur Samuel defined ML as a "Field of study that gives computers the ability to learn without being explicitly programmed"</a:t>
            </a:r>
            <a:endParaRPr i="1" sz="1800"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5210925" y="4212675"/>
            <a:ext cx="3871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3"/>
              </a:rPr>
              <a:t>https://en.wikipedia.org/wiki/Arthur_Samuel_(computer_scientist)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424" y="141525"/>
            <a:ext cx="6019950" cy="44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3699425" y="4517150"/>
            <a:ext cx="42084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4"/>
              </a:rPr>
              <a:t>https://www.slideshare.net/darshanharry/machine-learning-46440299#6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050" y="196050"/>
            <a:ext cx="646282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190625"/>
            <a:ext cx="83629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1687675" y="374075"/>
            <a:ext cx="6035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155CC"/>
                </a:solidFill>
              </a:rPr>
              <a:t>Machine Learning Pipeline</a:t>
            </a:r>
            <a:endParaRPr b="1" sz="3000">
              <a:solidFill>
                <a:srgbClr val="1155CC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3076200" y="4169175"/>
            <a:ext cx="60678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1155CC"/>
                </a:solidFill>
              </a:rPr>
              <a:t>Will explore most of this part in code demonstration… No worries !!!</a:t>
            </a:r>
            <a:endParaRPr i="1" sz="1500">
              <a:solidFill>
                <a:srgbClr val="1155CC"/>
              </a:solidFill>
            </a:endParaRPr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