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5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6D9914-E8A9-451B-BD59-24D68E22C690}">
          <p14:sldIdLst>
            <p14:sldId id="256"/>
            <p14:sldId id="258"/>
          </p14:sldIdLst>
        </p14:section>
        <p14:section name="Untitled Section" id="{F17B8671-276B-49B8-AC15-6E2C5728D5BE}">
          <p14:sldIdLst>
            <p14:sldId id="259"/>
            <p14:sldId id="260"/>
            <p14:sldId id="261"/>
            <p14:sldId id="265"/>
            <p14:sldId id="262"/>
            <p14:sldId id="263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0726"/>
    <a:srgbClr val="861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96" d="100"/>
          <a:sy n="96" d="100"/>
        </p:scale>
        <p:origin x="2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4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2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62538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693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7869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539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4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0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4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4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4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0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6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6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7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3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  <p:sldLayoutId id="2147483938" r:id="rId13"/>
    <p:sldLayoutId id="2147483939" r:id="rId14"/>
    <p:sldLayoutId id="2147483940" r:id="rId15"/>
    <p:sldLayoutId id="214748394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3FFCA-DCAF-42E8-BF0A-AE5BACD2A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4435" y="2941163"/>
            <a:ext cx="4628560" cy="1310326"/>
          </a:xfrm>
        </p:spPr>
        <p:txBody>
          <a:bodyPr>
            <a:normAutofit/>
          </a:bodyPr>
          <a:lstStyle/>
          <a:p>
            <a:pPr algn="l"/>
            <a:r>
              <a:rPr lang="en-US" sz="36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Job Market Analysis</a:t>
            </a:r>
            <a:br>
              <a:rPr lang="en-IN" sz="32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2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0F445-AB95-4233-B497-1963C6FBD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896" y="4374038"/>
            <a:ext cx="4206240" cy="1310326"/>
          </a:xfrm>
        </p:spPr>
        <p:txBody>
          <a:bodyPr>
            <a:normAutofit/>
          </a:bodyPr>
          <a:lstStyle/>
          <a:p>
            <a:pPr algn="l"/>
            <a:r>
              <a:rPr lang="en-US" b="1" u="sng" dirty="0">
                <a:solidFill>
                  <a:srgbClr val="590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Power BI-Based Insight Report</a:t>
            </a:r>
          </a:p>
          <a:p>
            <a:pPr algn="l"/>
            <a:r>
              <a:rPr lang="en-IN" sz="1700" u="sng" dirty="0">
                <a:solidFill>
                  <a:srgbClr val="590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IN" sz="1700" dirty="0">
                <a:solidFill>
                  <a:srgbClr val="590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Manish </a:t>
            </a:r>
            <a:r>
              <a:rPr lang="en-IN" sz="1700" dirty="0" err="1">
                <a:solidFill>
                  <a:srgbClr val="590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Karmankar</a:t>
            </a:r>
            <a:endParaRPr lang="en-US" sz="1700" dirty="0">
              <a:solidFill>
                <a:srgbClr val="5907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700" u="sng" dirty="0">
                <a:solidFill>
                  <a:srgbClr val="590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ID</a:t>
            </a:r>
            <a:r>
              <a:rPr lang="en-US" sz="1700" dirty="0">
                <a:solidFill>
                  <a:srgbClr val="590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1700" dirty="0">
                <a:solidFill>
                  <a:srgbClr val="590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PTID-CDA-MAR-25-410  </a:t>
            </a:r>
          </a:p>
        </p:txBody>
      </p:sp>
      <p:pic>
        <p:nvPicPr>
          <p:cNvPr id="16" name="Picture 3" descr="An abstract genetic concept">
            <a:extLst>
              <a:ext uri="{FF2B5EF4-FFF2-40B4-BE49-F238E27FC236}">
                <a16:creationId xmlns:a16="http://schemas.microsoft.com/office/drawing/2014/main" id="{251770BF-FB3E-11D4-62E1-69E8D105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18"/>
          <a:stretch/>
        </p:blipFill>
        <p:spPr>
          <a:xfrm>
            <a:off x="21" y="1"/>
            <a:ext cx="6575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94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013F-2867-4191-A584-0075E23B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0" y="251791"/>
            <a:ext cx="6189812" cy="447923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C00000"/>
              </a:buClr>
              <a:buFont typeface="+mj-lt"/>
              <a:buAutoNum type="arabicPeriod" startAt="6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Titles with Most Number of Jobs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DEEAD6-69DC-4F43-A952-79D1FD111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37" y="906447"/>
            <a:ext cx="5683076" cy="3299793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4B773617-D8AD-4398-B202-2C777B5E3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98" y="4379969"/>
            <a:ext cx="10312841" cy="1571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Insight: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"Data Scientist"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 most sought-after job title by a large margin.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small number of companies are hiring more actively, while most are offering just one role.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There's no clear correlation between company rating and the number of job postings.</a:t>
            </a:r>
          </a:p>
        </p:txBody>
      </p:sp>
    </p:spTree>
    <p:extLst>
      <p:ext uri="{BB962C8B-B14F-4D97-AF65-F5344CB8AC3E}">
        <p14:creationId xmlns:p14="http://schemas.microsoft.com/office/powerpoint/2010/main" val="4169956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4235C-4784-45FA-A9E9-8B4621C78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64" y="226737"/>
            <a:ext cx="5743811" cy="552491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C00000"/>
              </a:buClr>
              <a:buFont typeface="+mj-lt"/>
              <a:buAutoNum type="arabicPeriod" startAt="7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of job title with most number of jobs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80E223-3DD3-436A-AF6D-0DCDC3DC1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914498"/>
            <a:ext cx="5472114" cy="30366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F59CCB-C4D1-44CC-98D4-045C95E9D62E}"/>
              </a:ext>
            </a:extLst>
          </p:cNvPr>
          <p:cNvSpPr txBox="1"/>
          <p:nvPr/>
        </p:nvSpPr>
        <p:spPr>
          <a:xfrm>
            <a:off x="471487" y="4223135"/>
            <a:ext cx="10658475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6177CF-C385-40EE-B2EC-520DCF429BC0}"/>
              </a:ext>
            </a:extLst>
          </p:cNvPr>
          <p:cNvSpPr txBox="1"/>
          <p:nvPr/>
        </p:nvSpPr>
        <p:spPr>
          <a:xfrm>
            <a:off x="471487" y="4737932"/>
            <a:ext cx="10755755" cy="1894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14363" indent="-3429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earn the highest average salary at $131K, followed by Machine Learning Engineers ($126K) and Data Scientists ($118K).</a:t>
            </a:r>
          </a:p>
          <a:p>
            <a:pPr marL="614363" indent="-3429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earn the lowest among the top job titles with an average of $66K.</a:t>
            </a:r>
          </a:p>
          <a:p>
            <a:pPr marL="614363" indent="-3429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There's a clear salary hierarchy based on job seniority and technical specialization — roles with more advanced or strategic functions tend to offer higher pay.</a:t>
            </a:r>
          </a:p>
        </p:txBody>
      </p:sp>
    </p:spTree>
    <p:extLst>
      <p:ext uri="{BB962C8B-B14F-4D97-AF65-F5344CB8AC3E}">
        <p14:creationId xmlns:p14="http://schemas.microsoft.com/office/powerpoint/2010/main" val="251178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4C24-F80B-4A39-98DE-F4042F95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624"/>
            <a:ext cx="5160397" cy="265043"/>
          </a:xfrm>
        </p:spPr>
        <p:txBody>
          <a:bodyPr>
            <a:noAutofit/>
          </a:bodyPr>
          <a:lstStyle/>
          <a:p>
            <a:pPr marL="457200" indent="-457200">
              <a:buClr>
                <a:srgbClr val="C00000"/>
              </a:buClr>
              <a:buFont typeface="+mj-lt"/>
              <a:buAutoNum type="arabicPeriod" startAt="8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Cleaned Job Titles (job title sim)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73EECF-E428-4E69-B4FF-05972283D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09" y="1033669"/>
            <a:ext cx="3568526" cy="29181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9CF64F-E561-4452-8368-1E00D0C51313}"/>
              </a:ext>
            </a:extLst>
          </p:cNvPr>
          <p:cNvSpPr txBox="1"/>
          <p:nvPr/>
        </p:nvSpPr>
        <p:spPr>
          <a:xfrm>
            <a:off x="601221" y="4452730"/>
            <a:ext cx="8336045" cy="1571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95000"/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table shows the standardized or cleaned versions of job titles.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Anomalies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"Na"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inconsistent casing (e.g., "Data scientist project manager") suggest that some data still needs further cleaning for better analysis.</a:t>
            </a:r>
          </a:p>
        </p:txBody>
      </p:sp>
    </p:spTree>
    <p:extLst>
      <p:ext uri="{BB962C8B-B14F-4D97-AF65-F5344CB8AC3E}">
        <p14:creationId xmlns:p14="http://schemas.microsoft.com/office/powerpoint/2010/main" val="3027020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1040-482D-4D89-87FC-651ACBB5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59" y="414004"/>
            <a:ext cx="6773038" cy="527437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C00000"/>
              </a:buClr>
              <a:buFont typeface="+mj-lt"/>
              <a:buAutoNum type="arabicPeriod" startAt="9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between Average Salary and Education Level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CF1BE6-5D63-4D98-A4AB-92D4801D109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04" y="1070520"/>
            <a:ext cx="5183188" cy="2928938"/>
          </a:xfr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E9A6F829-484A-4EEC-B70A-5A5F8C000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618" y="4323011"/>
            <a:ext cx="9016779" cy="1940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Insight :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Individuals with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Ph.D. (P)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earn the most on average 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$116K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followed by those with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Master's (M)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$106K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those with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unspecified or no degree data ("Na")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$95K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 positive correlation between education level and average salary, indicating that higher degrees tend to lead to higher compensation.</a:t>
            </a:r>
          </a:p>
        </p:txBody>
      </p:sp>
    </p:spTree>
    <p:extLst>
      <p:ext uri="{BB962C8B-B14F-4D97-AF65-F5344CB8AC3E}">
        <p14:creationId xmlns:p14="http://schemas.microsoft.com/office/powerpoint/2010/main" val="1166935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C111-1BAE-4141-9CEC-FA5D678F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84" y="0"/>
            <a:ext cx="8840377" cy="368410"/>
          </a:xfrm>
        </p:spPr>
        <p:txBody>
          <a:bodyPr>
            <a:normAutofit fontScale="90000"/>
          </a:bodyPr>
          <a:lstStyle/>
          <a:p>
            <a:r>
              <a:rPr lang="en-IN" sz="3200" b="1" u="sng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Interpretations of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8C389-FB0C-4A93-AC2C-46E46E075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004" y="667910"/>
            <a:ext cx="11163632" cy="60509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 with the Most Job Openings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it shows: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Displays which U.S. states have the highest number of data science job postings.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it’s important: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Indicates where job opportunities are concentrated geographically.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it helps: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Job seekers can target high-opportunity states; companies can analyze regional competition for talent.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 startAt="2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Minimum and Maximum Salaries by State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it shows: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Compares salary ranges (min and max) offered in different states.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it’s important: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Highlights regional salary differences and cost-of-living implications.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helps: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 seekers can prioritize states offering higher compensation; employers can adjust offers to stay competitive.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 startAt="3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Industries Hiring for Data Science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it shows: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Lists industries with the highest number of data science job postings.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it’s important: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Reveals which sectors are actively investing in analytics and AI roles.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helps: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Students and professionals can align skillsets with industry demand; companies in less active industries can reevaluate hiring strategy.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294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E12FF6B-5D0B-499A-B9B8-5BC71A5906B0}"/>
              </a:ext>
            </a:extLst>
          </p:cNvPr>
          <p:cNvSpPr txBox="1"/>
          <p:nvPr/>
        </p:nvSpPr>
        <p:spPr>
          <a:xfrm>
            <a:off x="151075" y="254442"/>
            <a:ext cx="8563555" cy="180241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with the Most Job Openings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it shows: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Highlights companies with the largest number of active postings.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it’s important: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Identifies top employers and potential recruiters.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helps: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 seekers can focus applications on high-hiring firms; employers can benchmark against top competitors.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13E6CA-4968-4C30-ACE2-93297C35EFDE}"/>
              </a:ext>
            </a:extLst>
          </p:cNvPr>
          <p:cNvSpPr txBox="1"/>
          <p:nvPr/>
        </p:nvSpPr>
        <p:spPr>
          <a:xfrm>
            <a:off x="151075" y="2125886"/>
            <a:ext cx="9859617" cy="1940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 startAt="5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 Job Titles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it shows: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Frequency of specific job roles like “Data Scientist,” “ML Engineer,” etc.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it’s important: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Gives clarity on how roles are titled in the industry.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helps: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 seekers can optimize resumes with high-frequency titles; educators can align course names and training programs accordingly.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447E6-3099-43E4-AB5A-7BD634B14632}"/>
              </a:ext>
            </a:extLst>
          </p:cNvPr>
          <p:cNvSpPr txBox="1"/>
          <p:nvPr/>
        </p:nvSpPr>
        <p:spPr>
          <a:xfrm>
            <a:off x="151075" y="4290711"/>
            <a:ext cx="10145864" cy="1571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Required by Job Title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it shows: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Skill requirements (e.g., Python, Excel, SQL) mapped to job roles.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it’s important: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Identifies core and emerging technical skills.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helps: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Learners can prioritize skill development; employers can better define job specs.</a:t>
            </a:r>
          </a:p>
        </p:txBody>
      </p:sp>
    </p:spTree>
    <p:extLst>
      <p:ext uri="{BB962C8B-B14F-4D97-AF65-F5344CB8AC3E}">
        <p14:creationId xmlns:p14="http://schemas.microsoft.com/office/powerpoint/2010/main" val="1528162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36DEF6-248A-4FB2-A745-01A85583E160}"/>
              </a:ext>
            </a:extLst>
          </p:cNvPr>
          <p:cNvSpPr txBox="1"/>
          <p:nvPr/>
        </p:nvSpPr>
        <p:spPr>
          <a:xfrm>
            <a:off x="304279" y="321797"/>
            <a:ext cx="8887429" cy="231024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vs. Average Salary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it shows: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Relationship between educational qualifications (e.g., Master's, Ph.D.) and salary levels.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it’s important: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Evaluates if higher education correlates with better pay.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helps: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 seekers can assess the ROI of pursuing higher degrees; companies can tailor role requirements realistically.</a:t>
            </a:r>
          </a:p>
        </p:txBody>
      </p:sp>
    </p:spTree>
    <p:extLst>
      <p:ext uri="{BB962C8B-B14F-4D97-AF65-F5344CB8AC3E}">
        <p14:creationId xmlns:p14="http://schemas.microsoft.com/office/powerpoint/2010/main" val="1604597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7610-DF44-4ADD-9156-E5C8710C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2" y="164327"/>
            <a:ext cx="6582207" cy="718268"/>
          </a:xfrm>
        </p:spPr>
        <p:txBody>
          <a:bodyPr>
            <a:normAutofit/>
          </a:bodyPr>
          <a:lstStyle/>
          <a:p>
            <a:r>
              <a:rPr lang="en-IN" sz="3200" b="1" u="sng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&amp; Suggestions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58CEC-E0A1-41FF-A44A-AC691B195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" y="985962"/>
            <a:ext cx="9454101" cy="5367129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Job Seekers:</a:t>
            </a:r>
          </a:p>
          <a:p>
            <a:pPr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In-Demand Skills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analysis, the most frequently required skills across job postings include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Recommendation: Focus on building a strong foundation in these tools and technologies through projects, certifications, or internships.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Why: These skills increase your eligibility for a wider range of job roles and make you stand out in applicant tracking systems (ATS).</a:t>
            </a:r>
          </a:p>
          <a:p>
            <a:pPr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the Right Locations &amp; Industries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clearly shows that certain states—such as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California, New York, and Texas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—have a higher number of data science-related job postings. Similarly, industries like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Technology, Finance, Healthcare, and Consulting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dominate hiring.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Recommendation: Apply strategically by focusing on high-opportunity regions and fast-growing industries.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Why: This improves your chances of faster placement and higher salary offers.</a:t>
            </a:r>
          </a:p>
        </p:txBody>
      </p:sp>
    </p:spTree>
    <p:extLst>
      <p:ext uri="{BB962C8B-B14F-4D97-AF65-F5344CB8AC3E}">
        <p14:creationId xmlns:p14="http://schemas.microsoft.com/office/powerpoint/2010/main" val="1650177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25B41E-323C-4847-BFD0-1E291E8C2A78}"/>
              </a:ext>
            </a:extLst>
          </p:cNvPr>
          <p:cNvSpPr txBox="1"/>
          <p:nvPr/>
        </p:nvSpPr>
        <p:spPr>
          <a:xfrm>
            <a:off x="106137" y="359228"/>
            <a:ext cx="9276402" cy="6049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Employers &amp; Recruiters: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 Salaries Against Competitors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top companies offer highly competitive salaries. If your salary packages are below the state or industry average, you may lose out on talent.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Suggestion: Conduct regular salary benchmarking to ensure your offers remain attractive.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Why: Competitive compensation helps attract skilled candidates and reduces hiring time.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 Job Requirements with Skill Trends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job market shows a consistent demand for core skills such as Python, AWS, SQL, and communication. However, some companies list outdated or overly generic skill sets.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Suggestion: Refine job descriptions to match current skill demands and make them more role-specific.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Why: This helps in attracting the right candidates and reducing mismatches during interviews.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Location Flexibility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most jobs concentrated in urban states, companies located in less active regions may face challenges in hiring.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Suggestion: Explore hybrid or remote work policies to widen the talent pool.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Why: This makes your job openings accessible to more qualified applicants beyond your region.</a:t>
            </a:r>
          </a:p>
        </p:txBody>
      </p:sp>
    </p:spTree>
    <p:extLst>
      <p:ext uri="{BB962C8B-B14F-4D97-AF65-F5344CB8AC3E}">
        <p14:creationId xmlns:p14="http://schemas.microsoft.com/office/powerpoint/2010/main" val="993703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F549-56AE-4E8E-AA9F-A8040FD4F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48" y="241494"/>
            <a:ext cx="2932558" cy="575144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D319FE-8801-4A54-87C2-A40BD95D9E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548" y="956436"/>
            <a:ext cx="11116459" cy="582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Major Trends Identified: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States like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California, New York, and Texas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leading in job opportunities for data science roles.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Python, SQL, AWS, and Excel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the most in-demand skills across job titles.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Industries such as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Technology, Finance, and Healthcare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show the highest hiring rates.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There's a noticeable correlation between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 education (Master’s/Ph.D.)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better salary offers.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+mj-lt"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 of This Analysis: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provided me with a deeper understanding of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real-world job market trends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data visualization and interpretation.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helped me improve my skills in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BI, data preprocessing, and deriving insights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are actually useful for both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 seekers and recruiters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insights can serve as a strategic guide for candidates looking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position themselves competitively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for companies to optimize their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hiring strategies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+mj-lt"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Possible Extensions of the Project: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Expand the dataset to include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 postings over 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analyze trends by year or quarter.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LinkedIn job market 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analysis.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 or machine learning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forecast demand for certain skills or job titles.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dashboard-based recommendation tool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job seekers based on their skills and preferred locations.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+mj-lt"/>
              <a:buAutoNum type="arabicPeriod" startAt="2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7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7B40-0AE7-439C-B4EE-2EF7EC78D7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77825"/>
            <a:ext cx="8953500" cy="639763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D1A4F-170A-4678-91E7-6B8FF54C27F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1913" y="1211263"/>
            <a:ext cx="9567863" cy="52689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job market trends in the data science field using real-world job posting data.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states and cities with the highest number of job openings.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compare salary ranges (minimum, maximum, and average) across different states and job titles.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most in-demand job titles and their associated average salaries.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discover top industries and companies hiring for data science roles.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skill requirements for various job roles and understand the most frequently requested technical skills.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explore the relationship between education levels and average salary in data science-related jobs.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actionable insights and recommendations for job seekers and employers based on visual data analysis.</a:t>
            </a:r>
          </a:p>
          <a:p>
            <a:pPr marL="354013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966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000BEE-DF02-4B8B-A31A-E31CC2EED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9161"/>
            <a:ext cx="4945713" cy="1113762"/>
          </a:xfrm>
        </p:spPr>
        <p:txBody>
          <a:bodyPr>
            <a:normAutofit/>
          </a:bodyPr>
          <a:lstStyle/>
          <a:p>
            <a:r>
              <a:rPr lang="en-IN" sz="2800" b="1" u="sng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br>
              <a:rPr lang="en-IN" b="1" dirty="0"/>
            </a:br>
            <a:endParaRPr lang="en-I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E3A136-2B70-42E4-865F-975CC586BD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8640" y="1254722"/>
            <a:ext cx="9001085" cy="5126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sng" strike="noStrike" normalizeH="0" baseline="0" dirty="0">
                <a:ln w="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br>
              <a:rPr kumimoji="0" lang="en-US" altLang="en-US" sz="1600" i="0" u="none" strike="noStrike" normalizeH="0" baseline="0" dirty="0">
                <a:ln w="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i="0" u="none" strike="noStrike" normalizeH="0" baseline="0" dirty="0">
                <a:ln w="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Aggregated from various online job platforms (as per project brief)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sng" strike="noStrike" normalizeH="0" baseline="0" dirty="0">
                <a:ln w="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sng" strike="noStrike" normalizeH="0" baseline="0" dirty="0">
                <a:ln w="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Size:</a:t>
            </a:r>
            <a:br>
              <a:rPr kumimoji="0" lang="en-US" altLang="en-US" sz="1600" i="0" u="none" strike="noStrike" normalizeH="0" baseline="0" dirty="0">
                <a:ln w="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i="0" u="none" strike="noStrike" normalizeH="0" baseline="0" dirty="0">
                <a:ln w="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742 rows × 42 features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3000"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sng" strike="noStrike" normalizeH="0" baseline="0" dirty="0">
                <a:ln w="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 Features: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3000"/>
              <a:buNone/>
              <a:tabLst/>
            </a:pPr>
            <a:endParaRPr kumimoji="0" lang="en-US" altLang="en-US" b="1" i="0" u="sng" strike="noStrike" normalizeH="0" baseline="0" dirty="0">
              <a:ln w="0">
                <a:noFill/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+mj-lt"/>
              <a:buAutoNum type="arabicPeriod"/>
              <a:tabLst/>
            </a:pPr>
            <a:r>
              <a:rPr kumimoji="0" lang="en-US" altLang="en-US" sz="1600" b="1" i="0" u="none" strike="noStrike" normalizeH="0" baseline="0" dirty="0">
                <a:ln w="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Title: </a:t>
            </a:r>
            <a:r>
              <a:rPr kumimoji="0" lang="en-US" altLang="en-US" sz="1600" i="0" u="none" strike="noStrike" normalizeH="0" baseline="0" dirty="0">
                <a:ln w="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 offered (e.g., Data Scientist, ML Engineer)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+mj-lt"/>
              <a:buAutoNum type="arabicPeriod"/>
              <a:tabLst/>
            </a:pPr>
            <a:r>
              <a:rPr kumimoji="0" lang="en-US" altLang="en-US" sz="1600" b="1" i="0" u="none" strike="noStrike" normalizeH="0" baseline="0" dirty="0">
                <a:ln w="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Estimate: </a:t>
            </a:r>
            <a:r>
              <a:rPr kumimoji="0" lang="en-US" altLang="en-US" sz="1600" i="0" u="none" strike="noStrike" normalizeH="0" baseline="0" dirty="0">
                <a:ln w="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Ranges including min, max, average salary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+mj-lt"/>
              <a:buAutoNum type="arabicPeriod"/>
              <a:tabLst/>
            </a:pPr>
            <a:r>
              <a:rPr kumimoji="0" lang="en-US" altLang="en-US" sz="1600" b="1" i="0" u="none" strike="noStrike" normalizeH="0" baseline="0" dirty="0">
                <a:ln w="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Info: </a:t>
            </a:r>
            <a:r>
              <a:rPr kumimoji="0" lang="en-US" altLang="en-US" sz="1600" i="0" u="none" strike="noStrike" normalizeH="0" baseline="0" dirty="0">
                <a:ln w="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name, rating, size, type, revenue, etc.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+mj-lt"/>
              <a:buAutoNum type="arabicPeriod"/>
              <a:tabLst/>
            </a:pPr>
            <a:r>
              <a:rPr kumimoji="0" lang="en-US" altLang="en-US" sz="1600" b="1" i="0" u="none" strike="noStrike" normalizeH="0" baseline="0" dirty="0">
                <a:ln w="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 Required: </a:t>
            </a:r>
            <a:r>
              <a:rPr kumimoji="0" lang="en-US" altLang="en-US" sz="1600" i="0" u="none" strike="noStrike" normalizeH="0" baseline="0" dirty="0">
                <a:ln w="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flags for Python, Excel, AWS, etc.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+mj-lt"/>
              <a:buAutoNum type="arabicPeriod"/>
              <a:tabLst/>
            </a:pPr>
            <a:r>
              <a:rPr kumimoji="0" lang="en-US" altLang="en-US" sz="1600" b="1" i="0" u="none" strike="noStrike" normalizeH="0" baseline="0" dirty="0">
                <a:ln w="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Education: </a:t>
            </a:r>
            <a:r>
              <a:rPr kumimoji="0" lang="en-US" altLang="en-US" sz="1600" i="0" u="none" strike="noStrike" normalizeH="0" baseline="0" dirty="0">
                <a:ln w="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Degree requirements (Bachelor, Master, Ph.D.)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+mj-lt"/>
              <a:buAutoNum type="arabicPeriod"/>
              <a:tabLst/>
            </a:pPr>
            <a:r>
              <a:rPr kumimoji="0" lang="en-US" altLang="en-US" sz="1600" b="1" i="0" u="none" strike="noStrike" normalizeH="0" baseline="0" dirty="0">
                <a:ln w="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kumimoji="0" lang="en-US" altLang="en-US" sz="1600" i="0" u="none" strike="noStrike" normalizeH="0" baseline="0" dirty="0">
                <a:ln w="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State and city-wise job listings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600" i="0" u="none" strike="noStrike" normalizeH="0" baseline="0" dirty="0">
              <a:ln w="0">
                <a:noFill/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18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7609-C778-4824-85AF-586597E1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520461" cy="654657"/>
          </a:xfrm>
        </p:spPr>
        <p:txBody>
          <a:bodyPr>
            <a:normAutofit fontScale="90000"/>
          </a:bodyPr>
          <a:lstStyle/>
          <a:p>
            <a:r>
              <a:rPr kumimoji="0" lang="en-US" altLang="en-US" sz="2800" b="1" i="0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br>
              <a:rPr kumimoji="0" lang="en-US" altLang="en-US" sz="2800" b="1" i="0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47F95E-C567-4426-A83E-2E3AFBFF61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794447"/>
            <a:ext cx="8527206" cy="4613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Used:</a:t>
            </a:r>
            <a:endParaRPr kumimoji="0" lang="en-US" altLang="en-US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BI for visualization and dashboard creation</a:t>
            </a: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(Pandas) for data cleaning and preprocessing</a:t>
            </a:r>
          </a:p>
          <a:p>
            <a:pPr marR="0" lvl="1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Steps Followed:</a:t>
            </a:r>
            <a:endParaRPr kumimoji="0" lang="en-US" altLang="en-US" sz="1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Cleaning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Removed duplicates and standardized column formats</a:t>
            </a: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 Treatment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 (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-1) values with blanks to handle missing information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Replaced all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Extracted salary metrics, job seniority, and skill flags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Created interactive charts to derive actionable insights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80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55BD-8BC5-445F-B891-AF288159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918" y="219986"/>
            <a:ext cx="8596668" cy="710317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&amp; 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52394-1E40-4605-9B3A-8FA3A0F5B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6" y="930304"/>
            <a:ext cx="8325016" cy="404721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with Most Jobs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5EB910-61F2-493A-810F-7C9636119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18" y="1433886"/>
            <a:ext cx="6105903" cy="3453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69465E-1825-402A-90ED-FC78770470E4}"/>
              </a:ext>
            </a:extLst>
          </p:cNvPr>
          <p:cNvSpPr txBox="1"/>
          <p:nvPr/>
        </p:nvSpPr>
        <p:spPr>
          <a:xfrm>
            <a:off x="581917" y="5391370"/>
            <a:ext cx="69241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California, Texas, and New York have the highest job openings, making them prime targets for job seekers.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Horizontal/vertical bar chart or map.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95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736E-007B-445C-83BC-77291086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16" y="222636"/>
            <a:ext cx="7593495" cy="424070"/>
          </a:xfrm>
        </p:spPr>
        <p:txBody>
          <a:bodyPr>
            <a:normAutofit fontScale="90000"/>
          </a:bodyPr>
          <a:lstStyle/>
          <a:p>
            <a:pPr marL="514350" indent="-514350">
              <a:buClr>
                <a:srgbClr val="C00000"/>
              </a:buClr>
              <a:buSzPct val="96000"/>
              <a:buFont typeface="+mj-lt"/>
              <a:buAutoNum type="arabicPeriod" startAt="2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Minimal and Maximal Salaries by State</a:t>
            </a:r>
            <a:b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440FA-2FDF-4DF2-B00C-C739DAE9C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517" y="3975652"/>
            <a:ext cx="10209473" cy="252851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Utah (UT) offers the highest average upper salary at $173K, making it the most lucrative state among those listed.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Virginia (VA) and Washington (WA) follow with strong upper salaries of around $128K and $127K, respectively.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There's a significant gap between upper and lower salary bounds in several states (e.g., UT and PA), indicating variability in role levels or negotiation flexibility.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Wisconsin (WI) has the lowest salary range, with lower salaries averaging $43K and upper salaries around $77K, showing a more conservative pay scale.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Texas (TX) and Tennessee (TN) offer mid-range salaries but still remain competitive, with upper bounds above $95K.</a:t>
            </a:r>
          </a:p>
          <a:p>
            <a:pPr>
              <a:lnSpc>
                <a:spcPct val="12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C08546-D282-44B9-9740-793177DD7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51" y="742926"/>
            <a:ext cx="6547950" cy="31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1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F06F-8143-4641-A996-1214F2D40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12" y="258536"/>
            <a:ext cx="5062159" cy="737507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C00000"/>
              </a:buClr>
              <a:buFont typeface="+mj-lt"/>
              <a:buAutoNum type="arabicPeriod" startAt="3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Salary by State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C863900-286E-441E-B2F2-879CD75E83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7950" y="4851883"/>
            <a:ext cx="7578527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Key Insight: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salaries peak in California and New York, while Midwest states show moderate pay scales with fewer outliers.</a:t>
            </a:r>
            <a:b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Box plot or line chart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F3B8DF-40C4-428D-8B32-9C6EDDC20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50" y="739665"/>
            <a:ext cx="7078218" cy="39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81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D0AE4-DD13-448E-914A-0B5FF63BB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292231" cy="535388"/>
          </a:xfrm>
        </p:spPr>
        <p:txBody>
          <a:bodyPr>
            <a:normAutofit fontScale="90000"/>
          </a:bodyPr>
          <a:lstStyle/>
          <a:p>
            <a:pPr marL="457200" indent="-457200">
              <a:buClr>
                <a:srgbClr val="C00000"/>
              </a:buClr>
              <a:buFont typeface="+mj-lt"/>
              <a:buAutoNum type="arabicPeriod" startAt="4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5 Industries with Job Postings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95F197-F104-4CB9-B317-1D8C21A467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4782735"/>
            <a:ext cx="8466666" cy="1704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200000"/>
              <a:buFont typeface="Wingdings" panose="05000000000000000000" pitchFamily="2" charset="2"/>
              <a:buChar char="q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IT, Consulting, and Healthcare industries dominate in data job postings, suggesting strong sectoral demand.</a:t>
            </a:r>
            <a:b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88000"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Horizontal bar chart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49D3DC-3C43-447C-A8DC-5E292C0E6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45" y="1200829"/>
            <a:ext cx="6153069" cy="347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30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9891-47D9-4F97-82DC-1EFEA5CD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88" y="209688"/>
            <a:ext cx="7108466" cy="606950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C00000"/>
              </a:buClr>
              <a:buFont typeface="+mj-lt"/>
              <a:buAutoNum type="arabicPeriod" startAt="5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Companies with Most Data Science Jobs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24248F-3840-4C88-B48E-085C5D727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61" y="816638"/>
            <a:ext cx="5037015" cy="25519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CD47B7-6C6B-42AF-99FC-3AB748C1A370}"/>
              </a:ext>
            </a:extLst>
          </p:cNvPr>
          <p:cNvSpPr txBox="1"/>
          <p:nvPr/>
        </p:nvSpPr>
        <p:spPr>
          <a:xfrm>
            <a:off x="359764" y="3593821"/>
            <a:ext cx="11630803" cy="30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</a:t>
            </a:r>
          </a:p>
          <a:p>
            <a:pPr marL="361950" indent="-36195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Hiring Companies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4500" lvl="1" indent="-263525" defTabSz="3619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Zest AI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leads with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science job postings.</a:t>
            </a:r>
          </a:p>
          <a:p>
            <a:pPr marL="444500" lvl="1" indent="-263525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Visa Inc.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Western Digital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 closely with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jobs each.</a:t>
            </a:r>
          </a:p>
          <a:p>
            <a:pPr marL="361950" indent="-36195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Ratings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34988" lvl="1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high-rating companies like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webfx.com (4.7)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WK Dickson (4.4)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only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job posting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fewer openings despite good ratings.</a:t>
            </a:r>
          </a:p>
          <a:p>
            <a:pPr marL="534988" lvl="1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with moderate ratings (e.g., Zest AI 3.9, Visa Inc. 3.7) are offering more jobs.</a:t>
            </a:r>
          </a:p>
          <a:p>
            <a:pPr marL="361950" indent="-36195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 in Hiring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34988" lvl="1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There's a long tail of companies (e.g., Wish, Yesler, West Coast University) offering only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science role each.</a:t>
            </a:r>
          </a:p>
        </p:txBody>
      </p:sp>
    </p:spTree>
    <p:extLst>
      <p:ext uri="{BB962C8B-B14F-4D97-AF65-F5344CB8AC3E}">
        <p14:creationId xmlns:p14="http://schemas.microsoft.com/office/powerpoint/2010/main" val="15072007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813</TotalTime>
  <Words>1976</Words>
  <Application>Microsoft Office PowerPoint</Application>
  <PresentationFormat>Widescreen</PresentationFormat>
  <Paragraphs>134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Times New Roman</vt:lpstr>
      <vt:lpstr>Trebuchet MS</vt:lpstr>
      <vt:lpstr>Wingdings</vt:lpstr>
      <vt:lpstr>Wingdings 3</vt:lpstr>
      <vt:lpstr>Facet</vt:lpstr>
      <vt:lpstr>Job Market Analysis </vt:lpstr>
      <vt:lpstr>Introduction </vt:lpstr>
      <vt:lpstr>Dataset Overview </vt:lpstr>
      <vt:lpstr>Methodology </vt:lpstr>
      <vt:lpstr>Data Visualization &amp; Key Insights</vt:lpstr>
      <vt:lpstr>Average Minimal and Maximal Salaries by State </vt:lpstr>
      <vt:lpstr>Salary by State </vt:lpstr>
      <vt:lpstr>Top 5 Industries with Job Postings </vt:lpstr>
      <vt:lpstr>Companies with Most Data Science Jobs</vt:lpstr>
      <vt:lpstr>Job Titles with Most Number of Jobs</vt:lpstr>
      <vt:lpstr>Salary of job title with most number of jobs</vt:lpstr>
      <vt:lpstr>Cleaned Job Titles (job title sim)</vt:lpstr>
      <vt:lpstr>Relation between Average Salary and Education Level</vt:lpstr>
      <vt:lpstr>Interpretations of Insights</vt:lpstr>
      <vt:lpstr>PowerPoint Presentation</vt:lpstr>
      <vt:lpstr>PowerPoint Presentation</vt:lpstr>
      <vt:lpstr>Recommendations &amp; Suggestions </vt:lpstr>
      <vt:lpstr>PowerPoint Presentation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Market Analysis</dc:title>
  <dc:creator>Admin</dc:creator>
  <cp:lastModifiedBy>Admin</cp:lastModifiedBy>
  <cp:revision>8</cp:revision>
  <dcterms:created xsi:type="dcterms:W3CDTF">2025-04-28T18:33:13Z</dcterms:created>
  <dcterms:modified xsi:type="dcterms:W3CDTF">2025-05-01T07:41:06Z</dcterms:modified>
</cp:coreProperties>
</file>