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265" r:id="rId3"/>
    <p:sldId id="274" r:id="rId4"/>
    <p:sldId id="260" r:id="rId5"/>
    <p:sldId id="261" r:id="rId6"/>
    <p:sldId id="262" r:id="rId7"/>
    <p:sldId id="267" r:id="rId8"/>
    <p:sldId id="272" r:id="rId9"/>
    <p:sldId id="270" r:id="rId10"/>
    <p:sldId id="258" r:id="rId11"/>
    <p:sldId id="263" r:id="rId12"/>
    <p:sldId id="268" r:id="rId13"/>
    <p:sldId id="271"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6341"/>
  </p:normalViewPr>
  <p:slideViewPr>
    <p:cSldViewPr snapToGrid="0">
      <p:cViewPr varScale="1">
        <p:scale>
          <a:sx n="113" d="100"/>
          <a:sy n="113" d="100"/>
        </p:scale>
        <p:origin x="10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A87D-8DA4-D248-D274-E5C51E86EE9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D5E367C-BABA-CA9B-3807-73D222D27E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43414FD-2178-1312-7301-E2F6E331B0E5}"/>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5" name="Footer Placeholder 4">
            <a:extLst>
              <a:ext uri="{FF2B5EF4-FFF2-40B4-BE49-F238E27FC236}">
                <a16:creationId xmlns:a16="http://schemas.microsoft.com/office/drawing/2014/main" id="{4F32C9C9-D6D1-D828-12ED-78C3B9882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97E7C-47ED-C7C2-3EC2-756141C01D75}"/>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2835132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2450-A7BD-1C9A-CC6E-25A3F2C3960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2D19EA-6081-4202-5FC3-0AA48C6E13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067D6E-893D-13A8-1E53-872947ACDAD3}"/>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5" name="Footer Placeholder 4">
            <a:extLst>
              <a:ext uri="{FF2B5EF4-FFF2-40B4-BE49-F238E27FC236}">
                <a16:creationId xmlns:a16="http://schemas.microsoft.com/office/drawing/2014/main" id="{88F51A4F-90CB-6887-68DB-0E0827353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C438A-00BC-789F-2D75-AB0603154A63}"/>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374368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476A12-0FAA-5D2C-F41B-CE9477C116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64EF2E-CD6D-74B8-D290-3CF94246BB8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4030D1-F650-DF3D-4DA1-90FDD6C2FC47}"/>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5" name="Footer Placeholder 4">
            <a:extLst>
              <a:ext uri="{FF2B5EF4-FFF2-40B4-BE49-F238E27FC236}">
                <a16:creationId xmlns:a16="http://schemas.microsoft.com/office/drawing/2014/main" id="{2BC7E345-D509-2025-C4A3-7BA8E64D1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1F74B-E957-A3FA-2F2C-DA43A23E9DB4}"/>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329709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3809-208C-C64E-1F1C-75DAE4F8967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AF00783-E566-78F1-0D38-643DCD5274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9B4491-3FD7-A24F-2D8F-2DEF7B94DB35}"/>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5" name="Footer Placeholder 4">
            <a:extLst>
              <a:ext uri="{FF2B5EF4-FFF2-40B4-BE49-F238E27FC236}">
                <a16:creationId xmlns:a16="http://schemas.microsoft.com/office/drawing/2014/main" id="{0D8A1629-49AD-36E1-A310-D2AF939F8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6C92A-3009-FD88-3CEE-3C25CA8F17A2}"/>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425962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3F5C-2AA1-2156-3D50-F42B1973E0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A3BE39-0F9F-0C10-924D-E8828F13B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01E1B9-EBD4-A358-CC59-9DEE36AC2D01}"/>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5" name="Footer Placeholder 4">
            <a:extLst>
              <a:ext uri="{FF2B5EF4-FFF2-40B4-BE49-F238E27FC236}">
                <a16:creationId xmlns:a16="http://schemas.microsoft.com/office/drawing/2014/main" id="{D4575707-25DD-DC1B-5F88-E84A255EE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C41C-4031-2857-D8C0-8389EFB1CD30}"/>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133691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FDE6-581E-F4C5-C282-E430E0483AD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5A9927B-02B1-6F33-924C-61E83E5387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B8136F3-A628-A651-B318-3CFE740A4C9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71F412-C5E4-399B-0447-99907CEF2CAD}"/>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6" name="Footer Placeholder 5">
            <a:extLst>
              <a:ext uri="{FF2B5EF4-FFF2-40B4-BE49-F238E27FC236}">
                <a16:creationId xmlns:a16="http://schemas.microsoft.com/office/drawing/2014/main" id="{6C70E513-4D48-3112-FBF6-CAF2879C7D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9D254-6C7E-589F-F496-8B4E6F2210E7}"/>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344107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2295-DFE7-D123-000A-5E41C7E3B81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EE52305-CBAF-92F0-D7C3-B0FA86CE6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CC2FF9-EC48-6912-F91C-2A99DA44C2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4899AF6-C89F-9D33-9D99-C6C418DBC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3BB7AF-512A-BFAD-E7A0-489AB1E5C31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CEC9023-A312-D5A7-EAC2-4DB7AEE9DCC7}"/>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8" name="Footer Placeholder 7">
            <a:extLst>
              <a:ext uri="{FF2B5EF4-FFF2-40B4-BE49-F238E27FC236}">
                <a16:creationId xmlns:a16="http://schemas.microsoft.com/office/drawing/2014/main" id="{6CDD0CDC-EC04-72F6-EB7D-ADA90B955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68BB57-D389-4965-6568-270F7D0B50C3}"/>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80318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AA73-5E16-031C-6677-BB272DF0B8D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212C59-037D-66A9-CE02-13DC02B00260}"/>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4" name="Footer Placeholder 3">
            <a:extLst>
              <a:ext uri="{FF2B5EF4-FFF2-40B4-BE49-F238E27FC236}">
                <a16:creationId xmlns:a16="http://schemas.microsoft.com/office/drawing/2014/main" id="{BFDE7683-2E83-8D59-BFCF-C9C85E2141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964155-9674-B22D-299A-47BBEF298A2B}"/>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368129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C7A9C4-9CD0-8F10-2720-70B99D07C820}"/>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3" name="Footer Placeholder 2">
            <a:extLst>
              <a:ext uri="{FF2B5EF4-FFF2-40B4-BE49-F238E27FC236}">
                <a16:creationId xmlns:a16="http://schemas.microsoft.com/office/drawing/2014/main" id="{0CDF8EF6-0913-693F-5316-F2E88363A3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8E9F1A-C5DE-48ED-BC1D-9AFBED5EBA7E}"/>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352972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FF87-EE6E-3CCB-B665-BEC0351EC5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55A68A-ACDA-E39C-F9FA-F9B8CCB6A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C2342E-0CC5-813C-4335-AADA2C008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11B625-5C4D-7CB5-72A5-9F5E4B281ED3}"/>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6" name="Footer Placeholder 5">
            <a:extLst>
              <a:ext uri="{FF2B5EF4-FFF2-40B4-BE49-F238E27FC236}">
                <a16:creationId xmlns:a16="http://schemas.microsoft.com/office/drawing/2014/main" id="{75571084-EA40-DDD1-A800-05A755429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280DB-878D-39A7-B29D-6D3FC7781C4C}"/>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9478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F88B-ABFC-6F42-1F55-15E41985CA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4E64B86-1C9F-ABB3-82AF-8BED9B84D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EA08C6-3137-3137-2484-9C855A6B8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A3B51A-E9FD-0DD6-ABA1-FF28E76E6E48}"/>
              </a:ext>
            </a:extLst>
          </p:cNvPr>
          <p:cNvSpPr>
            <a:spLocks noGrp="1"/>
          </p:cNvSpPr>
          <p:nvPr>
            <p:ph type="dt" sz="half" idx="10"/>
          </p:nvPr>
        </p:nvSpPr>
        <p:spPr/>
        <p:txBody>
          <a:bodyPr/>
          <a:lstStyle/>
          <a:p>
            <a:fld id="{36A9B96C-BE28-4A4E-9E35-9C437860F985}" type="datetimeFigureOut">
              <a:rPr lang="en-US" smtClean="0"/>
              <a:t>5/3/24</a:t>
            </a:fld>
            <a:endParaRPr lang="en-US"/>
          </a:p>
        </p:txBody>
      </p:sp>
      <p:sp>
        <p:nvSpPr>
          <p:cNvPr id="6" name="Footer Placeholder 5">
            <a:extLst>
              <a:ext uri="{FF2B5EF4-FFF2-40B4-BE49-F238E27FC236}">
                <a16:creationId xmlns:a16="http://schemas.microsoft.com/office/drawing/2014/main" id="{B5EB28C6-354F-E261-CB52-91F374825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90B76-5A32-DE73-DF82-8A80FEB3627D}"/>
              </a:ext>
            </a:extLst>
          </p:cNvPr>
          <p:cNvSpPr>
            <a:spLocks noGrp="1"/>
          </p:cNvSpPr>
          <p:nvPr>
            <p:ph type="sldNum" sz="quarter" idx="12"/>
          </p:nvPr>
        </p:nvSpPr>
        <p:spPr/>
        <p:txBody>
          <a:bodyPr/>
          <a:lstStyle/>
          <a:p>
            <a:fld id="{C4598D79-48EE-0D4A-A8FC-A5B8D7378AD3}" type="slidenum">
              <a:rPr lang="en-US" smtClean="0"/>
              <a:t>‹#›</a:t>
            </a:fld>
            <a:endParaRPr lang="en-US"/>
          </a:p>
        </p:txBody>
      </p:sp>
    </p:spTree>
    <p:extLst>
      <p:ext uri="{BB962C8B-B14F-4D97-AF65-F5344CB8AC3E}">
        <p14:creationId xmlns:p14="http://schemas.microsoft.com/office/powerpoint/2010/main" val="342127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FFD2EA-2671-3114-7FCC-796D608191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977BF0-134C-736D-7785-945B2C85D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BD0496-44AD-DE80-E7DA-C6FC2AF16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9B96C-BE28-4A4E-9E35-9C437860F985}" type="datetimeFigureOut">
              <a:rPr lang="en-US" smtClean="0"/>
              <a:t>5/3/24</a:t>
            </a:fld>
            <a:endParaRPr lang="en-US"/>
          </a:p>
        </p:txBody>
      </p:sp>
      <p:sp>
        <p:nvSpPr>
          <p:cNvPr id="5" name="Footer Placeholder 4">
            <a:extLst>
              <a:ext uri="{FF2B5EF4-FFF2-40B4-BE49-F238E27FC236}">
                <a16:creationId xmlns:a16="http://schemas.microsoft.com/office/drawing/2014/main" id="{9C6D48F6-C178-80B2-39D7-70BBA9203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A3220E-002C-4B50-66D8-877D468D45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98D79-48EE-0D4A-A8FC-A5B8D7378AD3}" type="slidenum">
              <a:rPr lang="en-US" smtClean="0"/>
              <a:t>‹#›</a:t>
            </a:fld>
            <a:endParaRPr lang="en-US"/>
          </a:p>
        </p:txBody>
      </p:sp>
    </p:spTree>
    <p:extLst>
      <p:ext uri="{BB962C8B-B14F-4D97-AF65-F5344CB8AC3E}">
        <p14:creationId xmlns:p14="http://schemas.microsoft.com/office/powerpoint/2010/main" val="2148230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6B4A3C-C4F0-00B5-866D-B63F7FC7BFD5}"/>
              </a:ext>
            </a:extLst>
          </p:cNvPr>
          <p:cNvSpPr/>
          <p:nvPr/>
        </p:nvSpPr>
        <p:spPr>
          <a:xfrm>
            <a:off x="0" y="0"/>
            <a:ext cx="12192000" cy="50348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93B5D-B7A0-A9A3-E104-08B27F3702CC}"/>
              </a:ext>
            </a:extLst>
          </p:cNvPr>
          <p:cNvSpPr>
            <a:spLocks noGrp="1"/>
          </p:cNvSpPr>
          <p:nvPr>
            <p:ph type="title"/>
          </p:nvPr>
        </p:nvSpPr>
        <p:spPr>
          <a:xfrm>
            <a:off x="465667" y="2088444"/>
            <a:ext cx="10515600" cy="2851200"/>
          </a:xfrm>
        </p:spPr>
        <p:txBody>
          <a:bodyPr>
            <a:normAutofit fontScale="90000"/>
          </a:bodyPr>
          <a:lstStyle/>
          <a:p>
            <a:r>
              <a:rPr lang="en-US" b="1" dirty="0">
                <a:solidFill>
                  <a:schemeClr val="bg1"/>
                </a:solidFill>
              </a:rPr>
              <a:t>Brainstorm: Automated Feedback for Students using LLMs </a:t>
            </a:r>
            <a:br>
              <a:rPr lang="en-US" b="1" dirty="0">
                <a:solidFill>
                  <a:schemeClr val="bg1"/>
                </a:solidFill>
              </a:rPr>
            </a:br>
            <a:br>
              <a:rPr lang="en-US" b="1" dirty="0">
                <a:solidFill>
                  <a:schemeClr val="bg1"/>
                </a:solidFill>
              </a:rPr>
            </a:br>
            <a:r>
              <a:rPr lang="en-US" sz="3100" b="1" dirty="0">
                <a:solidFill>
                  <a:schemeClr val="bg1"/>
                </a:solidFill>
              </a:rPr>
              <a:t>By Manish Khurmi</a:t>
            </a:r>
            <a:br>
              <a:rPr lang="en-US" b="1" dirty="0">
                <a:solidFill>
                  <a:schemeClr val="bg1"/>
                </a:solidFill>
              </a:rPr>
            </a:br>
            <a:br>
              <a:rPr lang="en-US" b="1" dirty="0">
                <a:solidFill>
                  <a:schemeClr val="bg1"/>
                </a:solidFill>
              </a:rPr>
            </a:br>
            <a:endParaRPr lang="en-US" b="1" dirty="0">
              <a:solidFill>
                <a:schemeClr val="bg1"/>
              </a:solidFill>
            </a:endParaRPr>
          </a:p>
        </p:txBody>
      </p:sp>
    </p:spTree>
    <p:extLst>
      <p:ext uri="{BB962C8B-B14F-4D97-AF65-F5344CB8AC3E}">
        <p14:creationId xmlns:p14="http://schemas.microsoft.com/office/powerpoint/2010/main" val="20169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9CE095-4B09-4D3A-1E00-B6A8732A9848}"/>
              </a:ext>
            </a:extLst>
          </p:cNvPr>
          <p:cNvSpPr/>
          <p:nvPr/>
        </p:nvSpPr>
        <p:spPr>
          <a:xfrm>
            <a:off x="0" y="4744844"/>
            <a:ext cx="12192000" cy="123944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8D590-4412-103C-C163-45E49A6CDA6D}"/>
              </a:ext>
            </a:extLst>
          </p:cNvPr>
          <p:cNvSpPr/>
          <p:nvPr/>
        </p:nvSpPr>
        <p:spPr>
          <a:xfrm>
            <a:off x="0" y="2732049"/>
            <a:ext cx="12192000" cy="2239002"/>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B8B5A-A028-7713-94E5-6B98CD81CF9A}"/>
              </a:ext>
            </a:extLst>
          </p:cNvPr>
          <p:cNvSpPr>
            <a:spLocks noGrp="1"/>
          </p:cNvSpPr>
          <p:nvPr>
            <p:ph type="title"/>
          </p:nvPr>
        </p:nvSpPr>
        <p:spPr>
          <a:xfrm>
            <a:off x="715536" y="320520"/>
            <a:ext cx="10515600" cy="1325563"/>
          </a:xfrm>
        </p:spPr>
        <p:txBody>
          <a:bodyPr>
            <a:normAutofit/>
          </a:bodyPr>
          <a:lstStyle/>
          <a:p>
            <a:r>
              <a:rPr lang="en-US" sz="2400" dirty="0"/>
              <a:t>5. Ensuring a Constructive Tone of feedback</a:t>
            </a:r>
          </a:p>
        </p:txBody>
      </p:sp>
      <p:sp>
        <p:nvSpPr>
          <p:cNvPr id="3" name="Content Placeholder 2">
            <a:extLst>
              <a:ext uri="{FF2B5EF4-FFF2-40B4-BE49-F238E27FC236}">
                <a16:creationId xmlns:a16="http://schemas.microsoft.com/office/drawing/2014/main" id="{ED5D68E2-ADED-AD26-1775-F9E8C80CF443}"/>
              </a:ext>
            </a:extLst>
          </p:cNvPr>
          <p:cNvSpPr>
            <a:spLocks noGrp="1"/>
          </p:cNvSpPr>
          <p:nvPr>
            <p:ph idx="1"/>
          </p:nvPr>
        </p:nvSpPr>
        <p:spPr>
          <a:xfrm>
            <a:off x="715536" y="1675881"/>
            <a:ext cx="10515600" cy="4351338"/>
          </a:xfrm>
        </p:spPr>
        <p:txBody>
          <a:bodyPr>
            <a:normAutofit/>
          </a:bodyPr>
          <a:lstStyle/>
          <a:p>
            <a:r>
              <a:rPr lang="en-GB" sz="1600" dirty="0"/>
              <a:t>Improved communication by changing the tone of the feedback. Passing the feedback through a filter that adjusts the language to be friendly, empathetic and practical. A good example is Dale Carnegie and using his insights in communication to help shape the language. </a:t>
            </a:r>
            <a:endParaRPr lang="en-GB" sz="1600" dirty="0">
              <a:effectLst/>
            </a:endParaRPr>
          </a:p>
          <a:p>
            <a:endParaRPr lang="en-US" sz="1600" dirty="0"/>
          </a:p>
        </p:txBody>
      </p:sp>
      <p:sp>
        <p:nvSpPr>
          <p:cNvPr id="5" name="TextBox 4">
            <a:extLst>
              <a:ext uri="{FF2B5EF4-FFF2-40B4-BE49-F238E27FC236}">
                <a16:creationId xmlns:a16="http://schemas.microsoft.com/office/drawing/2014/main" id="{7A3D5341-C710-7CB5-0472-451AB5CF4DAF}"/>
              </a:ext>
            </a:extLst>
          </p:cNvPr>
          <p:cNvSpPr txBox="1"/>
          <p:nvPr/>
        </p:nvSpPr>
        <p:spPr>
          <a:xfrm>
            <a:off x="715536" y="3059668"/>
            <a:ext cx="5194608" cy="954107"/>
          </a:xfrm>
          <a:prstGeom prst="rect">
            <a:avLst/>
          </a:prstGeom>
          <a:noFill/>
        </p:spPr>
        <p:txBody>
          <a:bodyPr wrap="square">
            <a:spAutoFit/>
          </a:bodyPr>
          <a:lstStyle/>
          <a:p>
            <a:pPr algn="l"/>
            <a:r>
              <a:rPr lang="en-GB" sz="1400" b="1" i="0" dirty="0">
                <a:solidFill>
                  <a:srgbClr val="374151"/>
                </a:solidFill>
                <a:effectLst/>
                <a:latin typeface="Söhne"/>
              </a:rPr>
              <a:t>Example 1: Harsh and Critical Tone</a:t>
            </a:r>
            <a:endParaRPr lang="en-GB" sz="1400" b="0" i="0" dirty="0">
              <a:solidFill>
                <a:srgbClr val="374151"/>
              </a:solidFill>
              <a:effectLst/>
              <a:latin typeface="Söhne"/>
            </a:endParaRPr>
          </a:p>
          <a:p>
            <a:pPr algn="l"/>
            <a:r>
              <a:rPr lang="en-GB" sz="1400" b="0" i="0" dirty="0">
                <a:solidFill>
                  <a:srgbClr val="374151"/>
                </a:solidFill>
                <a:effectLst/>
                <a:latin typeface="Söhne"/>
              </a:rPr>
              <a:t>"Your essay lacks structure, and the arguments are weak. You didn't follow instructions properly. You need to improve significantly to succeed."</a:t>
            </a:r>
          </a:p>
        </p:txBody>
      </p:sp>
      <p:cxnSp>
        <p:nvCxnSpPr>
          <p:cNvPr id="7" name="Straight Connector 6">
            <a:extLst>
              <a:ext uri="{FF2B5EF4-FFF2-40B4-BE49-F238E27FC236}">
                <a16:creationId xmlns:a16="http://schemas.microsoft.com/office/drawing/2014/main" id="{C87D3021-9452-E84A-54D4-106F736872EC}"/>
              </a:ext>
            </a:extLst>
          </p:cNvPr>
          <p:cNvCxnSpPr/>
          <p:nvPr/>
        </p:nvCxnSpPr>
        <p:spPr>
          <a:xfrm>
            <a:off x="6222380" y="2904893"/>
            <a:ext cx="0" cy="183995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1ACB6B-A2C6-C4AC-6A9A-343910EE24F0}"/>
              </a:ext>
            </a:extLst>
          </p:cNvPr>
          <p:cNvSpPr txBox="1"/>
          <p:nvPr/>
        </p:nvSpPr>
        <p:spPr>
          <a:xfrm>
            <a:off x="6809676" y="2985631"/>
            <a:ext cx="4544119" cy="1384995"/>
          </a:xfrm>
          <a:prstGeom prst="rect">
            <a:avLst/>
          </a:prstGeom>
          <a:noFill/>
        </p:spPr>
        <p:txBody>
          <a:bodyPr wrap="square">
            <a:spAutoFit/>
          </a:bodyPr>
          <a:lstStyle/>
          <a:p>
            <a:pPr algn="l"/>
            <a:r>
              <a:rPr lang="en-GB" sz="1400" b="1" i="0" dirty="0">
                <a:solidFill>
                  <a:srgbClr val="374151"/>
                </a:solidFill>
                <a:effectLst/>
                <a:latin typeface="Söhne"/>
              </a:rPr>
              <a:t>Example 2: Constructive and Supportive Tone</a:t>
            </a:r>
            <a:endParaRPr lang="en-GB" sz="1400" b="0" i="0" dirty="0">
              <a:solidFill>
                <a:srgbClr val="374151"/>
              </a:solidFill>
              <a:effectLst/>
              <a:latin typeface="Söhne"/>
            </a:endParaRPr>
          </a:p>
          <a:p>
            <a:pPr algn="l"/>
            <a:r>
              <a:rPr lang="en-GB" sz="1400" b="0" i="0" dirty="0">
                <a:solidFill>
                  <a:srgbClr val="374151"/>
                </a:solidFill>
                <a:effectLst/>
                <a:latin typeface="Söhne"/>
              </a:rPr>
              <a:t>"Your essay has potential, but it would benefit from a clearer structure to strengthen your arguments. You've shown understanding, but refining the organization could enhance your work. Consider revisiting the instructions for better alignment. I believe in your ability to improve."</a:t>
            </a:r>
          </a:p>
        </p:txBody>
      </p:sp>
      <p:sp>
        <p:nvSpPr>
          <p:cNvPr id="11" name="TextBox 10">
            <a:extLst>
              <a:ext uri="{FF2B5EF4-FFF2-40B4-BE49-F238E27FC236}">
                <a16:creationId xmlns:a16="http://schemas.microsoft.com/office/drawing/2014/main" id="{41D553E1-6126-9530-1B23-573FE029F4D5}"/>
              </a:ext>
            </a:extLst>
          </p:cNvPr>
          <p:cNvSpPr txBox="1"/>
          <p:nvPr/>
        </p:nvSpPr>
        <p:spPr>
          <a:xfrm>
            <a:off x="838199" y="5004504"/>
            <a:ext cx="11071301" cy="923330"/>
          </a:xfrm>
          <a:prstGeom prst="rect">
            <a:avLst/>
          </a:prstGeom>
          <a:noFill/>
        </p:spPr>
        <p:txBody>
          <a:bodyPr wrap="square">
            <a:spAutoFit/>
          </a:bodyPr>
          <a:lstStyle/>
          <a:p>
            <a:r>
              <a:rPr lang="en-GB" b="0" i="0" dirty="0">
                <a:solidFill>
                  <a:srgbClr val="374151"/>
                </a:solidFill>
                <a:effectLst/>
                <a:latin typeface="Söhne"/>
              </a:rPr>
              <a:t>The positive, constructive tone in feedback not only addresses areas of improvement but also motivates the student to strive for betterment without feeling discouraged or disheartened. It fosters a conducive environment for growth and learning.</a:t>
            </a:r>
            <a:endParaRPr lang="en-US" dirty="0"/>
          </a:p>
        </p:txBody>
      </p:sp>
    </p:spTree>
    <p:extLst>
      <p:ext uri="{BB962C8B-B14F-4D97-AF65-F5344CB8AC3E}">
        <p14:creationId xmlns:p14="http://schemas.microsoft.com/office/powerpoint/2010/main" val="305917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62DA23-05CE-4DE7-C2A9-E830DFC0D84B}"/>
              </a:ext>
            </a:extLst>
          </p:cNvPr>
          <p:cNvSpPr/>
          <p:nvPr/>
        </p:nvSpPr>
        <p:spPr>
          <a:xfrm>
            <a:off x="0" y="1795346"/>
            <a:ext cx="12192000" cy="506265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1ED3B4E-F781-414E-95D1-AAA1E42283EB}"/>
              </a:ext>
            </a:extLst>
          </p:cNvPr>
          <p:cNvSpPr/>
          <p:nvPr/>
        </p:nvSpPr>
        <p:spPr>
          <a:xfrm>
            <a:off x="5226205" y="3186458"/>
            <a:ext cx="1895707" cy="304707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297974FC-DEF1-C151-694B-ACCB4A7E8E92}"/>
              </a:ext>
            </a:extLst>
          </p:cNvPr>
          <p:cNvSpPr/>
          <p:nvPr/>
        </p:nvSpPr>
        <p:spPr>
          <a:xfrm>
            <a:off x="6486292" y="2902102"/>
            <a:ext cx="2263697" cy="568713"/>
          </a:xfrm>
          <a:prstGeom prst="right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0709950E-59CE-FF4C-6652-B6315A7C9E6F}"/>
              </a:ext>
            </a:extLst>
          </p:cNvPr>
          <p:cNvSpPr/>
          <p:nvPr/>
        </p:nvSpPr>
        <p:spPr>
          <a:xfrm>
            <a:off x="2888166" y="2893740"/>
            <a:ext cx="2338040" cy="568713"/>
          </a:xfrm>
          <a:prstGeom prst="rightArrow">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3DBF8-1AF3-EEA7-9318-105B2333B605}"/>
              </a:ext>
            </a:extLst>
          </p:cNvPr>
          <p:cNvSpPr>
            <a:spLocks noGrp="1"/>
          </p:cNvSpPr>
          <p:nvPr>
            <p:ph type="title"/>
          </p:nvPr>
        </p:nvSpPr>
        <p:spPr/>
        <p:txBody>
          <a:bodyPr>
            <a:normAutofit/>
          </a:bodyPr>
          <a:lstStyle/>
          <a:p>
            <a:r>
              <a:rPr lang="en-US" sz="2400" dirty="0"/>
              <a:t>5. Ensuring a Constructive Tone of Feedback </a:t>
            </a:r>
          </a:p>
        </p:txBody>
      </p:sp>
      <p:sp>
        <p:nvSpPr>
          <p:cNvPr id="4" name="Oval 3">
            <a:extLst>
              <a:ext uri="{FF2B5EF4-FFF2-40B4-BE49-F238E27FC236}">
                <a16:creationId xmlns:a16="http://schemas.microsoft.com/office/drawing/2014/main" id="{A31278E6-7ABD-5B22-860A-9A568CBBA0CB}"/>
              </a:ext>
            </a:extLst>
          </p:cNvPr>
          <p:cNvSpPr/>
          <p:nvPr/>
        </p:nvSpPr>
        <p:spPr>
          <a:xfrm>
            <a:off x="8749989" y="2302725"/>
            <a:ext cx="1810216" cy="175074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Better Communication</a:t>
            </a:r>
          </a:p>
          <a:p>
            <a:pPr algn="ctr"/>
            <a:r>
              <a:rPr lang="en-US" sz="1200" b="1" dirty="0"/>
              <a:t>With Student</a:t>
            </a:r>
          </a:p>
        </p:txBody>
      </p:sp>
      <p:sp>
        <p:nvSpPr>
          <p:cNvPr id="7" name="Rounded Rectangle 6">
            <a:extLst>
              <a:ext uri="{FF2B5EF4-FFF2-40B4-BE49-F238E27FC236}">
                <a16:creationId xmlns:a16="http://schemas.microsoft.com/office/drawing/2014/main" id="{3A53074F-10A8-340B-5919-F8E204451D4E}"/>
              </a:ext>
            </a:extLst>
          </p:cNvPr>
          <p:cNvSpPr/>
          <p:nvPr/>
        </p:nvSpPr>
        <p:spPr>
          <a:xfrm>
            <a:off x="5226205" y="2302725"/>
            <a:ext cx="1895707" cy="1750742"/>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t>OpenAi</a:t>
            </a:r>
            <a:r>
              <a:rPr lang="en-US" sz="1400" dirty="0"/>
              <a:t> API:</a:t>
            </a:r>
          </a:p>
          <a:p>
            <a:pPr algn="ctr"/>
            <a:r>
              <a:rPr lang="en-US" sz="1400" dirty="0"/>
              <a:t>e.g. “use a constructive tone ”</a:t>
            </a:r>
          </a:p>
        </p:txBody>
      </p:sp>
      <p:sp>
        <p:nvSpPr>
          <p:cNvPr id="10" name="Rectangle 9">
            <a:extLst>
              <a:ext uri="{FF2B5EF4-FFF2-40B4-BE49-F238E27FC236}">
                <a16:creationId xmlns:a16="http://schemas.microsoft.com/office/drawing/2014/main" id="{C59139AF-7264-A4BF-499F-8EBAD35A7F25}"/>
              </a:ext>
            </a:extLst>
          </p:cNvPr>
          <p:cNvSpPr/>
          <p:nvPr/>
        </p:nvSpPr>
        <p:spPr>
          <a:xfrm>
            <a:off x="1713572" y="2528536"/>
            <a:ext cx="1884556" cy="131584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Feedback</a:t>
            </a:r>
          </a:p>
        </p:txBody>
      </p:sp>
      <p:cxnSp>
        <p:nvCxnSpPr>
          <p:cNvPr id="13" name="Straight Connector 12">
            <a:extLst>
              <a:ext uri="{FF2B5EF4-FFF2-40B4-BE49-F238E27FC236}">
                <a16:creationId xmlns:a16="http://schemas.microsoft.com/office/drawing/2014/main" id="{5610619E-C724-0CA2-433F-BACAEDFFFB69}"/>
              </a:ext>
            </a:extLst>
          </p:cNvPr>
          <p:cNvCxnSpPr>
            <a:stCxn id="7" idx="1"/>
          </p:cNvCxnSpPr>
          <p:nvPr/>
        </p:nvCxnSpPr>
        <p:spPr>
          <a:xfrm>
            <a:off x="5226205" y="3178096"/>
            <a:ext cx="0" cy="3055436"/>
          </a:xfrm>
          <a:prstGeom prst="line">
            <a:avLst/>
          </a:prstGeom>
          <a:ln w="254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110A6D-AADB-C775-95F3-42573C838CD5}"/>
              </a:ext>
            </a:extLst>
          </p:cNvPr>
          <p:cNvCxnSpPr/>
          <p:nvPr/>
        </p:nvCxnSpPr>
        <p:spPr>
          <a:xfrm>
            <a:off x="7121912" y="3178096"/>
            <a:ext cx="0" cy="3055436"/>
          </a:xfrm>
          <a:prstGeom prst="line">
            <a:avLst/>
          </a:prstGeom>
          <a:ln w="2540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A2DEC8-75E6-E69F-8712-2820607BC350}"/>
              </a:ext>
            </a:extLst>
          </p:cNvPr>
          <p:cNvSpPr txBox="1"/>
          <p:nvPr/>
        </p:nvSpPr>
        <p:spPr>
          <a:xfrm>
            <a:off x="5426928" y="4783311"/>
            <a:ext cx="1550018" cy="523220"/>
          </a:xfrm>
          <a:prstGeom prst="rect">
            <a:avLst/>
          </a:prstGeom>
          <a:noFill/>
        </p:spPr>
        <p:txBody>
          <a:bodyPr wrap="square" rtlCol="0">
            <a:spAutoFit/>
          </a:bodyPr>
          <a:lstStyle/>
          <a:p>
            <a:pPr algn="ctr"/>
            <a:r>
              <a:rPr lang="en-US" sz="1400" dirty="0"/>
              <a:t>Filters Feedback Message</a:t>
            </a:r>
          </a:p>
        </p:txBody>
      </p:sp>
    </p:spTree>
    <p:extLst>
      <p:ext uri="{BB962C8B-B14F-4D97-AF65-F5344CB8AC3E}">
        <p14:creationId xmlns:p14="http://schemas.microsoft.com/office/powerpoint/2010/main" val="3973761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A9FF6D-E5AF-E5B1-DAB9-D16F0E168BF0}"/>
              </a:ext>
            </a:extLst>
          </p:cNvPr>
          <p:cNvSpPr/>
          <p:nvPr/>
        </p:nvSpPr>
        <p:spPr>
          <a:xfrm>
            <a:off x="0" y="0"/>
            <a:ext cx="12192000" cy="1562582"/>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99EDD-C212-F194-2D50-DC7F1B7C6DCB}"/>
              </a:ext>
            </a:extLst>
          </p:cNvPr>
          <p:cNvSpPr>
            <a:spLocks noGrp="1"/>
          </p:cNvSpPr>
          <p:nvPr>
            <p:ph type="title"/>
          </p:nvPr>
        </p:nvSpPr>
        <p:spPr/>
        <p:txBody>
          <a:bodyPr>
            <a:normAutofit/>
          </a:bodyPr>
          <a:lstStyle/>
          <a:p>
            <a:r>
              <a:rPr lang="en-US" sz="2400" dirty="0">
                <a:solidFill>
                  <a:schemeClr val="bg1"/>
                </a:solidFill>
              </a:rPr>
              <a:t>6. Feedback refers students to their lecture notes. </a:t>
            </a:r>
          </a:p>
        </p:txBody>
      </p:sp>
      <p:sp>
        <p:nvSpPr>
          <p:cNvPr id="3" name="Content Placeholder 2">
            <a:extLst>
              <a:ext uri="{FF2B5EF4-FFF2-40B4-BE49-F238E27FC236}">
                <a16:creationId xmlns:a16="http://schemas.microsoft.com/office/drawing/2014/main" id="{59DA4EB8-4F96-6D9C-C37B-D2FC4BF5070D}"/>
              </a:ext>
            </a:extLst>
          </p:cNvPr>
          <p:cNvSpPr>
            <a:spLocks noGrp="1"/>
          </p:cNvSpPr>
          <p:nvPr>
            <p:ph idx="1"/>
          </p:nvPr>
        </p:nvSpPr>
        <p:spPr>
          <a:xfrm>
            <a:off x="838200" y="1825625"/>
            <a:ext cx="10515600" cy="2469649"/>
          </a:xfrm>
        </p:spPr>
        <p:txBody>
          <a:bodyPr>
            <a:normAutofit/>
          </a:bodyPr>
          <a:lstStyle/>
          <a:p>
            <a:pPr marL="171450" indent="-171450">
              <a:buFont typeface="Arial" panose="020B0604020202020204" pitchFamily="34" charset="0"/>
              <a:buChar char="•"/>
            </a:pPr>
            <a:r>
              <a:rPr lang="en-US" sz="1800" dirty="0"/>
              <a:t>This design feature aims to keep the student </a:t>
            </a:r>
            <a:r>
              <a:rPr lang="en-US" sz="1800" dirty="0" err="1"/>
              <a:t>organised</a:t>
            </a:r>
            <a:r>
              <a:rPr lang="en-US" sz="1800" dirty="0"/>
              <a:t>, increases focus by giving the student targeted areas to improve.</a:t>
            </a:r>
          </a:p>
          <a:p>
            <a:pPr marL="171450" indent="-171450">
              <a:buFont typeface="Arial" panose="020B0604020202020204" pitchFamily="34" charset="0"/>
              <a:buChar char="•"/>
            </a:pPr>
            <a:r>
              <a:rPr lang="en-US" sz="1800" dirty="0"/>
              <a:t>The CAD Check can have an option to “insert your own slides” or give the option to the professor to upload the slides </a:t>
            </a:r>
            <a:r>
              <a:rPr lang="en-GB" sz="1800" dirty="0">
                <a:effectLst/>
              </a:rPr>
              <a:t>E.g. if it’s Manchester University Maths module MAT2013 then all the lecture slides are already added to our tailored LLM. Thus creating a tailored experience for both professor and student. </a:t>
            </a:r>
          </a:p>
          <a:p>
            <a:pPr marL="171450" indent="-171450">
              <a:buFont typeface="Arial" panose="020B0604020202020204" pitchFamily="34" charset="0"/>
              <a:buChar char="•"/>
            </a:pPr>
            <a:r>
              <a:rPr lang="en-GB" sz="1800" dirty="0"/>
              <a:t>Encourages clients to buy-in to a subscription based pricing model for each University,  becomes a USP. – what exactly becomes the USP?</a:t>
            </a:r>
            <a:endParaRPr lang="en-GB" sz="1800" dirty="0">
              <a:effectLst/>
            </a:endParaRPr>
          </a:p>
          <a:p>
            <a:endParaRPr lang="en-US" dirty="0"/>
          </a:p>
        </p:txBody>
      </p:sp>
    </p:spTree>
    <p:extLst>
      <p:ext uri="{BB962C8B-B14F-4D97-AF65-F5344CB8AC3E}">
        <p14:creationId xmlns:p14="http://schemas.microsoft.com/office/powerpoint/2010/main" val="113923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3773D1-A6D3-8617-388C-C656B05EBFD3}"/>
              </a:ext>
            </a:extLst>
          </p:cNvPr>
          <p:cNvSpPr/>
          <p:nvPr/>
        </p:nvSpPr>
        <p:spPr>
          <a:xfrm>
            <a:off x="0" y="0"/>
            <a:ext cx="12192000" cy="1562582"/>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FB118-42F6-9F2D-CED5-AA5CE2DB6338}"/>
              </a:ext>
            </a:extLst>
          </p:cNvPr>
          <p:cNvSpPr>
            <a:spLocks noGrp="1"/>
          </p:cNvSpPr>
          <p:nvPr>
            <p:ph type="title"/>
          </p:nvPr>
        </p:nvSpPr>
        <p:spPr/>
        <p:txBody>
          <a:bodyPr>
            <a:normAutofit/>
          </a:bodyPr>
          <a:lstStyle/>
          <a:p>
            <a:r>
              <a:rPr lang="en-GB" sz="2400" dirty="0">
                <a:solidFill>
                  <a:schemeClr val="bg1"/>
                </a:solidFill>
              </a:rPr>
              <a:t>7. </a:t>
            </a:r>
            <a:r>
              <a:rPr lang="en-GB" sz="2400" dirty="0">
                <a:solidFill>
                  <a:schemeClr val="bg1"/>
                </a:solidFill>
                <a:effectLst/>
              </a:rPr>
              <a:t>Student questionnaire: creating more relatable feedback for the student.</a:t>
            </a:r>
            <a:endParaRPr lang="en-US" sz="2400" dirty="0">
              <a:solidFill>
                <a:schemeClr val="bg1"/>
              </a:solidFill>
            </a:endParaRPr>
          </a:p>
        </p:txBody>
      </p:sp>
      <p:sp>
        <p:nvSpPr>
          <p:cNvPr id="3" name="Content Placeholder 2">
            <a:extLst>
              <a:ext uri="{FF2B5EF4-FFF2-40B4-BE49-F238E27FC236}">
                <a16:creationId xmlns:a16="http://schemas.microsoft.com/office/drawing/2014/main" id="{C87F1557-2166-2190-3B94-C06D113A8124}"/>
              </a:ext>
            </a:extLst>
          </p:cNvPr>
          <p:cNvSpPr>
            <a:spLocks noGrp="1"/>
          </p:cNvSpPr>
          <p:nvPr>
            <p:ph idx="1"/>
          </p:nvPr>
        </p:nvSpPr>
        <p:spPr/>
        <p:txBody>
          <a:bodyPr/>
          <a:lstStyle/>
          <a:p>
            <a:r>
              <a:rPr lang="en-GB" sz="1800" dirty="0">
                <a:effectLst/>
              </a:rPr>
              <a:t>E.g. if it’s feedback for Economics Exam where a student needs improvement in Market Failure, and the student has mentioned that they’re interested in sports, then some example tailored to that can go a long way. </a:t>
            </a:r>
          </a:p>
          <a:p>
            <a:pPr lvl="1"/>
            <a:r>
              <a:rPr lang="en-GB" sz="2000" i="1" dirty="0">
                <a:solidFill>
                  <a:srgbClr val="374151"/>
                </a:solidFill>
                <a:latin typeface="Söhne"/>
              </a:rPr>
              <a:t>CAD Check, “Consider Nike's situation: they occasionally overprice products despite their quality. This often leads to unsold inventory, showcasing a market failure known as overpricing. It's a crucial lesson in how market forces influence consumer decisions. Now, think beyond Nike; how might such misalignment between price and demand impact the larger economy? What strategies could companies like Nike use to avoid this pitfall?"</a:t>
            </a:r>
          </a:p>
        </p:txBody>
      </p:sp>
    </p:spTree>
    <p:extLst>
      <p:ext uri="{BB962C8B-B14F-4D97-AF65-F5344CB8AC3E}">
        <p14:creationId xmlns:p14="http://schemas.microsoft.com/office/powerpoint/2010/main" val="316625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B8A777-7A6D-0ECB-DC94-68A4D9FF7EE8}"/>
              </a:ext>
            </a:extLst>
          </p:cNvPr>
          <p:cNvSpPr/>
          <p:nvPr/>
        </p:nvSpPr>
        <p:spPr>
          <a:xfrm>
            <a:off x="0" y="0"/>
            <a:ext cx="12192000" cy="1562582"/>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F241A-C587-2179-853C-19B83340D223}"/>
              </a:ext>
            </a:extLst>
          </p:cNvPr>
          <p:cNvSpPr>
            <a:spLocks noGrp="1"/>
          </p:cNvSpPr>
          <p:nvPr>
            <p:ph type="title"/>
          </p:nvPr>
        </p:nvSpPr>
        <p:spPr/>
        <p:txBody>
          <a:bodyPr>
            <a:normAutofit/>
          </a:bodyPr>
          <a:lstStyle/>
          <a:p>
            <a:r>
              <a:rPr lang="en-US" sz="2400" dirty="0">
                <a:solidFill>
                  <a:schemeClr val="bg1"/>
                </a:solidFill>
              </a:rPr>
              <a:t>8. Creating Quality Labels at Scale</a:t>
            </a:r>
          </a:p>
        </p:txBody>
      </p:sp>
      <p:sp>
        <p:nvSpPr>
          <p:cNvPr id="3" name="Content Placeholder 2">
            <a:extLst>
              <a:ext uri="{FF2B5EF4-FFF2-40B4-BE49-F238E27FC236}">
                <a16:creationId xmlns:a16="http://schemas.microsoft.com/office/drawing/2014/main" id="{D277CF23-34BB-DC4D-8AF1-21AD3A837BAB}"/>
              </a:ext>
            </a:extLst>
          </p:cNvPr>
          <p:cNvSpPr>
            <a:spLocks noGrp="1"/>
          </p:cNvSpPr>
          <p:nvPr>
            <p:ph idx="1"/>
          </p:nvPr>
        </p:nvSpPr>
        <p:spPr/>
        <p:txBody>
          <a:bodyPr/>
          <a:lstStyle/>
          <a:p>
            <a:pPr marL="171450" indent="-171450">
              <a:buFont typeface="Arial" panose="020B0604020202020204" pitchFamily="34" charset="0"/>
              <a:buChar char="•"/>
            </a:pPr>
            <a:r>
              <a:rPr lang="en-GB" sz="1600" dirty="0"/>
              <a:t>Using a combination of human intervention and ML in the labelling process</a:t>
            </a:r>
          </a:p>
          <a:p>
            <a:pPr marL="628650" lvl="1" indent="-171450">
              <a:buFont typeface="Arial" panose="020B0604020202020204" pitchFamily="34" charset="0"/>
              <a:buChar char="•"/>
            </a:pPr>
            <a:r>
              <a:rPr lang="en-GB" sz="1600" b="1" dirty="0">
                <a:solidFill>
                  <a:srgbClr val="00B050"/>
                </a:solidFill>
                <a:effectLst/>
              </a:rPr>
              <a:t>Human Intervention: </a:t>
            </a:r>
            <a:r>
              <a:rPr lang="en-GB" sz="1600" dirty="0">
                <a:effectLst/>
              </a:rPr>
              <a:t>labelling part of the raw data with someone who understands what is good feedback; experienced examiners, teachers / professors. This aims to create a framework around what is “good” feedback. </a:t>
            </a:r>
          </a:p>
          <a:p>
            <a:pPr marL="628650" lvl="1" indent="-171450">
              <a:buFont typeface="Arial" panose="020B0604020202020204" pitchFamily="34" charset="0"/>
              <a:buChar char="•"/>
            </a:pPr>
            <a:r>
              <a:rPr lang="en-GB" sz="1600" b="1" dirty="0">
                <a:solidFill>
                  <a:srgbClr val="0070C0"/>
                </a:solidFill>
              </a:rPr>
              <a:t>ML: </a:t>
            </a:r>
            <a:r>
              <a:rPr lang="en-GB" sz="1600" dirty="0"/>
              <a:t>Automating the labelling process for a larger training set relative to only using human intervention. Here we can run 3 models in parallel trained in the following way: 1) Human made labels only, 2) ML labels only, 3) Human labelled data + ML labelled data. </a:t>
            </a:r>
          </a:p>
          <a:p>
            <a:pPr marL="1085850" lvl="2" indent="-171450"/>
            <a:r>
              <a:rPr lang="en-GB" sz="1600" dirty="0">
                <a:effectLst/>
              </a:rPr>
              <a:t>ML that detects what is good and bad and gets better over time - supervised learning approach. </a:t>
            </a:r>
            <a:r>
              <a:rPr lang="en-GB" sz="1600" dirty="0"/>
              <a:t>I</a:t>
            </a:r>
            <a:r>
              <a:rPr lang="en-GB" sz="1600" dirty="0">
                <a:effectLst/>
              </a:rPr>
              <a:t>f we have a substantial amount of data, use segmentation algorithms to label the data for us, we can label some through human intervention and then automate the process to create more data for our original supervised learning problem. </a:t>
            </a:r>
          </a:p>
          <a:p>
            <a:pPr marL="171450" indent="-171450">
              <a:buFont typeface="Arial" panose="020B0604020202020204" pitchFamily="34" charset="0"/>
              <a:buChar char="•"/>
            </a:pPr>
            <a:r>
              <a:rPr lang="en-GB" sz="1600" dirty="0"/>
              <a:t>If the above approach is useful then we can amend it to label ”correct” and “incorrect” answers, although leveraging </a:t>
            </a:r>
            <a:r>
              <a:rPr lang="en-GB" sz="1600" dirty="0" err="1"/>
              <a:t>ChatGPT’s</a:t>
            </a:r>
            <a:r>
              <a:rPr lang="en-GB" sz="1600" dirty="0"/>
              <a:t> API, if this is possible through GDPR.</a:t>
            </a:r>
            <a:endParaRPr lang="en-US" dirty="0"/>
          </a:p>
        </p:txBody>
      </p:sp>
    </p:spTree>
    <p:extLst>
      <p:ext uri="{BB962C8B-B14F-4D97-AF65-F5344CB8AC3E}">
        <p14:creationId xmlns:p14="http://schemas.microsoft.com/office/powerpoint/2010/main" val="174716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2B3E261-4DCF-BEC7-FCCC-019068F92DCF}"/>
              </a:ext>
            </a:extLst>
          </p:cNvPr>
          <p:cNvSpPr/>
          <p:nvPr/>
        </p:nvSpPr>
        <p:spPr>
          <a:xfrm>
            <a:off x="504020" y="645106"/>
            <a:ext cx="4195483" cy="2618955"/>
          </a:xfrm>
          <a:prstGeom prst="rect">
            <a:avLst/>
          </a:prstGeom>
          <a:solidFill>
            <a:schemeClr val="bg1">
              <a:lumMod val="85000"/>
            </a:schemeClr>
          </a:solidFill>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37A5462E-FAB8-05CD-2132-983DC5077604}"/>
              </a:ext>
            </a:extLst>
          </p:cNvPr>
          <p:cNvSpPr/>
          <p:nvPr/>
        </p:nvSpPr>
        <p:spPr>
          <a:xfrm>
            <a:off x="1816124" y="2027928"/>
            <a:ext cx="1557867" cy="98213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Comparison report</a:t>
            </a:r>
          </a:p>
        </p:txBody>
      </p:sp>
      <p:sp>
        <p:nvSpPr>
          <p:cNvPr id="7" name="Rectangle 6">
            <a:extLst>
              <a:ext uri="{FF2B5EF4-FFF2-40B4-BE49-F238E27FC236}">
                <a16:creationId xmlns:a16="http://schemas.microsoft.com/office/drawing/2014/main" id="{3A1EF11B-FD46-2875-3D89-0A950E89A820}"/>
              </a:ext>
            </a:extLst>
          </p:cNvPr>
          <p:cNvSpPr/>
          <p:nvPr/>
        </p:nvSpPr>
        <p:spPr>
          <a:xfrm>
            <a:off x="5226662" y="1927252"/>
            <a:ext cx="4336601" cy="12361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PCA + orientation indicators to create local axis’ to quantitatively compare the target vs attempt, metrics to be considered</a:t>
            </a:r>
          </a:p>
        </p:txBody>
      </p:sp>
      <p:sp>
        <p:nvSpPr>
          <p:cNvPr id="8" name="Rectangle 7">
            <a:extLst>
              <a:ext uri="{FF2B5EF4-FFF2-40B4-BE49-F238E27FC236}">
                <a16:creationId xmlns:a16="http://schemas.microsoft.com/office/drawing/2014/main" id="{99C22935-CC7D-93F7-04AD-B19D326F3CB4}"/>
              </a:ext>
            </a:extLst>
          </p:cNvPr>
          <p:cNvSpPr/>
          <p:nvPr/>
        </p:nvSpPr>
        <p:spPr>
          <a:xfrm>
            <a:off x="1845642" y="4690486"/>
            <a:ext cx="1557867" cy="982134"/>
          </a:xfrm>
          <a:prstGeom prst="rect">
            <a:avLst/>
          </a:prstGeom>
          <a:solidFill>
            <a:srgbClr val="00206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LLM</a:t>
            </a:r>
          </a:p>
          <a:p>
            <a:pPr algn="ctr"/>
            <a:r>
              <a:rPr lang="en-US" dirty="0"/>
              <a:t>Assistant</a:t>
            </a:r>
          </a:p>
        </p:txBody>
      </p:sp>
      <p:sp>
        <p:nvSpPr>
          <p:cNvPr id="9" name="Rectangle 8">
            <a:extLst>
              <a:ext uri="{FF2B5EF4-FFF2-40B4-BE49-F238E27FC236}">
                <a16:creationId xmlns:a16="http://schemas.microsoft.com/office/drawing/2014/main" id="{26E64309-EB2C-7969-418F-2BF058E15151}"/>
              </a:ext>
            </a:extLst>
          </p:cNvPr>
          <p:cNvSpPr/>
          <p:nvPr/>
        </p:nvSpPr>
        <p:spPr>
          <a:xfrm>
            <a:off x="5274870" y="3825474"/>
            <a:ext cx="4831646" cy="2106689"/>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Use the Above and get an LLM to create the feedback, e.g. using GPT API:</a:t>
            </a:r>
          </a:p>
          <a:p>
            <a:pPr algn="ctr"/>
            <a:r>
              <a:rPr lang="en-US" sz="1400" dirty="0"/>
              <a:t>Role: “you are now are now a professor of CAD engineering skilled in comparing 3D models. Your job is to </a:t>
            </a:r>
            <a:r>
              <a:rPr lang="en-US" sz="1400" dirty="0" err="1"/>
              <a:t>analyse</a:t>
            </a:r>
            <a:r>
              <a:rPr lang="en-US" sz="1400" dirty="0"/>
              <a:t> the following documents including an image of the 3D model and the comparison report. Your goal is to use this information and give the student feedback on their attempt compared to the target model.” </a:t>
            </a:r>
          </a:p>
        </p:txBody>
      </p:sp>
      <p:cxnSp>
        <p:nvCxnSpPr>
          <p:cNvPr id="11" name="Straight Connector 10">
            <a:extLst>
              <a:ext uri="{FF2B5EF4-FFF2-40B4-BE49-F238E27FC236}">
                <a16:creationId xmlns:a16="http://schemas.microsoft.com/office/drawing/2014/main" id="{04D15046-08EE-74BA-C2A1-A263BE9A1DE3}"/>
              </a:ext>
            </a:extLst>
          </p:cNvPr>
          <p:cNvCxnSpPr>
            <a:stCxn id="8" idx="3"/>
          </p:cNvCxnSpPr>
          <p:nvPr/>
        </p:nvCxnSpPr>
        <p:spPr>
          <a:xfrm>
            <a:off x="3403509" y="5181553"/>
            <a:ext cx="1823153" cy="0"/>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202E95-B581-F291-CDCB-C4D785698862}"/>
              </a:ext>
            </a:extLst>
          </p:cNvPr>
          <p:cNvCxnSpPr>
            <a:cxnSpLocks/>
            <a:stCxn id="6" idx="3"/>
            <a:endCxn id="7" idx="1"/>
          </p:cNvCxnSpPr>
          <p:nvPr/>
        </p:nvCxnSpPr>
        <p:spPr>
          <a:xfrm>
            <a:off x="3373991" y="2518995"/>
            <a:ext cx="1852671" cy="26322"/>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21B4AFC-1FDD-0357-846B-78DDA0C639D3}"/>
              </a:ext>
            </a:extLst>
          </p:cNvPr>
          <p:cNvGrpSpPr/>
          <p:nvPr/>
        </p:nvGrpSpPr>
        <p:grpSpPr>
          <a:xfrm>
            <a:off x="715456" y="842595"/>
            <a:ext cx="3759202" cy="857955"/>
            <a:chOff x="835377" y="767644"/>
            <a:chExt cx="3759202" cy="857955"/>
          </a:xfrm>
        </p:grpSpPr>
        <p:sp>
          <p:nvSpPr>
            <p:cNvPr id="4" name="Rectangle 3">
              <a:extLst>
                <a:ext uri="{FF2B5EF4-FFF2-40B4-BE49-F238E27FC236}">
                  <a16:creationId xmlns:a16="http://schemas.microsoft.com/office/drawing/2014/main" id="{29996725-0C87-EA41-47D3-1FB78FE42DB2}"/>
                </a:ext>
              </a:extLst>
            </p:cNvPr>
            <p:cNvSpPr/>
            <p:nvPr/>
          </p:nvSpPr>
          <p:spPr>
            <a:xfrm>
              <a:off x="835377" y="767644"/>
              <a:ext cx="1614312" cy="85795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 Model</a:t>
              </a:r>
            </a:p>
            <a:p>
              <a:pPr algn="ctr"/>
              <a:r>
                <a:rPr lang="en-US" sz="1200" dirty="0">
                  <a:solidFill>
                    <a:schemeClr val="bg1"/>
                  </a:solidFill>
                </a:rPr>
                <a:t>Image + JSON File</a:t>
              </a:r>
            </a:p>
          </p:txBody>
        </p:sp>
        <p:sp>
          <p:nvSpPr>
            <p:cNvPr id="5" name="Rectangle 4">
              <a:extLst>
                <a:ext uri="{FF2B5EF4-FFF2-40B4-BE49-F238E27FC236}">
                  <a16:creationId xmlns:a16="http://schemas.microsoft.com/office/drawing/2014/main" id="{11DB1BAE-B1FE-8EE4-6D9E-F7DFB0FE76B8}"/>
                </a:ext>
              </a:extLst>
            </p:cNvPr>
            <p:cNvSpPr/>
            <p:nvPr/>
          </p:nvSpPr>
          <p:spPr>
            <a:xfrm>
              <a:off x="2980267" y="767644"/>
              <a:ext cx="1614312" cy="85795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Attempt Model</a:t>
              </a:r>
            </a:p>
            <a:p>
              <a:pPr algn="ctr"/>
              <a:r>
                <a:rPr lang="en-US" sz="1200" dirty="0">
                  <a:solidFill>
                    <a:schemeClr val="bg1"/>
                  </a:solidFill>
                </a:rPr>
                <a:t>Image + JSON File </a:t>
              </a:r>
            </a:p>
          </p:txBody>
        </p:sp>
        <p:cxnSp>
          <p:nvCxnSpPr>
            <p:cNvPr id="17" name="Straight Connector 16">
              <a:extLst>
                <a:ext uri="{FF2B5EF4-FFF2-40B4-BE49-F238E27FC236}">
                  <a16:creationId xmlns:a16="http://schemas.microsoft.com/office/drawing/2014/main" id="{DCF0A8CE-34E6-0BA4-68C8-871B4B0AA506}"/>
                </a:ext>
              </a:extLst>
            </p:cNvPr>
            <p:cNvCxnSpPr>
              <a:stCxn id="4" idx="3"/>
              <a:endCxn id="5" idx="1"/>
            </p:cNvCxnSpPr>
            <p:nvPr/>
          </p:nvCxnSpPr>
          <p:spPr>
            <a:xfrm>
              <a:off x="2449689" y="1196622"/>
              <a:ext cx="53057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5ADD7028-679D-194C-D2FB-6D635FEEA087}"/>
              </a:ext>
            </a:extLst>
          </p:cNvPr>
          <p:cNvCxnSpPr>
            <a:cxnSpLocks/>
            <a:stCxn id="25" idx="2"/>
            <a:endCxn id="8" idx="0"/>
          </p:cNvCxnSpPr>
          <p:nvPr/>
        </p:nvCxnSpPr>
        <p:spPr>
          <a:xfrm>
            <a:off x="2601762" y="3264061"/>
            <a:ext cx="22814" cy="142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4F5F213-F577-86AF-8BD6-5F2F87AE75DD}"/>
              </a:ext>
            </a:extLst>
          </p:cNvPr>
          <p:cNvCxnSpPr>
            <a:endCxn id="6" idx="0"/>
          </p:cNvCxnSpPr>
          <p:nvPr/>
        </p:nvCxnSpPr>
        <p:spPr>
          <a:xfrm>
            <a:off x="2589412" y="1271573"/>
            <a:ext cx="5646" cy="75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FE363AC1-BA96-902B-FBCC-25EF48B11648}"/>
              </a:ext>
            </a:extLst>
          </p:cNvPr>
          <p:cNvSpPr/>
          <p:nvPr/>
        </p:nvSpPr>
        <p:spPr>
          <a:xfrm>
            <a:off x="1783600" y="6095702"/>
            <a:ext cx="1681950" cy="68205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Feedback</a:t>
            </a:r>
          </a:p>
        </p:txBody>
      </p:sp>
      <p:cxnSp>
        <p:nvCxnSpPr>
          <p:cNvPr id="30" name="Straight Arrow Connector 29">
            <a:extLst>
              <a:ext uri="{FF2B5EF4-FFF2-40B4-BE49-F238E27FC236}">
                <a16:creationId xmlns:a16="http://schemas.microsoft.com/office/drawing/2014/main" id="{1FFFE904-0C16-1FFF-C784-B7111668D809}"/>
              </a:ext>
            </a:extLst>
          </p:cNvPr>
          <p:cNvCxnSpPr>
            <a:cxnSpLocks/>
            <a:endCxn id="29" idx="0"/>
          </p:cNvCxnSpPr>
          <p:nvPr/>
        </p:nvCxnSpPr>
        <p:spPr>
          <a:xfrm>
            <a:off x="2623783" y="5668573"/>
            <a:ext cx="792" cy="4271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5D65115-D72F-39C5-5AC7-5BA9B7713090}"/>
              </a:ext>
            </a:extLst>
          </p:cNvPr>
          <p:cNvSpPr txBox="1"/>
          <p:nvPr/>
        </p:nvSpPr>
        <p:spPr>
          <a:xfrm>
            <a:off x="592671" y="168886"/>
            <a:ext cx="9781817" cy="369332"/>
          </a:xfrm>
          <a:prstGeom prst="rect">
            <a:avLst/>
          </a:prstGeom>
          <a:noFill/>
        </p:spPr>
        <p:txBody>
          <a:bodyPr wrap="square" rtlCol="0">
            <a:spAutoFit/>
          </a:bodyPr>
          <a:lstStyle/>
          <a:p>
            <a:r>
              <a:rPr lang="en-US" b="1" dirty="0"/>
              <a:t>Example Workflow for a CAD Check Assistant : Automating the feedback for Engineering Students </a:t>
            </a:r>
          </a:p>
        </p:txBody>
      </p:sp>
    </p:spTree>
    <p:extLst>
      <p:ext uri="{BB962C8B-B14F-4D97-AF65-F5344CB8AC3E}">
        <p14:creationId xmlns:p14="http://schemas.microsoft.com/office/powerpoint/2010/main" val="261766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33F2E1-EE15-F985-AA29-7D324F938ED3}"/>
              </a:ext>
            </a:extLst>
          </p:cNvPr>
          <p:cNvSpPr/>
          <p:nvPr/>
        </p:nvSpPr>
        <p:spPr>
          <a:xfrm>
            <a:off x="0" y="0"/>
            <a:ext cx="12192000" cy="16906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E3559-6B31-BD14-E9A0-73308F6FC535}"/>
              </a:ext>
            </a:extLst>
          </p:cNvPr>
          <p:cNvSpPr>
            <a:spLocks noGrp="1"/>
          </p:cNvSpPr>
          <p:nvPr>
            <p:ph type="title"/>
          </p:nvPr>
        </p:nvSpPr>
        <p:spPr/>
        <p:txBody>
          <a:bodyPr>
            <a:normAutofit/>
          </a:bodyPr>
          <a:lstStyle/>
          <a:p>
            <a:r>
              <a:rPr lang="en-US" sz="2400" dirty="0">
                <a:solidFill>
                  <a:schemeClr val="bg1"/>
                </a:solidFill>
              </a:rPr>
              <a:t>Introduction</a:t>
            </a:r>
          </a:p>
        </p:txBody>
      </p:sp>
      <p:sp>
        <p:nvSpPr>
          <p:cNvPr id="3" name="Content Placeholder 2">
            <a:extLst>
              <a:ext uri="{FF2B5EF4-FFF2-40B4-BE49-F238E27FC236}">
                <a16:creationId xmlns:a16="http://schemas.microsoft.com/office/drawing/2014/main" id="{08A9E10C-C646-647E-9406-59F280176605}"/>
              </a:ext>
            </a:extLst>
          </p:cNvPr>
          <p:cNvSpPr>
            <a:spLocks noGrp="1"/>
          </p:cNvSpPr>
          <p:nvPr>
            <p:ph idx="1"/>
          </p:nvPr>
        </p:nvSpPr>
        <p:spPr>
          <a:xfrm>
            <a:off x="838200" y="2055813"/>
            <a:ext cx="10515600" cy="4351338"/>
          </a:xfrm>
        </p:spPr>
        <p:txBody>
          <a:bodyPr>
            <a:normAutofit/>
          </a:bodyPr>
          <a:lstStyle/>
          <a:p>
            <a:r>
              <a:rPr lang="en-US" sz="1800" dirty="0"/>
              <a:t>Classifying if a students answer is correct or not. </a:t>
            </a:r>
          </a:p>
          <a:p>
            <a:pPr lvl="1"/>
            <a:r>
              <a:rPr lang="en-US" sz="1600" dirty="0"/>
              <a:t>Using NLP for this binary classification problem.</a:t>
            </a:r>
          </a:p>
          <a:p>
            <a:pPr lvl="1"/>
            <a:r>
              <a:rPr lang="en-GB" sz="1600" b="0" i="0" dirty="0">
                <a:solidFill>
                  <a:srgbClr val="374151"/>
                </a:solidFill>
                <a:effectLst/>
                <a:latin typeface="Söhne"/>
              </a:rPr>
              <a:t>This problem often involves using labelled data, where each answer is already tagged as either correct or incorrect. Machine learning algorithms, such as logistic regression, support vector machines, decision trees, or neural networks, can be trained on this labelled dataset to learn patterns and features that differentiate between correct and incorrect answers. Once trained, the model can then predict whether new, unseen answers are likely to be correct or not based on the patterns it has learned.</a:t>
            </a:r>
          </a:p>
          <a:p>
            <a:pPr lvl="1"/>
            <a:r>
              <a:rPr lang="en-US" sz="1600"/>
              <a:t>‘</a:t>
            </a:r>
            <a:r>
              <a:rPr lang="en-US" sz="1600" b="1"/>
              <a:t>CAD Check</a:t>
            </a:r>
            <a:r>
              <a:rPr lang="en-US" sz="1600" dirty="0"/>
              <a:t>’ is the proxy name given to the tool that will generate our feedback for the student.</a:t>
            </a:r>
          </a:p>
        </p:txBody>
      </p:sp>
    </p:spTree>
    <p:extLst>
      <p:ext uri="{BB962C8B-B14F-4D97-AF65-F5344CB8AC3E}">
        <p14:creationId xmlns:p14="http://schemas.microsoft.com/office/powerpoint/2010/main" val="162102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5997EB-F209-CA24-99E1-EDA9E9C74E07}"/>
              </a:ext>
            </a:extLst>
          </p:cNvPr>
          <p:cNvSpPr/>
          <p:nvPr/>
        </p:nvSpPr>
        <p:spPr>
          <a:xfrm>
            <a:off x="0" y="0"/>
            <a:ext cx="12192000" cy="16906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8CB68-FC76-18C7-28EE-68C4DD3559CC}"/>
              </a:ext>
            </a:extLst>
          </p:cNvPr>
          <p:cNvSpPr>
            <a:spLocks noGrp="1"/>
          </p:cNvSpPr>
          <p:nvPr>
            <p:ph type="title"/>
          </p:nvPr>
        </p:nvSpPr>
        <p:spPr/>
        <p:txBody>
          <a:bodyPr>
            <a:normAutofit/>
          </a:bodyPr>
          <a:lstStyle/>
          <a:p>
            <a:r>
              <a:rPr lang="en-US" sz="2400" dirty="0">
                <a:solidFill>
                  <a:schemeClr val="bg1"/>
                </a:solidFill>
              </a:rPr>
              <a:t>Contents</a:t>
            </a:r>
          </a:p>
        </p:txBody>
      </p:sp>
      <p:sp>
        <p:nvSpPr>
          <p:cNvPr id="7" name="TextBox 6">
            <a:extLst>
              <a:ext uri="{FF2B5EF4-FFF2-40B4-BE49-F238E27FC236}">
                <a16:creationId xmlns:a16="http://schemas.microsoft.com/office/drawing/2014/main" id="{2333CB52-9156-8080-C8C1-312078F788D8}"/>
              </a:ext>
            </a:extLst>
          </p:cNvPr>
          <p:cNvSpPr txBox="1"/>
          <p:nvPr/>
        </p:nvSpPr>
        <p:spPr>
          <a:xfrm>
            <a:off x="838200" y="2002026"/>
            <a:ext cx="11010900" cy="3754874"/>
          </a:xfrm>
          <a:prstGeom prst="rect">
            <a:avLst/>
          </a:prstGeom>
          <a:noFill/>
        </p:spPr>
        <p:txBody>
          <a:bodyPr wrap="square" rtlCol="0">
            <a:spAutoFit/>
          </a:bodyPr>
          <a:lstStyle/>
          <a:p>
            <a:r>
              <a:rPr lang="en-US" dirty="0"/>
              <a:t>Pattern Recognition</a:t>
            </a:r>
          </a:p>
          <a:p>
            <a:pPr lvl="1"/>
            <a:r>
              <a:rPr lang="en-US" sz="1600" dirty="0"/>
              <a:t>1. Tailoring Feedback by using the patterns of logic across a set of a Students’ Answers</a:t>
            </a:r>
          </a:p>
          <a:p>
            <a:pPr lvl="1"/>
            <a:r>
              <a:rPr lang="en-US" sz="1600" dirty="0"/>
              <a:t>2. Tailored Feedback that supports students at different skill levels   </a:t>
            </a:r>
          </a:p>
          <a:p>
            <a:pPr lvl="1"/>
            <a:r>
              <a:rPr lang="en-US" sz="1600" dirty="0"/>
              <a:t>3. Can we create a useful feature from exams data where a student has left blank spaces for answers?</a:t>
            </a:r>
          </a:p>
          <a:p>
            <a:pPr lvl="1"/>
            <a:r>
              <a:rPr lang="en-GB" sz="1600" dirty="0"/>
              <a:t>4. Feature Engineering – Finding patterns in cases of improvement or dis-improvement.</a:t>
            </a:r>
          </a:p>
          <a:p>
            <a:pPr lvl="1"/>
            <a:endParaRPr lang="en-US" b="1" dirty="0"/>
          </a:p>
          <a:p>
            <a:r>
              <a:rPr lang="en-US" dirty="0">
                <a:effectLst/>
              </a:rPr>
              <a:t>Application Design </a:t>
            </a:r>
          </a:p>
          <a:p>
            <a:pPr lvl="1"/>
            <a:r>
              <a:rPr lang="en-US" sz="1600" dirty="0"/>
              <a:t>5. Ensuring a Constructive Tone of feedback</a:t>
            </a:r>
            <a:endParaRPr lang="en-US" sz="1600" dirty="0">
              <a:effectLst/>
            </a:endParaRPr>
          </a:p>
          <a:p>
            <a:pPr lvl="1"/>
            <a:r>
              <a:rPr lang="en-US" sz="1600" dirty="0"/>
              <a:t>6. Link the feedback to the students lecture notes. </a:t>
            </a:r>
            <a:endParaRPr lang="en-GB" sz="1600" dirty="0">
              <a:effectLst/>
            </a:endParaRPr>
          </a:p>
          <a:p>
            <a:pPr lvl="1"/>
            <a:r>
              <a:rPr lang="en-GB" sz="1600" dirty="0"/>
              <a:t>7. </a:t>
            </a:r>
            <a:r>
              <a:rPr lang="en-GB" sz="1600" dirty="0">
                <a:effectLst/>
              </a:rPr>
              <a:t>Student questionnaire: creating more relatable feedback for the student. </a:t>
            </a:r>
            <a:endParaRPr lang="en-US" sz="1600" dirty="0"/>
          </a:p>
          <a:p>
            <a:pPr lvl="1"/>
            <a:endParaRPr lang="en-US" dirty="0"/>
          </a:p>
          <a:p>
            <a:r>
              <a:rPr lang="en-US" dirty="0"/>
              <a:t>ML Ops   </a:t>
            </a:r>
          </a:p>
          <a:p>
            <a:pPr lvl="1"/>
            <a:r>
              <a:rPr lang="en-US" sz="1600" dirty="0"/>
              <a:t>8. Creating Quality Labels at Scale</a:t>
            </a:r>
          </a:p>
          <a:p>
            <a:endParaRPr lang="en-US" sz="2000" dirty="0">
              <a:effectLst/>
            </a:endParaRPr>
          </a:p>
        </p:txBody>
      </p:sp>
    </p:spTree>
    <p:extLst>
      <p:ext uri="{BB962C8B-B14F-4D97-AF65-F5344CB8AC3E}">
        <p14:creationId xmlns:p14="http://schemas.microsoft.com/office/powerpoint/2010/main" val="405423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6C3DE2-6ECB-E020-635A-C479B3359B6E}"/>
              </a:ext>
            </a:extLst>
          </p:cNvPr>
          <p:cNvSpPr/>
          <p:nvPr/>
        </p:nvSpPr>
        <p:spPr>
          <a:xfrm>
            <a:off x="0" y="0"/>
            <a:ext cx="12192000" cy="169068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62CA0-F01D-A2A5-46A8-82EBB7B2F643}"/>
              </a:ext>
            </a:extLst>
          </p:cNvPr>
          <p:cNvSpPr>
            <a:spLocks noGrp="1"/>
          </p:cNvSpPr>
          <p:nvPr>
            <p:ph type="title"/>
          </p:nvPr>
        </p:nvSpPr>
        <p:spPr>
          <a:xfrm>
            <a:off x="863939" y="479599"/>
            <a:ext cx="10453100" cy="881240"/>
          </a:xfrm>
        </p:spPr>
        <p:txBody>
          <a:bodyPr>
            <a:normAutofit/>
          </a:bodyPr>
          <a:lstStyle/>
          <a:p>
            <a:r>
              <a:rPr lang="en-US" sz="2000" dirty="0">
                <a:solidFill>
                  <a:schemeClr val="bg1"/>
                </a:solidFill>
              </a:rPr>
              <a:t>1. Tailoring Feedback by using the patterns of logic across a set of a Students’ Answers</a:t>
            </a:r>
          </a:p>
        </p:txBody>
      </p:sp>
      <p:sp>
        <p:nvSpPr>
          <p:cNvPr id="9" name="TextBox 8">
            <a:extLst>
              <a:ext uri="{FF2B5EF4-FFF2-40B4-BE49-F238E27FC236}">
                <a16:creationId xmlns:a16="http://schemas.microsoft.com/office/drawing/2014/main" id="{91F6C1F1-14B1-9002-AAF0-6247D539C9B5}"/>
              </a:ext>
            </a:extLst>
          </p:cNvPr>
          <p:cNvSpPr txBox="1"/>
          <p:nvPr/>
        </p:nvSpPr>
        <p:spPr>
          <a:xfrm>
            <a:off x="863939" y="1912229"/>
            <a:ext cx="10038944" cy="5970865"/>
          </a:xfrm>
          <a:prstGeom prst="rect">
            <a:avLst/>
          </a:prstGeom>
          <a:noFill/>
        </p:spPr>
        <p:txBody>
          <a:bodyPr wrap="square" rtlCol="0">
            <a:spAutoFit/>
          </a:bodyPr>
          <a:lstStyle/>
          <a:p>
            <a:r>
              <a:rPr lang="en-US" sz="1600" dirty="0"/>
              <a:t>Gain insights from previously parts of a question set for more tailored feedback for the student. This may work particularly well in subjects that are less black and white and rely more on text based answers and the </a:t>
            </a:r>
            <a:r>
              <a:rPr lang="en-US" sz="1600" b="1" dirty="0"/>
              <a:t>qualitative skills </a:t>
            </a:r>
            <a:r>
              <a:rPr lang="en-US" sz="1600" dirty="0"/>
              <a:t>of the student e.g. social sciences.</a:t>
            </a:r>
          </a:p>
          <a:p>
            <a:pPr marL="800100" lvl="1" indent="-342900">
              <a:buFont typeface="Arial" panose="020B0604020202020204" pitchFamily="34" charset="0"/>
              <a:buChar char="•"/>
            </a:pPr>
            <a:r>
              <a:rPr lang="en-US" sz="1400" dirty="0">
                <a:solidFill>
                  <a:schemeClr val="bg1">
                    <a:lumMod val="50000"/>
                  </a:schemeClr>
                </a:solidFill>
              </a:rPr>
              <a:t>For example a student studying economics might have to answer multiple questions on the same topic, where each question increases in the amount of marks awarded and a students thinking throughout those parts will be tested. Examiners in these subjects and higher education (University) often take into account what skills have been demonstrated in previous questions to have a holistic approach to marking. We can do the same by looking at patterns between questions and generating feedback based on that. Going back to the example of the economics exam, this pattern recognition would aim to give more tailored feedback for the final 25 mark essay question by taking into account the skills shown by the student in the previous parts of the question.</a:t>
            </a:r>
          </a:p>
          <a:p>
            <a:pPr marL="800100" lvl="1" indent="-342900">
              <a:buFont typeface="Arial" panose="020B0604020202020204" pitchFamily="34" charset="0"/>
              <a:buChar char="•"/>
            </a:pPr>
            <a:r>
              <a:rPr lang="en-US" sz="1400" dirty="0"/>
              <a:t>Low Development scenario : </a:t>
            </a:r>
          </a:p>
          <a:p>
            <a:pPr marL="1257300" lvl="2" indent="-342900">
              <a:buFont typeface="Arial" panose="020B0604020202020204" pitchFamily="34" charset="0"/>
              <a:buChar char="•"/>
            </a:pPr>
            <a:r>
              <a:rPr lang="en-US" sz="1400" dirty="0"/>
              <a:t>feedback engine response “Revise topic A because you lacked understanding about topic A in 2ii) then this made it difficult for you  answer iii). </a:t>
            </a:r>
          </a:p>
          <a:p>
            <a:pPr marL="800100" lvl="1" indent="-342900">
              <a:buFont typeface="Arial" panose="020B0604020202020204" pitchFamily="34" charset="0"/>
              <a:buChar char="•"/>
            </a:pPr>
            <a:r>
              <a:rPr lang="en-US" sz="1400" dirty="0"/>
              <a:t>High Development scenario : </a:t>
            </a:r>
          </a:p>
          <a:p>
            <a:pPr marL="1257300" lvl="2" indent="-342900">
              <a:buFont typeface="Arial" panose="020B0604020202020204" pitchFamily="34" charset="0"/>
              <a:buChar char="•"/>
            </a:pPr>
            <a:r>
              <a:rPr lang="en-US" sz="1400" dirty="0"/>
              <a:t>Feed back engine response “Revise Topic A and apply the skill in topic A to get full marks on Parts iii). This is suggested because your answer to Parts 2i) and 2)ii show that you have strengths in Topic B but lack application in Topic A</a:t>
            </a:r>
          </a:p>
          <a:p>
            <a:pPr marL="800100" lvl="1" indent="-342900">
              <a:buFont typeface="Arial" panose="020B0604020202020204" pitchFamily="34" charset="0"/>
              <a:buChar char="•"/>
            </a:pPr>
            <a:r>
              <a:rPr lang="en-US" sz="1400" dirty="0"/>
              <a:t>This could be done by testing the hypothesis “ Is there a correlation between what a student receives in marks for parts 1, 2 and 3 vs the final complex question?” </a:t>
            </a:r>
          </a:p>
          <a:p>
            <a:pPr marL="1257300" lvl="2" indent="-342900">
              <a:buFont typeface="Arial" panose="020B0604020202020204" pitchFamily="34" charset="0"/>
              <a:buChar char="•"/>
            </a:pPr>
            <a:r>
              <a:rPr lang="en-US" sz="1400" dirty="0"/>
              <a:t>For example: If a student got 5/5, 7/10, 14/15, 20/25. It’s likely that the student lacked knowledge from q2 that may have played a part in q4. Then attaching weights to parts 1,2,3 for our feedback, in this case question 2 would have a larger weight in the feedback generated for the student.</a:t>
            </a:r>
          </a:p>
          <a:p>
            <a:pPr marL="800100" lvl="1" indent="-342900">
              <a:buFont typeface="Arial" panose="020B0604020202020204" pitchFamily="34" charset="0"/>
              <a:buChar char="•"/>
            </a:pPr>
            <a:endParaRPr lang="en-US" sz="1600" dirty="0"/>
          </a:p>
          <a:p>
            <a:pPr marL="342900" indent="-342900">
              <a:buAutoNum type="arabicPeriod"/>
            </a:pPr>
            <a:endParaRPr lang="en-US" sz="1100" dirty="0"/>
          </a:p>
          <a:p>
            <a:pPr marL="342900" indent="-342900">
              <a:buAutoNum type="arabicPeriod"/>
            </a:pPr>
            <a:endParaRPr lang="en-US" sz="1100" dirty="0"/>
          </a:p>
          <a:p>
            <a:pPr marL="342900" indent="-342900">
              <a:buAutoNum type="arabicPeriod"/>
            </a:pPr>
            <a:endParaRPr lang="en-US" sz="1100" dirty="0"/>
          </a:p>
          <a:p>
            <a:pPr marL="342900" indent="-342900">
              <a:buAutoNum type="arabicPeriod"/>
            </a:pPr>
            <a:endParaRPr lang="en-US" sz="1100" dirty="0"/>
          </a:p>
          <a:p>
            <a:pPr marL="342900" indent="-342900">
              <a:buAutoNum type="arabicPeriod"/>
            </a:pPr>
            <a:endParaRPr lang="en-US" sz="1100" dirty="0"/>
          </a:p>
          <a:p>
            <a:endParaRPr lang="en-US" sz="1100" dirty="0"/>
          </a:p>
        </p:txBody>
      </p:sp>
    </p:spTree>
    <p:extLst>
      <p:ext uri="{BB962C8B-B14F-4D97-AF65-F5344CB8AC3E}">
        <p14:creationId xmlns:p14="http://schemas.microsoft.com/office/powerpoint/2010/main" val="115208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0242AA-0EF5-FDB5-7DAE-629A50A3B45E}"/>
              </a:ext>
            </a:extLst>
          </p:cNvPr>
          <p:cNvSpPr/>
          <p:nvPr/>
        </p:nvSpPr>
        <p:spPr>
          <a:xfrm>
            <a:off x="0" y="0"/>
            <a:ext cx="12192000" cy="76854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62CA0-F01D-A2A5-46A8-82EBB7B2F643}"/>
              </a:ext>
            </a:extLst>
          </p:cNvPr>
          <p:cNvSpPr>
            <a:spLocks noGrp="1"/>
          </p:cNvSpPr>
          <p:nvPr>
            <p:ph type="title"/>
          </p:nvPr>
        </p:nvSpPr>
        <p:spPr>
          <a:xfrm>
            <a:off x="212834" y="94723"/>
            <a:ext cx="10916083" cy="824756"/>
          </a:xfrm>
        </p:spPr>
        <p:txBody>
          <a:bodyPr>
            <a:normAutofit/>
          </a:bodyPr>
          <a:lstStyle/>
          <a:p>
            <a:r>
              <a:rPr lang="en-US" sz="2000" dirty="0">
                <a:solidFill>
                  <a:schemeClr val="bg1"/>
                </a:solidFill>
              </a:rPr>
              <a:t>1. Tailoring Feedback by using the patterns of logic across a set of a Students’ Answers</a:t>
            </a:r>
          </a:p>
        </p:txBody>
      </p:sp>
      <p:sp>
        <p:nvSpPr>
          <p:cNvPr id="8" name="TextBox 7">
            <a:extLst>
              <a:ext uri="{FF2B5EF4-FFF2-40B4-BE49-F238E27FC236}">
                <a16:creationId xmlns:a16="http://schemas.microsoft.com/office/drawing/2014/main" id="{B294364C-86C7-90B8-0720-B5946D34ACB3}"/>
              </a:ext>
            </a:extLst>
          </p:cNvPr>
          <p:cNvSpPr txBox="1"/>
          <p:nvPr/>
        </p:nvSpPr>
        <p:spPr>
          <a:xfrm>
            <a:off x="7777654" y="398046"/>
            <a:ext cx="4340773" cy="1785104"/>
          </a:xfrm>
          <a:prstGeom prst="rect">
            <a:avLst/>
          </a:prstGeom>
          <a:noFill/>
        </p:spPr>
        <p:txBody>
          <a:bodyPr wrap="square">
            <a:spAutoFit/>
          </a:bodyPr>
          <a:lstStyle/>
          <a:p>
            <a:pPr algn="l"/>
            <a:endParaRPr lang="en-GB" sz="1000" b="0" i="0" dirty="0">
              <a:solidFill>
                <a:srgbClr val="374151"/>
              </a:solidFill>
              <a:effectLst/>
              <a:latin typeface="Söhne"/>
            </a:endParaRPr>
          </a:p>
          <a:p>
            <a:pPr algn="l"/>
            <a:endParaRPr lang="en-GB" sz="1000" b="0" i="0" dirty="0">
              <a:solidFill>
                <a:srgbClr val="374151"/>
              </a:solidFill>
              <a:effectLst/>
              <a:latin typeface="Söhne"/>
            </a:endParaRPr>
          </a:p>
          <a:p>
            <a:pPr algn="l"/>
            <a:endParaRPr lang="en-GB" sz="1000" b="0" i="0" dirty="0">
              <a:solidFill>
                <a:srgbClr val="374151"/>
              </a:solidFill>
              <a:effectLst/>
              <a:latin typeface="Söhne"/>
            </a:endParaRPr>
          </a:p>
          <a:p>
            <a:pPr algn="l"/>
            <a:r>
              <a:rPr lang="en-GB" sz="1000" b="1" i="0" dirty="0">
                <a:solidFill>
                  <a:srgbClr val="374151"/>
                </a:solidFill>
                <a:effectLst/>
                <a:latin typeface="Söhne"/>
              </a:rPr>
              <a:t>Question 4 (Essay - 25 marks)</a:t>
            </a:r>
            <a:endParaRPr lang="en-GB" sz="1000" b="0" i="0" dirty="0">
              <a:solidFill>
                <a:srgbClr val="374151"/>
              </a:solidFill>
              <a:effectLst/>
              <a:latin typeface="Söhne"/>
            </a:endParaRPr>
          </a:p>
          <a:p>
            <a:pPr algn="l"/>
            <a:r>
              <a:rPr lang="en-GB" sz="1000" b="0" i="0" dirty="0">
                <a:solidFill>
                  <a:srgbClr val="374151"/>
                </a:solidFill>
                <a:effectLst/>
                <a:latin typeface="Söhne"/>
              </a:rPr>
              <a:t>"To what extent do market-based solutions effectively address environmental externalities? Discuss the limitations and challenges associated with implementing such solutions, and propose alternative strategies that could be employed to address environmental market failures effectively."</a:t>
            </a:r>
          </a:p>
          <a:p>
            <a:pPr algn="l"/>
            <a:r>
              <a:rPr lang="en-GB" sz="1000" b="0" i="0" dirty="0">
                <a:solidFill>
                  <a:srgbClr val="374151"/>
                </a:solidFill>
                <a:effectLst/>
                <a:latin typeface="Söhne"/>
              </a:rPr>
              <a:t>These questions should challenge students to demonstrate their understanding of market failure, analyse various scenarios, apply economic theories, and critically evaluate the effectiveness of different interventions.</a:t>
            </a:r>
          </a:p>
        </p:txBody>
      </p:sp>
      <p:sp>
        <p:nvSpPr>
          <p:cNvPr id="11" name="TextBox 10">
            <a:extLst>
              <a:ext uri="{FF2B5EF4-FFF2-40B4-BE49-F238E27FC236}">
                <a16:creationId xmlns:a16="http://schemas.microsoft.com/office/drawing/2014/main" id="{C2E564B3-93A6-3C2F-2DC2-37C22F55A76A}"/>
              </a:ext>
            </a:extLst>
          </p:cNvPr>
          <p:cNvSpPr txBox="1"/>
          <p:nvPr/>
        </p:nvSpPr>
        <p:spPr>
          <a:xfrm>
            <a:off x="212834" y="5475198"/>
            <a:ext cx="2267607" cy="1061829"/>
          </a:xfrm>
          <a:prstGeom prst="rect">
            <a:avLst/>
          </a:prstGeom>
          <a:noFill/>
        </p:spPr>
        <p:txBody>
          <a:bodyPr wrap="square">
            <a:spAutoFit/>
          </a:bodyPr>
          <a:lstStyle/>
          <a:p>
            <a:pPr algn="l"/>
            <a:r>
              <a:rPr lang="en-GB" sz="1050" b="1" i="0" dirty="0">
                <a:solidFill>
                  <a:srgbClr val="374151"/>
                </a:solidFill>
                <a:effectLst/>
                <a:latin typeface="Söhne"/>
              </a:rPr>
              <a:t>Question 1 (5 marks)</a:t>
            </a:r>
            <a:endParaRPr lang="en-GB" sz="1050" b="0" i="0" dirty="0">
              <a:solidFill>
                <a:srgbClr val="374151"/>
              </a:solidFill>
              <a:effectLst/>
              <a:latin typeface="Söhne"/>
            </a:endParaRPr>
          </a:p>
          <a:p>
            <a:pPr algn="l"/>
            <a:r>
              <a:rPr lang="en-GB" sz="1050" b="0" i="0" dirty="0">
                <a:solidFill>
                  <a:srgbClr val="374151"/>
                </a:solidFill>
                <a:effectLst/>
                <a:latin typeface="Söhne"/>
              </a:rPr>
              <a:t>Explain, using a diagram, the concept of negative externalities in a market. Provide two real-world examples and discuss their implications on market efficiency.</a:t>
            </a:r>
          </a:p>
        </p:txBody>
      </p:sp>
      <p:sp>
        <p:nvSpPr>
          <p:cNvPr id="13" name="TextBox 12">
            <a:extLst>
              <a:ext uri="{FF2B5EF4-FFF2-40B4-BE49-F238E27FC236}">
                <a16:creationId xmlns:a16="http://schemas.microsoft.com/office/drawing/2014/main" id="{874F2F9F-49BB-DA14-ECA6-73B6A4F84C23}"/>
              </a:ext>
            </a:extLst>
          </p:cNvPr>
          <p:cNvSpPr txBox="1"/>
          <p:nvPr/>
        </p:nvSpPr>
        <p:spPr>
          <a:xfrm>
            <a:off x="3244456" y="4311736"/>
            <a:ext cx="1924007" cy="1323439"/>
          </a:xfrm>
          <a:prstGeom prst="rect">
            <a:avLst/>
          </a:prstGeom>
          <a:noFill/>
        </p:spPr>
        <p:txBody>
          <a:bodyPr wrap="square">
            <a:spAutoFit/>
          </a:bodyPr>
          <a:lstStyle/>
          <a:p>
            <a:pPr algn="l"/>
            <a:r>
              <a:rPr lang="en-GB" sz="1000" b="1" i="0" dirty="0">
                <a:solidFill>
                  <a:srgbClr val="374151"/>
                </a:solidFill>
                <a:effectLst/>
                <a:latin typeface="Söhne"/>
              </a:rPr>
              <a:t>Question 2 (10 marks)</a:t>
            </a:r>
            <a:endParaRPr lang="en-GB" sz="1000" b="0" i="0" dirty="0">
              <a:solidFill>
                <a:srgbClr val="374151"/>
              </a:solidFill>
              <a:effectLst/>
              <a:latin typeface="Söhne"/>
            </a:endParaRPr>
          </a:p>
          <a:p>
            <a:pPr algn="l"/>
            <a:r>
              <a:rPr lang="en-GB" sz="1000" b="0" i="0" dirty="0">
                <a:solidFill>
                  <a:srgbClr val="374151"/>
                </a:solidFill>
                <a:effectLst/>
                <a:latin typeface="Söhne"/>
              </a:rPr>
              <a:t>Evaluate the effectiveness of government intervention in correcting market failures caused by positive externalities. Support your answer with relevant economic theory and practical examples.</a:t>
            </a:r>
          </a:p>
        </p:txBody>
      </p:sp>
      <p:sp>
        <p:nvSpPr>
          <p:cNvPr id="15" name="TextBox 14">
            <a:extLst>
              <a:ext uri="{FF2B5EF4-FFF2-40B4-BE49-F238E27FC236}">
                <a16:creationId xmlns:a16="http://schemas.microsoft.com/office/drawing/2014/main" id="{97E47118-0BF9-E16B-CFCC-93B8F711C986}"/>
              </a:ext>
            </a:extLst>
          </p:cNvPr>
          <p:cNvSpPr txBox="1"/>
          <p:nvPr/>
        </p:nvSpPr>
        <p:spPr>
          <a:xfrm>
            <a:off x="5651939" y="2901695"/>
            <a:ext cx="2945523" cy="861774"/>
          </a:xfrm>
          <a:prstGeom prst="rect">
            <a:avLst/>
          </a:prstGeom>
          <a:noFill/>
        </p:spPr>
        <p:txBody>
          <a:bodyPr wrap="square">
            <a:spAutoFit/>
          </a:bodyPr>
          <a:lstStyle/>
          <a:p>
            <a:pPr algn="l"/>
            <a:r>
              <a:rPr lang="en-GB" sz="1000" b="1" i="0" dirty="0">
                <a:solidFill>
                  <a:srgbClr val="374151"/>
                </a:solidFill>
                <a:effectLst/>
                <a:latin typeface="Söhne"/>
              </a:rPr>
              <a:t>Question 3 (15 marks)</a:t>
            </a:r>
            <a:endParaRPr lang="en-GB" sz="1000" b="0" i="0" dirty="0">
              <a:solidFill>
                <a:srgbClr val="374151"/>
              </a:solidFill>
              <a:effectLst/>
              <a:latin typeface="Söhne"/>
            </a:endParaRPr>
          </a:p>
          <a:p>
            <a:pPr algn="l"/>
            <a:r>
              <a:rPr lang="en-GB" sz="1000" b="0" i="0" dirty="0">
                <a:solidFill>
                  <a:srgbClr val="374151"/>
                </a:solidFill>
                <a:effectLst/>
                <a:latin typeface="Söhne"/>
              </a:rPr>
              <a:t>Discuss the role of asymmetric information in causing market failure. Provide detailed examples from at least two different markets and suggest measures that could potentially mitigate this issue.</a:t>
            </a:r>
          </a:p>
        </p:txBody>
      </p:sp>
      <p:cxnSp>
        <p:nvCxnSpPr>
          <p:cNvPr id="6" name="Elbow Connector 5">
            <a:extLst>
              <a:ext uri="{FF2B5EF4-FFF2-40B4-BE49-F238E27FC236}">
                <a16:creationId xmlns:a16="http://schemas.microsoft.com/office/drawing/2014/main" id="{41A15159-197A-2463-FB20-C4E83E1414F1}"/>
              </a:ext>
            </a:extLst>
          </p:cNvPr>
          <p:cNvCxnSpPr>
            <a:stCxn id="11" idx="0"/>
            <a:endCxn id="13" idx="1"/>
          </p:cNvCxnSpPr>
          <p:nvPr/>
        </p:nvCxnSpPr>
        <p:spPr>
          <a:xfrm rot="5400000" flipH="1" flipV="1">
            <a:off x="2044676" y="4275418"/>
            <a:ext cx="501742" cy="18978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 name="Elbow Connector 6">
            <a:extLst>
              <a:ext uri="{FF2B5EF4-FFF2-40B4-BE49-F238E27FC236}">
                <a16:creationId xmlns:a16="http://schemas.microsoft.com/office/drawing/2014/main" id="{1F6215CE-C974-4C5A-3FD7-5712E49ADCE7}"/>
              </a:ext>
            </a:extLst>
          </p:cNvPr>
          <p:cNvCxnSpPr>
            <a:cxnSpLocks/>
            <a:endCxn id="15" idx="1"/>
          </p:cNvCxnSpPr>
          <p:nvPr/>
        </p:nvCxnSpPr>
        <p:spPr>
          <a:xfrm flipV="1">
            <a:off x="4034660" y="3332582"/>
            <a:ext cx="1617279" cy="979154"/>
          </a:xfrm>
          <a:prstGeom prst="bentConnector3">
            <a:avLst>
              <a:gd name="adj1" fmla="val -33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51438C4B-FE23-F5DD-DADC-C250CC976289}"/>
              </a:ext>
            </a:extLst>
          </p:cNvPr>
          <p:cNvCxnSpPr>
            <a:cxnSpLocks/>
            <a:stCxn id="15" idx="0"/>
            <a:endCxn id="8" idx="1"/>
          </p:cNvCxnSpPr>
          <p:nvPr/>
        </p:nvCxnSpPr>
        <p:spPr>
          <a:xfrm rot="5400000" flipH="1" flipV="1">
            <a:off x="6645629" y="1769671"/>
            <a:ext cx="1611097" cy="65295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7" name="Right Arrow 16">
            <a:extLst>
              <a:ext uri="{FF2B5EF4-FFF2-40B4-BE49-F238E27FC236}">
                <a16:creationId xmlns:a16="http://schemas.microsoft.com/office/drawing/2014/main" id="{B031F4F5-3834-59FD-6BFA-77819E812F16}"/>
              </a:ext>
            </a:extLst>
          </p:cNvPr>
          <p:cNvSpPr/>
          <p:nvPr/>
        </p:nvSpPr>
        <p:spPr>
          <a:xfrm rot="20016629">
            <a:off x="738055" y="2874250"/>
            <a:ext cx="5844734" cy="495241"/>
          </a:xfrm>
          <a:prstGeom prst="rightArrow">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3F5DDDC1-2579-83A5-7F6B-C9D848957B0A}"/>
              </a:ext>
            </a:extLst>
          </p:cNvPr>
          <p:cNvSpPr/>
          <p:nvPr/>
        </p:nvSpPr>
        <p:spPr>
          <a:xfrm>
            <a:off x="736382" y="1290598"/>
            <a:ext cx="2795093" cy="12929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Here our CAD Check would look across a set of questions to find logic and gaps. - Giving tailored back across a students logic.</a:t>
            </a:r>
          </a:p>
        </p:txBody>
      </p:sp>
    </p:spTree>
    <p:extLst>
      <p:ext uri="{BB962C8B-B14F-4D97-AF65-F5344CB8AC3E}">
        <p14:creationId xmlns:p14="http://schemas.microsoft.com/office/powerpoint/2010/main" val="227477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1A0A0B7-2CDA-F3D7-F770-0AAA0CFD8650}"/>
              </a:ext>
            </a:extLst>
          </p:cNvPr>
          <p:cNvSpPr/>
          <p:nvPr/>
        </p:nvSpPr>
        <p:spPr>
          <a:xfrm>
            <a:off x="0" y="1455552"/>
            <a:ext cx="12192000" cy="5402448"/>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DEBF097F-EC54-9F09-C807-B0F85910C94A}"/>
              </a:ext>
            </a:extLst>
          </p:cNvPr>
          <p:cNvSpPr/>
          <p:nvPr/>
        </p:nvSpPr>
        <p:spPr>
          <a:xfrm>
            <a:off x="7338528" y="2350088"/>
            <a:ext cx="430921" cy="2270495"/>
          </a:xfrm>
          <a:prstGeom prst="down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2544E2CE-87E6-2E49-6A57-EF5078F7B9D7}"/>
              </a:ext>
            </a:extLst>
          </p:cNvPr>
          <p:cNvSpPr/>
          <p:nvPr/>
        </p:nvSpPr>
        <p:spPr>
          <a:xfrm>
            <a:off x="3491741" y="1982225"/>
            <a:ext cx="430921" cy="3038013"/>
          </a:xfrm>
          <a:prstGeom prst="down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FF3B7A-7890-EDB1-E876-981F4B04CA2B}"/>
              </a:ext>
            </a:extLst>
          </p:cNvPr>
          <p:cNvSpPr/>
          <p:nvPr/>
        </p:nvSpPr>
        <p:spPr>
          <a:xfrm>
            <a:off x="3922663" y="2889199"/>
            <a:ext cx="1303283" cy="36273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10 marks</a:t>
            </a:r>
          </a:p>
        </p:txBody>
      </p:sp>
      <p:sp>
        <p:nvSpPr>
          <p:cNvPr id="13" name="Rectangle 12">
            <a:extLst>
              <a:ext uri="{FF2B5EF4-FFF2-40B4-BE49-F238E27FC236}">
                <a16:creationId xmlns:a16="http://schemas.microsoft.com/office/drawing/2014/main" id="{117C7220-B7A2-FBD1-42A3-994071E3C664}"/>
              </a:ext>
            </a:extLst>
          </p:cNvPr>
          <p:cNvSpPr/>
          <p:nvPr/>
        </p:nvSpPr>
        <p:spPr>
          <a:xfrm>
            <a:off x="3922663" y="3811548"/>
            <a:ext cx="1303283" cy="36273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15 marks</a:t>
            </a:r>
          </a:p>
        </p:txBody>
      </p:sp>
      <p:sp>
        <p:nvSpPr>
          <p:cNvPr id="14" name="Rectangle 13">
            <a:extLst>
              <a:ext uri="{FF2B5EF4-FFF2-40B4-BE49-F238E27FC236}">
                <a16:creationId xmlns:a16="http://schemas.microsoft.com/office/drawing/2014/main" id="{DB51DABD-105B-F2D8-0ACC-556A3381E4A4}"/>
              </a:ext>
            </a:extLst>
          </p:cNvPr>
          <p:cNvSpPr/>
          <p:nvPr/>
        </p:nvSpPr>
        <p:spPr>
          <a:xfrm>
            <a:off x="3922662" y="5167904"/>
            <a:ext cx="1303283" cy="36273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25 marks</a:t>
            </a:r>
          </a:p>
        </p:txBody>
      </p:sp>
      <p:sp>
        <p:nvSpPr>
          <p:cNvPr id="10" name="Rectangle 9">
            <a:extLst>
              <a:ext uri="{FF2B5EF4-FFF2-40B4-BE49-F238E27FC236}">
                <a16:creationId xmlns:a16="http://schemas.microsoft.com/office/drawing/2014/main" id="{C3E70DBC-E25E-27FB-499A-206BE7433607}"/>
              </a:ext>
            </a:extLst>
          </p:cNvPr>
          <p:cNvSpPr/>
          <p:nvPr/>
        </p:nvSpPr>
        <p:spPr>
          <a:xfrm>
            <a:off x="3922665" y="1877122"/>
            <a:ext cx="1303283" cy="36273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5 marks</a:t>
            </a:r>
          </a:p>
        </p:txBody>
      </p:sp>
      <p:sp>
        <p:nvSpPr>
          <p:cNvPr id="4" name="Title 1">
            <a:extLst>
              <a:ext uri="{FF2B5EF4-FFF2-40B4-BE49-F238E27FC236}">
                <a16:creationId xmlns:a16="http://schemas.microsoft.com/office/drawing/2014/main" id="{1BA0E7D5-69F9-E115-34F6-2D412C54979C}"/>
              </a:ext>
            </a:extLst>
          </p:cNvPr>
          <p:cNvSpPr>
            <a:spLocks noGrp="1"/>
          </p:cNvSpPr>
          <p:nvPr>
            <p:ph type="title"/>
          </p:nvPr>
        </p:nvSpPr>
        <p:spPr>
          <a:xfrm>
            <a:off x="997012" y="154621"/>
            <a:ext cx="10197975" cy="1325563"/>
          </a:xfrm>
        </p:spPr>
        <p:txBody>
          <a:bodyPr>
            <a:normAutofit/>
          </a:bodyPr>
          <a:lstStyle/>
          <a:p>
            <a:r>
              <a:rPr lang="en-US" sz="2000" dirty="0"/>
              <a:t>1. CAD Check using the patterns of logic across a set of Questions: Complex Question Deep Dive </a:t>
            </a:r>
          </a:p>
        </p:txBody>
      </p:sp>
      <p:sp>
        <p:nvSpPr>
          <p:cNvPr id="5" name="Rectangle 4">
            <a:extLst>
              <a:ext uri="{FF2B5EF4-FFF2-40B4-BE49-F238E27FC236}">
                <a16:creationId xmlns:a16="http://schemas.microsoft.com/office/drawing/2014/main" id="{EB1CFABF-6108-7350-ADE6-4A91DECFA469}"/>
              </a:ext>
            </a:extLst>
          </p:cNvPr>
          <p:cNvSpPr/>
          <p:nvPr/>
        </p:nvSpPr>
        <p:spPr>
          <a:xfrm>
            <a:off x="3197451" y="1719467"/>
            <a:ext cx="945931" cy="63062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7" name="Rectangle 6">
            <a:extLst>
              <a:ext uri="{FF2B5EF4-FFF2-40B4-BE49-F238E27FC236}">
                <a16:creationId xmlns:a16="http://schemas.microsoft.com/office/drawing/2014/main" id="{80DED2D3-3C56-6763-A059-166272A8ED12}"/>
              </a:ext>
            </a:extLst>
          </p:cNvPr>
          <p:cNvSpPr/>
          <p:nvPr/>
        </p:nvSpPr>
        <p:spPr>
          <a:xfrm>
            <a:off x="3197448" y="2731544"/>
            <a:ext cx="945931" cy="63062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8" name="Rectangle 7">
            <a:extLst>
              <a:ext uri="{FF2B5EF4-FFF2-40B4-BE49-F238E27FC236}">
                <a16:creationId xmlns:a16="http://schemas.microsoft.com/office/drawing/2014/main" id="{76BC849C-0396-0EC8-0A87-0207ED5E5674}"/>
              </a:ext>
            </a:extLst>
          </p:cNvPr>
          <p:cNvSpPr/>
          <p:nvPr/>
        </p:nvSpPr>
        <p:spPr>
          <a:xfrm>
            <a:off x="3197448" y="3687986"/>
            <a:ext cx="945931" cy="63062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9" name="Rectangle 8">
            <a:extLst>
              <a:ext uri="{FF2B5EF4-FFF2-40B4-BE49-F238E27FC236}">
                <a16:creationId xmlns:a16="http://schemas.microsoft.com/office/drawing/2014/main" id="{5D04C6F4-6CBF-2024-3AFD-6866E249E89E}"/>
              </a:ext>
            </a:extLst>
          </p:cNvPr>
          <p:cNvSpPr/>
          <p:nvPr/>
        </p:nvSpPr>
        <p:spPr>
          <a:xfrm>
            <a:off x="3197447" y="5020238"/>
            <a:ext cx="945931" cy="630621"/>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
        <p:nvSpPr>
          <p:cNvPr id="16" name="Rectangle 15">
            <a:extLst>
              <a:ext uri="{FF2B5EF4-FFF2-40B4-BE49-F238E27FC236}">
                <a16:creationId xmlns:a16="http://schemas.microsoft.com/office/drawing/2014/main" id="{8EF506D4-1AA3-054B-70EF-BFC6DD8DDC8C}"/>
              </a:ext>
            </a:extLst>
          </p:cNvPr>
          <p:cNvSpPr/>
          <p:nvPr/>
        </p:nvSpPr>
        <p:spPr>
          <a:xfrm>
            <a:off x="6298003" y="2239859"/>
            <a:ext cx="2511973" cy="133993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 take into account how the student answers Q1, Q2, Q3..</a:t>
            </a:r>
          </a:p>
        </p:txBody>
      </p:sp>
      <p:sp>
        <p:nvSpPr>
          <p:cNvPr id="19" name="Rectangle 18">
            <a:extLst>
              <a:ext uri="{FF2B5EF4-FFF2-40B4-BE49-F238E27FC236}">
                <a16:creationId xmlns:a16="http://schemas.microsoft.com/office/drawing/2014/main" id="{3B36286F-5672-7CD9-02FE-7CDB8595D03A}"/>
              </a:ext>
            </a:extLst>
          </p:cNvPr>
          <p:cNvSpPr/>
          <p:nvPr/>
        </p:nvSpPr>
        <p:spPr>
          <a:xfrm>
            <a:off x="6298003" y="4756955"/>
            <a:ext cx="2638097" cy="1124607"/>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give tailored feedback to the student on more complex questions</a:t>
            </a:r>
          </a:p>
        </p:txBody>
      </p:sp>
    </p:spTree>
    <p:extLst>
      <p:ext uri="{BB962C8B-B14F-4D97-AF65-F5344CB8AC3E}">
        <p14:creationId xmlns:p14="http://schemas.microsoft.com/office/powerpoint/2010/main" val="428526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262875-39DE-3E78-D45D-88EDE908A3BE}"/>
              </a:ext>
            </a:extLst>
          </p:cNvPr>
          <p:cNvSpPr/>
          <p:nvPr/>
        </p:nvSpPr>
        <p:spPr>
          <a:xfrm>
            <a:off x="0" y="0"/>
            <a:ext cx="12192000" cy="109125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14FDC-4711-A691-80BC-897075C61C51}"/>
              </a:ext>
            </a:extLst>
          </p:cNvPr>
          <p:cNvSpPr>
            <a:spLocks noGrp="1"/>
          </p:cNvSpPr>
          <p:nvPr>
            <p:ph type="title"/>
          </p:nvPr>
        </p:nvSpPr>
        <p:spPr>
          <a:xfrm>
            <a:off x="838200" y="394274"/>
            <a:ext cx="10515600" cy="775852"/>
          </a:xfrm>
        </p:spPr>
        <p:txBody>
          <a:bodyPr>
            <a:noAutofit/>
          </a:bodyPr>
          <a:lstStyle/>
          <a:p>
            <a:r>
              <a:rPr lang="en-US" sz="2400" dirty="0">
                <a:solidFill>
                  <a:schemeClr val="bg1"/>
                </a:solidFill>
              </a:rPr>
              <a:t>2. Tailored Feedback that supports students at different skill levels   </a:t>
            </a:r>
            <a:br>
              <a:rPr lang="en-US" sz="2400" dirty="0">
                <a:solidFill>
                  <a:schemeClr val="bg1"/>
                </a:solidFill>
              </a:rPr>
            </a:br>
            <a:endParaRPr lang="en-US" sz="2400" dirty="0">
              <a:solidFill>
                <a:schemeClr val="bg1"/>
              </a:solidFill>
            </a:endParaRPr>
          </a:p>
        </p:txBody>
      </p:sp>
      <p:sp>
        <p:nvSpPr>
          <p:cNvPr id="3" name="Content Placeholder 2">
            <a:extLst>
              <a:ext uri="{FF2B5EF4-FFF2-40B4-BE49-F238E27FC236}">
                <a16:creationId xmlns:a16="http://schemas.microsoft.com/office/drawing/2014/main" id="{CF1D66D1-DABF-F7C4-19C6-2657EAE7663D}"/>
              </a:ext>
            </a:extLst>
          </p:cNvPr>
          <p:cNvSpPr>
            <a:spLocks noGrp="1"/>
          </p:cNvSpPr>
          <p:nvPr>
            <p:ph idx="1"/>
          </p:nvPr>
        </p:nvSpPr>
        <p:spPr>
          <a:xfrm>
            <a:off x="838200" y="1248996"/>
            <a:ext cx="10515600" cy="1015664"/>
          </a:xfrm>
        </p:spPr>
        <p:txBody>
          <a:bodyPr>
            <a:normAutofit/>
          </a:bodyPr>
          <a:lstStyle/>
          <a:p>
            <a:pPr marL="0" indent="0">
              <a:buNone/>
            </a:pPr>
            <a:r>
              <a:rPr lang="en-US" sz="1400" dirty="0"/>
              <a:t>Tiered Feedback based on a students skill level </a:t>
            </a:r>
          </a:p>
          <a:p>
            <a:r>
              <a:rPr lang="en-US" sz="1400" dirty="0"/>
              <a:t>More skilled Students will be given feedback that challenges them, whereas less skilled  will be given questions to build on the knowledge they have already demonstrated. </a:t>
            </a:r>
          </a:p>
          <a:p>
            <a:endParaRPr lang="en-US" sz="2000" dirty="0"/>
          </a:p>
        </p:txBody>
      </p:sp>
      <p:grpSp>
        <p:nvGrpSpPr>
          <p:cNvPr id="22" name="Group 21">
            <a:extLst>
              <a:ext uri="{FF2B5EF4-FFF2-40B4-BE49-F238E27FC236}">
                <a16:creationId xmlns:a16="http://schemas.microsoft.com/office/drawing/2014/main" id="{FC0FE8DB-5139-371A-6147-35EBC0A5F9FA}"/>
              </a:ext>
            </a:extLst>
          </p:cNvPr>
          <p:cNvGrpSpPr/>
          <p:nvPr/>
        </p:nvGrpSpPr>
        <p:grpSpPr>
          <a:xfrm>
            <a:off x="1155137" y="2380076"/>
            <a:ext cx="11165663" cy="3550539"/>
            <a:chOff x="1155137" y="2380076"/>
            <a:chExt cx="11165663" cy="3550539"/>
          </a:xfrm>
        </p:grpSpPr>
        <p:sp>
          <p:nvSpPr>
            <p:cNvPr id="5" name="TextBox 4">
              <a:extLst>
                <a:ext uri="{FF2B5EF4-FFF2-40B4-BE49-F238E27FC236}">
                  <a16:creationId xmlns:a16="http://schemas.microsoft.com/office/drawing/2014/main" id="{84050B7D-E07C-9149-43F9-76332AECED64}"/>
                </a:ext>
              </a:extLst>
            </p:cNvPr>
            <p:cNvSpPr txBox="1"/>
            <p:nvPr/>
          </p:nvSpPr>
          <p:spPr>
            <a:xfrm>
              <a:off x="1495680" y="2380076"/>
              <a:ext cx="3506549" cy="1384995"/>
            </a:xfrm>
            <a:prstGeom prst="rect">
              <a:avLst/>
            </a:prstGeom>
            <a:noFill/>
          </p:spPr>
          <p:txBody>
            <a:bodyPr wrap="square">
              <a:spAutoFit/>
            </a:bodyPr>
            <a:lstStyle/>
            <a:p>
              <a:pPr algn="ctr"/>
              <a:r>
                <a:rPr lang="en-GB" sz="1200" b="1" i="0" dirty="0">
                  <a:solidFill>
                    <a:srgbClr val="374151"/>
                  </a:solidFill>
                  <a:effectLst/>
                  <a:latin typeface="Söhne"/>
                </a:rPr>
                <a:t>Less Skilled Student:</a:t>
              </a:r>
              <a:endParaRPr lang="en-GB" sz="1200" b="0" i="0" dirty="0">
                <a:solidFill>
                  <a:srgbClr val="374151"/>
                </a:solidFill>
                <a:effectLst/>
                <a:latin typeface="Söhne"/>
              </a:endParaRPr>
            </a:p>
            <a:p>
              <a:pPr algn="l"/>
              <a:r>
                <a:rPr lang="en-GB" sz="1200" b="0" i="1" dirty="0">
                  <a:solidFill>
                    <a:srgbClr val="374151"/>
                  </a:solidFill>
                  <a:effectLst/>
                  <a:latin typeface="Söhne"/>
                </a:rPr>
                <a:t>Feedback:</a:t>
              </a:r>
              <a:r>
                <a:rPr lang="en-GB" sz="1200" b="0" i="0" dirty="0">
                  <a:solidFill>
                    <a:srgbClr val="374151"/>
                  </a:solidFill>
                  <a:effectLst/>
                  <a:latin typeface="Söhne"/>
                </a:rPr>
                <a:t> "You've shown effort in solving the problem. Let's focus on refining your multiplication skills. Consider practicing basic multiplication tables and paying attention to the signs in equations to enhance accuracy. Here's a question to help: Calculate -3 * 7 and explain the steps you took."</a:t>
              </a:r>
            </a:p>
          </p:txBody>
        </p:sp>
        <p:sp>
          <p:nvSpPr>
            <p:cNvPr id="7" name="TextBox 6">
              <a:extLst>
                <a:ext uri="{FF2B5EF4-FFF2-40B4-BE49-F238E27FC236}">
                  <a16:creationId xmlns:a16="http://schemas.microsoft.com/office/drawing/2014/main" id="{70639B04-DBBD-F2F2-9DE1-532A12C5E895}"/>
                </a:ext>
              </a:extLst>
            </p:cNvPr>
            <p:cNvSpPr txBox="1"/>
            <p:nvPr/>
          </p:nvSpPr>
          <p:spPr>
            <a:xfrm>
              <a:off x="6706951" y="2380076"/>
              <a:ext cx="3506549" cy="1938992"/>
            </a:xfrm>
            <a:prstGeom prst="rect">
              <a:avLst/>
            </a:prstGeom>
            <a:noFill/>
          </p:spPr>
          <p:txBody>
            <a:bodyPr wrap="square">
              <a:spAutoFit/>
            </a:bodyPr>
            <a:lstStyle/>
            <a:p>
              <a:pPr algn="ctr"/>
              <a:r>
                <a:rPr lang="en-GB" sz="1200" b="1" i="0" dirty="0">
                  <a:solidFill>
                    <a:srgbClr val="374151"/>
                  </a:solidFill>
                  <a:effectLst/>
                  <a:latin typeface="Söhne"/>
                </a:rPr>
                <a:t>More Skilled Student:</a:t>
              </a:r>
              <a:endParaRPr lang="en-GB" sz="1200" b="0" i="0" dirty="0">
                <a:solidFill>
                  <a:srgbClr val="374151"/>
                </a:solidFill>
                <a:effectLst/>
                <a:latin typeface="Söhne"/>
              </a:endParaRPr>
            </a:p>
            <a:p>
              <a:pPr algn="l"/>
              <a:r>
                <a:rPr lang="en-GB" sz="1200" b="0" i="1" dirty="0">
                  <a:solidFill>
                    <a:srgbClr val="374151"/>
                  </a:solidFill>
                  <a:effectLst/>
                  <a:latin typeface="Söhne"/>
                </a:rPr>
                <a:t>Feedback:</a:t>
              </a:r>
              <a:r>
                <a:rPr lang="en-GB" sz="1200" b="0" i="0" dirty="0">
                  <a:solidFill>
                    <a:srgbClr val="374151"/>
                  </a:solidFill>
                  <a:effectLst/>
                  <a:latin typeface="Söhne"/>
                </a:rPr>
                <a:t> "Your grasp of the formula is evident, but there were minor errors in the calculations. Double-checking multiplication steps, particularly with negative numbers, will help improve accuracy. Here's a question that challenges your skill: Solve the equation 5x + 8 = 23 and show your step-by-step solution."</a:t>
              </a:r>
            </a:p>
            <a:p>
              <a:br>
                <a:rPr lang="en-GB" sz="1200" dirty="0"/>
              </a:br>
              <a:endParaRPr lang="en-US" sz="1200" dirty="0"/>
            </a:p>
          </p:txBody>
        </p:sp>
        <p:cxnSp>
          <p:nvCxnSpPr>
            <p:cNvPr id="9" name="Straight Arrow Connector 8">
              <a:extLst>
                <a:ext uri="{FF2B5EF4-FFF2-40B4-BE49-F238E27FC236}">
                  <a16:creationId xmlns:a16="http://schemas.microsoft.com/office/drawing/2014/main" id="{8D66C67D-E031-4464-5BF6-9E4EEA595EA9}"/>
                </a:ext>
              </a:extLst>
            </p:cNvPr>
            <p:cNvCxnSpPr>
              <a:cxnSpLocks/>
              <a:stCxn id="5" idx="2"/>
            </p:cNvCxnSpPr>
            <p:nvPr/>
          </p:nvCxnSpPr>
          <p:spPr>
            <a:xfrm>
              <a:off x="3248955" y="3765071"/>
              <a:ext cx="0" cy="1589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8D0EB03-2A40-E78E-7141-B15F5EC0F0D8}"/>
                </a:ext>
              </a:extLst>
            </p:cNvPr>
            <p:cNvCxnSpPr>
              <a:cxnSpLocks/>
            </p:cNvCxnSpPr>
            <p:nvPr/>
          </p:nvCxnSpPr>
          <p:spPr>
            <a:xfrm>
              <a:off x="8460226" y="3829434"/>
              <a:ext cx="0" cy="1828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8C72E6A-56EB-C25F-A44F-15A6B614F0BE}"/>
                </a:ext>
              </a:extLst>
            </p:cNvPr>
            <p:cNvSpPr txBox="1"/>
            <p:nvPr/>
          </p:nvSpPr>
          <p:spPr>
            <a:xfrm>
              <a:off x="1155137" y="5669005"/>
              <a:ext cx="6097348" cy="261610"/>
            </a:xfrm>
            <a:prstGeom prst="rect">
              <a:avLst/>
            </a:prstGeom>
            <a:noFill/>
          </p:spPr>
          <p:txBody>
            <a:bodyPr wrap="square">
              <a:spAutoFit/>
            </a:bodyPr>
            <a:lstStyle/>
            <a:p>
              <a:r>
                <a:rPr lang="en-GB" sz="1100" b="1" i="0" dirty="0">
                  <a:effectLst/>
                  <a:latin typeface="Söhne"/>
                </a:rPr>
                <a:t>Less Skilled Student's Question:</a:t>
              </a:r>
              <a:r>
                <a:rPr lang="en-GB" sz="1100" b="0" i="0" dirty="0">
                  <a:solidFill>
                    <a:srgbClr val="374151"/>
                  </a:solidFill>
                  <a:effectLst/>
                  <a:latin typeface="Söhne"/>
                </a:rPr>
                <a:t> Calculate -3 * 7 and explain the steps you took.</a:t>
              </a:r>
              <a:endParaRPr lang="en-US" sz="1100" dirty="0"/>
            </a:p>
          </p:txBody>
        </p:sp>
        <p:sp>
          <p:nvSpPr>
            <p:cNvPr id="14" name="TextBox 13">
              <a:extLst>
                <a:ext uri="{FF2B5EF4-FFF2-40B4-BE49-F238E27FC236}">
                  <a16:creationId xmlns:a16="http://schemas.microsoft.com/office/drawing/2014/main" id="{7BF45335-2B38-9E36-87E7-E7356DC32266}"/>
                </a:ext>
              </a:extLst>
            </p:cNvPr>
            <p:cNvSpPr txBox="1"/>
            <p:nvPr/>
          </p:nvSpPr>
          <p:spPr>
            <a:xfrm>
              <a:off x="3925314" y="4476809"/>
              <a:ext cx="4049401" cy="646331"/>
            </a:xfrm>
            <a:prstGeom prst="rect">
              <a:avLst/>
            </a:prstGeom>
            <a:noFill/>
          </p:spPr>
          <p:txBody>
            <a:bodyPr wrap="square">
              <a:spAutoFit/>
            </a:bodyPr>
            <a:lstStyle/>
            <a:p>
              <a:r>
                <a:rPr lang="en-GB" b="0" i="0" dirty="0">
                  <a:solidFill>
                    <a:schemeClr val="bg1">
                      <a:lumMod val="50000"/>
                    </a:schemeClr>
                  </a:solidFill>
                  <a:effectLst/>
                  <a:latin typeface="Söhne"/>
                </a:rPr>
                <a:t>Tailored Questions to a student skill levels</a:t>
              </a:r>
              <a:endParaRPr lang="en-US" dirty="0">
                <a:solidFill>
                  <a:schemeClr val="bg1">
                    <a:lumMod val="50000"/>
                  </a:schemeClr>
                </a:solidFill>
              </a:endParaRPr>
            </a:p>
          </p:txBody>
        </p:sp>
        <p:sp>
          <p:nvSpPr>
            <p:cNvPr id="17" name="TextBox 16">
              <a:extLst>
                <a:ext uri="{FF2B5EF4-FFF2-40B4-BE49-F238E27FC236}">
                  <a16:creationId xmlns:a16="http://schemas.microsoft.com/office/drawing/2014/main" id="{6F769AD8-A7A7-01F7-87A3-9F2DFB91488F}"/>
                </a:ext>
              </a:extLst>
            </p:cNvPr>
            <p:cNvSpPr txBox="1"/>
            <p:nvPr/>
          </p:nvSpPr>
          <p:spPr>
            <a:xfrm>
              <a:off x="6223452" y="5657508"/>
              <a:ext cx="6097348" cy="261610"/>
            </a:xfrm>
            <a:prstGeom prst="rect">
              <a:avLst/>
            </a:prstGeom>
            <a:noFill/>
          </p:spPr>
          <p:txBody>
            <a:bodyPr wrap="square">
              <a:spAutoFit/>
            </a:bodyPr>
            <a:lstStyle/>
            <a:p>
              <a:r>
                <a:rPr lang="en-GB" sz="1100" b="1" i="0" dirty="0">
                  <a:effectLst/>
                  <a:latin typeface="Söhne"/>
                </a:rPr>
                <a:t>More Skilled Student's Question:</a:t>
              </a:r>
              <a:r>
                <a:rPr lang="en-GB" sz="1100" b="0" i="0" dirty="0">
                  <a:solidFill>
                    <a:srgbClr val="374151"/>
                  </a:solidFill>
                  <a:effectLst/>
                  <a:latin typeface="Söhne"/>
                </a:rPr>
                <a:t> Solve the equation 5x + 8 = 23 and show your step-by-step solution.</a:t>
              </a:r>
              <a:endParaRPr lang="en-US" sz="1100" dirty="0"/>
            </a:p>
          </p:txBody>
        </p:sp>
      </p:grpSp>
    </p:spTree>
    <p:extLst>
      <p:ext uri="{BB962C8B-B14F-4D97-AF65-F5344CB8AC3E}">
        <p14:creationId xmlns:p14="http://schemas.microsoft.com/office/powerpoint/2010/main" val="28732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8FF50C-27D0-A62A-C3B2-14A199CC8309}"/>
              </a:ext>
            </a:extLst>
          </p:cNvPr>
          <p:cNvSpPr/>
          <p:nvPr/>
        </p:nvSpPr>
        <p:spPr>
          <a:xfrm>
            <a:off x="0" y="0"/>
            <a:ext cx="12192000" cy="1562582"/>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06C60-980D-83E7-291B-E464C4A93F44}"/>
              </a:ext>
            </a:extLst>
          </p:cNvPr>
          <p:cNvSpPr>
            <a:spLocks noGrp="1"/>
          </p:cNvSpPr>
          <p:nvPr>
            <p:ph type="title"/>
          </p:nvPr>
        </p:nvSpPr>
        <p:spPr>
          <a:xfrm>
            <a:off x="838200" y="194071"/>
            <a:ext cx="10515600" cy="1325563"/>
          </a:xfrm>
        </p:spPr>
        <p:txBody>
          <a:bodyPr>
            <a:noAutofit/>
          </a:bodyPr>
          <a:lstStyle/>
          <a:p>
            <a:r>
              <a:rPr lang="en-US" sz="2400" dirty="0">
                <a:solidFill>
                  <a:schemeClr val="bg1"/>
                </a:solidFill>
              </a:rPr>
              <a:t>3. Can we create a useful feature from exams data where a student has left blank spaces for answers?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20E7A-F27F-8230-C18E-5EE4DDF1C6F3}"/>
                  </a:ext>
                </a:extLst>
              </p:cNvPr>
              <p:cNvSpPr>
                <a:spLocks noGrp="1"/>
              </p:cNvSpPr>
              <p:nvPr>
                <p:ph idx="1"/>
              </p:nvPr>
            </p:nvSpPr>
            <p:spPr>
              <a:xfrm>
                <a:off x="838200" y="1684020"/>
                <a:ext cx="11106150" cy="2240279"/>
              </a:xfrm>
            </p:spPr>
            <p:txBody>
              <a:bodyPr>
                <a:normAutofit fontScale="92500" lnSpcReduction="10000"/>
              </a:bodyPr>
              <a:lstStyle/>
              <a:p>
                <a:r>
                  <a:rPr lang="en-US" sz="1800" dirty="0"/>
                  <a:t>This feature can help identify if a student is running out of time. We could use this to create a threshold to identify learning difficulties, where some students need extra time or feedback relating to a students time management. Will use the example of Sam and his Geography A Level Exam…</a:t>
                </a:r>
              </a:p>
              <a:p>
                <a:pPr marL="0" indent="0">
                  <a:buNone/>
                </a:pPr>
                <a:endParaRPr lang="en-US" sz="1800" dirty="0"/>
              </a:p>
              <a:p>
                <a:pPr marL="171450" indent="-171450"/>
                <a:r>
                  <a:rPr lang="en-US" sz="1800" i="1" dirty="0">
                    <a:latin typeface="Cambria Math" panose="02040503050406030204" pitchFamily="18" charset="0"/>
                    <a:ea typeface="Cambria Math" panose="02040503050406030204" pitchFamily="18" charset="0"/>
                  </a:rPr>
                  <a:t>Ratio of how many gaps Sam leaves relative to other students in his class =  </a:t>
                </a:r>
                <a14:m>
                  <m:oMath xmlns:m="http://schemas.openxmlformats.org/officeDocument/2006/math">
                    <m:f>
                      <m:fPr>
                        <m:ctrlPr>
                          <a:rPr lang="en-US" sz="1800" i="1" smtClean="0">
                            <a:latin typeface="Cambria Math" panose="02040503050406030204" pitchFamily="18" charset="0"/>
                          </a:rPr>
                        </m:ctrlPr>
                      </m:fPr>
                      <m:num>
                        <m:r>
                          <m:rPr>
                            <m:nor/>
                          </m:rPr>
                          <a:rPr lang="en-US" sz="1800" dirty="0" smtClean="0"/>
                          <m:t> </m:t>
                        </m:r>
                        <m:nary>
                          <m:naryPr>
                            <m:chr m:val="∑"/>
                            <m:subHide m:val="on"/>
                            <m:supHide m:val="on"/>
                            <m:ctrlPr>
                              <a:rPr lang="en-US" sz="1800" i="1" smtClean="0">
                                <a:latin typeface="Cambria Math" panose="02040503050406030204" pitchFamily="18" charset="0"/>
                              </a:rPr>
                            </m:ctrlPr>
                          </m:naryPr>
                          <m:sub/>
                          <m:sup/>
                          <m:e>
                            <m:r>
                              <a:rPr lang="en-GB" sz="1800" b="0" i="1" smtClean="0">
                                <a:latin typeface="Cambria Math" panose="02040503050406030204" pitchFamily="18" charset="0"/>
                              </a:rPr>
                              <m:t>(</m:t>
                            </m:r>
                            <m:r>
                              <a:rPr lang="en-GB" sz="1800" b="0" i="1" smtClean="0">
                                <a:latin typeface="Cambria Math" panose="02040503050406030204" pitchFamily="18" charset="0"/>
                              </a:rPr>
                              <m:t>𝑁𝑢𝑚𝑏𝑒𝑟</m:t>
                            </m:r>
                            <m:r>
                              <a:rPr lang="en-GB" sz="1800" b="0" i="1" smtClean="0">
                                <a:latin typeface="Cambria Math" panose="02040503050406030204" pitchFamily="18" charset="0"/>
                              </a:rPr>
                              <m:t> </m:t>
                            </m:r>
                            <m:r>
                              <a:rPr lang="en-GB" sz="1800" b="0" i="1" smtClean="0">
                                <a:latin typeface="Cambria Math" panose="02040503050406030204" pitchFamily="18" charset="0"/>
                              </a:rPr>
                              <m:t>𝑜𝑓</m:t>
                            </m:r>
                            <m:r>
                              <a:rPr lang="en-GB" sz="1800" b="0" i="1" smtClean="0">
                                <a:latin typeface="Cambria Math" panose="02040503050406030204" pitchFamily="18" charset="0"/>
                              </a:rPr>
                              <m:t> </m:t>
                            </m:r>
                            <m:r>
                              <a:rPr lang="en-GB" sz="1800" b="0" i="1" smtClean="0">
                                <a:latin typeface="Cambria Math" panose="02040503050406030204" pitchFamily="18" charset="0"/>
                              </a:rPr>
                              <m:t>𝑞𝑢𝑒𝑠𝑡𝑖𝑜𝑛𝑠</m:t>
                            </m:r>
                            <m:r>
                              <a:rPr lang="en-GB" sz="1800" b="0" i="1" smtClean="0">
                                <a:latin typeface="Cambria Math" panose="02040503050406030204" pitchFamily="18" charset="0"/>
                              </a:rPr>
                              <m:t> </m:t>
                            </m:r>
                            <m:r>
                              <a:rPr lang="en-GB" sz="1800" b="0" i="1" smtClean="0">
                                <a:latin typeface="Cambria Math" panose="02040503050406030204" pitchFamily="18" charset="0"/>
                              </a:rPr>
                              <m:t>𝑆𝑎𝑚</m:t>
                            </m:r>
                            <m:r>
                              <a:rPr lang="en-GB" sz="1800" b="0" i="1" smtClean="0">
                                <a:latin typeface="Cambria Math" panose="02040503050406030204" pitchFamily="18" charset="0"/>
                              </a:rPr>
                              <m:t> </m:t>
                            </m:r>
                            <m:r>
                              <a:rPr lang="en-GB" sz="1800" b="0" i="1" smtClean="0">
                                <a:latin typeface="Cambria Math" panose="02040503050406030204" pitchFamily="18" charset="0"/>
                              </a:rPr>
                              <m:t>𝑙𝑒𝑎𝑣𝑒𝑠</m:t>
                            </m:r>
                            <m:r>
                              <a:rPr lang="en-GB" sz="1800" b="0" i="1" smtClean="0">
                                <a:latin typeface="Cambria Math" panose="02040503050406030204" pitchFamily="18" charset="0"/>
                              </a:rPr>
                              <m:t> </m:t>
                            </m:r>
                            <m:r>
                              <a:rPr lang="en-GB" sz="1800" b="0" i="1" smtClean="0">
                                <a:latin typeface="Cambria Math" panose="02040503050406030204" pitchFamily="18" charset="0"/>
                              </a:rPr>
                              <m:t>𝑏𝑙𝑎𝑛𝑘</m:t>
                            </m:r>
                            <m:r>
                              <a:rPr lang="en-GB" sz="1800" b="0" i="1" smtClean="0">
                                <a:latin typeface="Cambria Math" panose="02040503050406030204" pitchFamily="18" charset="0"/>
                              </a:rPr>
                              <m:t>) </m:t>
                            </m:r>
                          </m:e>
                        </m:nary>
                      </m:num>
                      <m:den>
                        <m:r>
                          <a:rPr lang="en-GB" sz="1800" b="0" i="1" smtClean="0">
                            <a:latin typeface="Cambria Math" panose="02040503050406030204" pitchFamily="18" charset="0"/>
                          </a:rPr>
                          <m:t>𝐶𝑙𝑎𝑠𝑠</m:t>
                        </m:r>
                        <m:r>
                          <a:rPr lang="en-GB" sz="1800" b="0" i="1" smtClean="0">
                            <a:latin typeface="Cambria Math" panose="02040503050406030204" pitchFamily="18" charset="0"/>
                          </a:rPr>
                          <m:t> </m:t>
                        </m:r>
                        <m:r>
                          <a:rPr lang="en-GB" sz="1800" b="0" i="1" smtClean="0">
                            <a:latin typeface="Cambria Math" panose="02040503050406030204" pitchFamily="18" charset="0"/>
                          </a:rPr>
                          <m:t>𝐴𝑣𝑒𝑟𝑎𝑔𝑒</m:t>
                        </m:r>
                        <m:r>
                          <a:rPr lang="en-GB" sz="1800" b="0" i="1" smtClean="0">
                            <a:latin typeface="Cambria Math" panose="02040503050406030204" pitchFamily="18" charset="0"/>
                          </a:rPr>
                          <m:t> </m:t>
                        </m:r>
                        <m:r>
                          <a:rPr lang="en-GB" sz="1800" b="0" i="1" smtClean="0">
                            <a:latin typeface="Cambria Math" panose="02040503050406030204" pitchFamily="18" charset="0"/>
                          </a:rPr>
                          <m:t>𝑜𝑓</m:t>
                        </m:r>
                        <m:r>
                          <a:rPr lang="en-GB" sz="1800" b="0" i="1" smtClean="0">
                            <a:latin typeface="Cambria Math" panose="02040503050406030204" pitchFamily="18" charset="0"/>
                          </a:rPr>
                          <m:t> </m:t>
                        </m:r>
                        <m:r>
                          <a:rPr lang="en-GB" sz="1800" b="0" i="1" smtClean="0">
                            <a:latin typeface="Cambria Math" panose="02040503050406030204" pitchFamily="18" charset="0"/>
                          </a:rPr>
                          <m:t>𝑞𝑢𝑒𝑠𝑡𝑖𝑜𝑛𝑠</m:t>
                        </m:r>
                        <m:r>
                          <a:rPr lang="en-GB" sz="1800" b="0" i="1" smtClean="0">
                            <a:latin typeface="Cambria Math" panose="02040503050406030204" pitchFamily="18" charset="0"/>
                          </a:rPr>
                          <m:t> </m:t>
                        </m:r>
                        <m:r>
                          <a:rPr lang="en-GB" sz="1800" b="0" i="1" smtClean="0">
                            <a:latin typeface="Cambria Math" panose="02040503050406030204" pitchFamily="18" charset="0"/>
                          </a:rPr>
                          <m:t>𝑙𝑒𝑓𝑡</m:t>
                        </m:r>
                        <m:r>
                          <a:rPr lang="en-GB" sz="1800" b="0" i="1" smtClean="0">
                            <a:latin typeface="Cambria Math" panose="02040503050406030204" pitchFamily="18" charset="0"/>
                          </a:rPr>
                          <m:t> </m:t>
                        </m:r>
                        <m:r>
                          <a:rPr lang="en-GB" sz="1800" b="0" i="1" smtClean="0">
                            <a:latin typeface="Cambria Math" panose="02040503050406030204" pitchFamily="18" charset="0"/>
                          </a:rPr>
                          <m:t>𝑏𝑙𝑎𝑛𝑘</m:t>
                        </m:r>
                        <m:r>
                          <a:rPr lang="en-GB" sz="1800" b="0" i="1" smtClean="0">
                            <a:latin typeface="Cambria Math" panose="02040503050406030204" pitchFamily="18" charset="0"/>
                          </a:rPr>
                          <m:t> </m:t>
                        </m:r>
                      </m:den>
                    </m:f>
                  </m:oMath>
                </a14:m>
                <a:r>
                  <a:rPr lang="en-US" sz="1800" dirty="0"/>
                  <a:t>  </a:t>
                </a:r>
                <a:r>
                  <a:rPr lang="en-US" sz="1800" dirty="0">
                    <a:latin typeface="Cambria Math" panose="02040503050406030204" pitchFamily="18" charset="0"/>
                    <a:ea typeface="Cambria Math" panose="02040503050406030204" pitchFamily="18" charset="0"/>
                  </a:rPr>
                  <a:t> </a:t>
                </a:r>
                <a:endParaRPr lang="en-US" sz="1800" i="1" dirty="0">
                  <a:latin typeface="Cambria Math" panose="02040503050406030204" pitchFamily="18" charset="0"/>
                  <a:ea typeface="Cambria Math" panose="02040503050406030204" pitchFamily="18" charset="0"/>
                </a:endParaRPr>
              </a:p>
              <a:p>
                <a:pPr marL="0" indent="0">
                  <a:buNone/>
                </a:pPr>
                <a:endParaRPr lang="en-US" sz="18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r>
                  <a:rPr lang="en-US" sz="1800" b="1" dirty="0"/>
                  <a:t>Use a box and whisker plot to </a:t>
                </a:r>
                <a:r>
                  <a:rPr lang="en-US" sz="1800" b="1" dirty="0" err="1"/>
                  <a:t>visualise</a:t>
                </a:r>
                <a:r>
                  <a:rPr lang="en-US" sz="1800" b="1" dirty="0"/>
                  <a:t> this.</a:t>
                </a:r>
              </a:p>
              <a:p>
                <a:endParaRPr lang="en-US" dirty="0"/>
              </a:p>
            </p:txBody>
          </p:sp>
        </mc:Choice>
        <mc:Fallback xmlns="">
          <p:sp>
            <p:nvSpPr>
              <p:cNvPr id="3" name="Content Placeholder 2">
                <a:extLst>
                  <a:ext uri="{FF2B5EF4-FFF2-40B4-BE49-F238E27FC236}">
                    <a16:creationId xmlns:a16="http://schemas.microsoft.com/office/drawing/2014/main" id="{7BC20E7A-F27F-8230-C18E-5EE4DDF1C6F3}"/>
                  </a:ext>
                </a:extLst>
              </p:cNvPr>
              <p:cNvSpPr>
                <a:spLocks noGrp="1" noRot="1" noChangeAspect="1" noMove="1" noResize="1" noEditPoints="1" noAdjustHandles="1" noChangeArrowheads="1" noChangeShapeType="1" noTextEdit="1"/>
              </p:cNvSpPr>
              <p:nvPr>
                <p:ph idx="1"/>
              </p:nvPr>
            </p:nvSpPr>
            <p:spPr>
              <a:xfrm>
                <a:off x="838200" y="1684020"/>
                <a:ext cx="11106150" cy="2240279"/>
              </a:xfrm>
              <a:blipFill>
                <a:blip r:embed="rId2"/>
                <a:stretch>
                  <a:fillRect l="-343" t="-2809" b="-562"/>
                </a:stretch>
              </a:blipFill>
            </p:spPr>
            <p:txBody>
              <a:bodyPr/>
              <a:lstStyle/>
              <a:p>
                <a:r>
                  <a:rPr lang="en-US">
                    <a:noFill/>
                  </a:rPr>
                  <a:t> </a:t>
                </a:r>
              </a:p>
            </p:txBody>
          </p:sp>
        </mc:Fallback>
      </mc:AlternateContent>
      <p:pic>
        <p:nvPicPr>
          <p:cNvPr id="1026" name="Picture 2" descr="4.5.2 Visualizing the box and whisker plot">
            <a:extLst>
              <a:ext uri="{FF2B5EF4-FFF2-40B4-BE49-F238E27FC236}">
                <a16:creationId xmlns:a16="http://schemas.microsoft.com/office/drawing/2014/main" id="{5EBB23FE-D898-40B2-B85E-2B53A4AA2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61648"/>
            <a:ext cx="4660900" cy="1752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9B06A9ED-236F-85B9-8689-3F5DAA22680A}"/>
              </a:ext>
            </a:extLst>
          </p:cNvPr>
          <p:cNvCxnSpPr/>
          <p:nvPr/>
        </p:nvCxnSpPr>
        <p:spPr>
          <a:xfrm flipV="1">
            <a:off x="7188200" y="4640818"/>
            <a:ext cx="0" cy="1371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59BE9ED-5D74-C0D9-D268-1A576FDA0441}"/>
              </a:ext>
            </a:extLst>
          </p:cNvPr>
          <p:cNvSpPr txBox="1"/>
          <p:nvPr/>
        </p:nvSpPr>
        <p:spPr>
          <a:xfrm>
            <a:off x="6096000" y="5998051"/>
            <a:ext cx="2526030" cy="738664"/>
          </a:xfrm>
          <a:prstGeom prst="rect">
            <a:avLst/>
          </a:prstGeom>
          <a:noFill/>
        </p:spPr>
        <p:txBody>
          <a:bodyPr wrap="square" rtlCol="0">
            <a:spAutoFit/>
          </a:bodyPr>
          <a:lstStyle/>
          <a:p>
            <a:r>
              <a:rPr lang="en-US" sz="1400" dirty="0"/>
              <a:t>This may indicate Sam has learning difficulties and needs more time.</a:t>
            </a:r>
          </a:p>
        </p:txBody>
      </p:sp>
    </p:spTree>
    <p:extLst>
      <p:ext uri="{BB962C8B-B14F-4D97-AF65-F5344CB8AC3E}">
        <p14:creationId xmlns:p14="http://schemas.microsoft.com/office/powerpoint/2010/main" val="9841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F12B10-962C-7D02-9DFB-1E13C6699501}"/>
              </a:ext>
            </a:extLst>
          </p:cNvPr>
          <p:cNvSpPr/>
          <p:nvPr/>
        </p:nvSpPr>
        <p:spPr>
          <a:xfrm>
            <a:off x="0" y="0"/>
            <a:ext cx="12192000" cy="132556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2B73C-8E78-7A15-DF1B-0D5FFB392E8E}"/>
              </a:ext>
            </a:extLst>
          </p:cNvPr>
          <p:cNvSpPr>
            <a:spLocks noGrp="1"/>
          </p:cNvSpPr>
          <p:nvPr>
            <p:ph type="title"/>
          </p:nvPr>
        </p:nvSpPr>
        <p:spPr/>
        <p:txBody>
          <a:bodyPr>
            <a:normAutofit/>
          </a:bodyPr>
          <a:lstStyle/>
          <a:p>
            <a:r>
              <a:rPr lang="en-GB" sz="2200" dirty="0">
                <a:solidFill>
                  <a:schemeClr val="bg1"/>
                </a:solidFill>
              </a:rPr>
              <a:t>4. Feature Engineering – Finding patters in cases of improvement or dis-improvement. </a:t>
            </a:r>
            <a:br>
              <a:rPr lang="en-GB" sz="4400"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CA153852-1D6E-DA11-C51D-7DAD03CDC654}"/>
              </a:ext>
            </a:extLst>
          </p:cNvPr>
          <p:cNvSpPr>
            <a:spLocks noGrp="1"/>
          </p:cNvSpPr>
          <p:nvPr>
            <p:ph idx="1"/>
          </p:nvPr>
        </p:nvSpPr>
        <p:spPr>
          <a:xfrm>
            <a:off x="838200" y="1391285"/>
            <a:ext cx="10515600" cy="4351338"/>
          </a:xfrm>
        </p:spPr>
        <p:txBody>
          <a:bodyPr>
            <a:normAutofit/>
          </a:bodyPr>
          <a:lstStyle/>
          <a:p>
            <a:pPr marL="0" indent="0">
              <a:buNone/>
            </a:pPr>
            <a:r>
              <a:rPr lang="en-GB" sz="1800" dirty="0">
                <a:effectLst/>
              </a:rPr>
              <a:t>Studying patterns in students that have had a change in grade.</a:t>
            </a:r>
          </a:p>
          <a:p>
            <a:pPr marL="0" indent="0">
              <a:buNone/>
            </a:pPr>
            <a:r>
              <a:rPr lang="en-GB" sz="1800" dirty="0">
                <a:effectLst/>
              </a:rPr>
              <a:t>For example could we begin to identify where feedback began to help the student improve? </a:t>
            </a:r>
            <a:r>
              <a:rPr lang="en-GB" sz="1800" dirty="0"/>
              <a:t>Or the opposite, where deconstructive feedback or lack of feedback resulted in a students grades slipping. This would require consistent data for one subject / module with multiple pieces of course work and exam papers.</a:t>
            </a:r>
          </a:p>
          <a:p>
            <a:pPr marL="0" indent="0">
              <a:buNone/>
            </a:pPr>
            <a:endParaRPr lang="en-GB" sz="1800" dirty="0"/>
          </a:p>
          <a:p>
            <a:pPr marL="0" indent="0">
              <a:buNone/>
            </a:pPr>
            <a:r>
              <a:rPr lang="en-GB" sz="1800" dirty="0"/>
              <a:t>Hypothesis A: “Can a drastic change in grade be explained by the feedback given?”</a:t>
            </a:r>
          </a:p>
          <a:p>
            <a:pPr marL="1085850" lvl="2" indent="-171450"/>
            <a:r>
              <a:rPr lang="en-GB" sz="1800" dirty="0">
                <a:effectLst/>
              </a:rPr>
              <a:t>This would need a large amount of data and a lot of human intervention in the labelling process to create the training dataset</a:t>
            </a:r>
          </a:p>
          <a:p>
            <a:pPr marL="914400" lvl="2" indent="0">
              <a:buNone/>
            </a:pPr>
            <a:endParaRPr lang="en-GB" sz="1800" dirty="0">
              <a:effectLst/>
            </a:endParaRPr>
          </a:p>
          <a:p>
            <a:pPr marL="0" indent="0">
              <a:buNone/>
            </a:pPr>
            <a:r>
              <a:rPr lang="en-GB" sz="1800" dirty="0"/>
              <a:t>Hypothesis B “Students from the top 10 institutions (universities, schools)  get better quality feedback” – This would give us data on ”good feedback” to be used for our labels. If there is a large variance in the grades between across certain institutions attach larger weights for “good feedback” in our model. </a:t>
            </a:r>
          </a:p>
          <a:p>
            <a:pPr marL="1085850" lvl="2" indent="-171450"/>
            <a:r>
              <a:rPr lang="en-GB" sz="1800" dirty="0"/>
              <a:t>Suppose we have a data set from 100 universities</a:t>
            </a:r>
          </a:p>
          <a:p>
            <a:pPr marL="1085850" lvl="2" indent="-171450"/>
            <a:endParaRPr lang="en-GB" sz="1400" dirty="0">
              <a:effectLst/>
            </a:endParaRPr>
          </a:p>
          <a:p>
            <a:endParaRPr lang="en-US" dirty="0"/>
          </a:p>
        </p:txBody>
      </p:sp>
    </p:spTree>
    <p:extLst>
      <p:ext uri="{BB962C8B-B14F-4D97-AF65-F5344CB8AC3E}">
        <p14:creationId xmlns:p14="http://schemas.microsoft.com/office/powerpoint/2010/main" val="2800538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7569</TotalTime>
  <Words>2219</Words>
  <Application>Microsoft Macintosh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Söhne</vt:lpstr>
      <vt:lpstr>Office Theme</vt:lpstr>
      <vt:lpstr>Brainstorm: Automated Feedback for Students using LLMs   By Manish Khurmi  </vt:lpstr>
      <vt:lpstr>Introduction</vt:lpstr>
      <vt:lpstr>Contents</vt:lpstr>
      <vt:lpstr>1. Tailoring Feedback by using the patterns of logic across a set of a Students’ Answers</vt:lpstr>
      <vt:lpstr>1. Tailoring Feedback by using the patterns of logic across a set of a Students’ Answers</vt:lpstr>
      <vt:lpstr>1. CAD Check using the patterns of logic across a set of Questions: Complex Question Deep Dive </vt:lpstr>
      <vt:lpstr>2. Tailored Feedback that supports students at different skill levels    </vt:lpstr>
      <vt:lpstr>3. Can we create a useful feature from exams data where a student has left blank spaces for answers?</vt:lpstr>
      <vt:lpstr>4. Feature Engineering – Finding patters in cases of improvement or dis-improvement.  </vt:lpstr>
      <vt:lpstr>5. Ensuring a Constructive Tone of feedback</vt:lpstr>
      <vt:lpstr>5. Ensuring a Constructive Tone of Feedback </vt:lpstr>
      <vt:lpstr>6. Feedback refers students to their lecture notes. </vt:lpstr>
      <vt:lpstr>7. Student questionnaire: creating more relatable feedback for the student.</vt:lpstr>
      <vt:lpstr>8. Creating Quality Labels at Scale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my ideas with Jay</dc:title>
  <dc:creator>Manish Khurmi</dc:creator>
  <cp:lastModifiedBy>Manish Khurmi</cp:lastModifiedBy>
  <cp:revision>19</cp:revision>
  <dcterms:created xsi:type="dcterms:W3CDTF">2023-12-31T15:21:50Z</dcterms:created>
  <dcterms:modified xsi:type="dcterms:W3CDTF">2024-05-03T12:10:30Z</dcterms:modified>
</cp:coreProperties>
</file>