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9144000" cy="5143500" type="screen16x9"/>
  <p:notesSz cx="6858000" cy="9144000"/>
  <p:embeddedFontLst>
    <p:embeddedFont>
      <p:font typeface="Montserrat" panose="0000050000000000000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282" y="1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font" Target="fonts/font4.fntdata"/><Relationship Id="rId40" Type="http://schemas.openxmlformats.org/officeDocument/2006/relationships/font" Target="fonts/font3.fntdata"/><Relationship Id="rId4" Type="http://schemas.openxmlformats.org/officeDocument/2006/relationships/notesMaster" Target="notesMasters/notesMaster1.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
        <p:cNvGrpSpPr/>
        <p:nvPr/>
      </p:nvGrpSpPr>
      <p:grpSpPr>
        <a:xfrm>
          <a:off x="0" y="0"/>
          <a:ext cx="0" cy="0"/>
          <a:chOff x="0" y="0"/>
          <a:chExt cx="0" cy="0"/>
        </a:xfrm>
      </p:grpSpPr>
      <p:sp>
        <p:nvSpPr>
          <p:cNvPr id="139" name="Google Shape;1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3"/>
        <p:cNvGrpSpPr/>
        <p:nvPr/>
      </p:nvGrpSpPr>
      <p:grpSpPr>
        <a:xfrm>
          <a:off x="0" y="0"/>
          <a:ext cx="0" cy="0"/>
          <a:chOff x="0" y="0"/>
          <a:chExt cx="0" cy="0"/>
        </a:xfrm>
      </p:grpSpPr>
      <p:sp>
        <p:nvSpPr>
          <p:cNvPr id="164" name="Google Shape;1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
        <p:cNvGrpSpPr/>
        <p:nvPr/>
      </p:nvGrpSpPr>
      <p:grpSpPr>
        <a:xfrm>
          <a:off x="0" y="0"/>
          <a:ext cx="0" cy="0"/>
          <a:chOff x="0" y="0"/>
          <a:chExt cx="0" cy="0"/>
        </a:xfrm>
      </p:grpSpPr>
      <p:sp>
        <p:nvSpPr>
          <p:cNvPr id="172" name="Google Shape;17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9"/>
        <p:cNvGrpSpPr/>
        <p:nvPr/>
      </p:nvGrpSpPr>
      <p:grpSpPr>
        <a:xfrm>
          <a:off x="0" y="0"/>
          <a:ext cx="0" cy="0"/>
          <a:chOff x="0" y="0"/>
          <a:chExt cx="0" cy="0"/>
        </a:xfrm>
      </p:grpSpPr>
      <p:sp>
        <p:nvSpPr>
          <p:cNvPr id="180" name="Google Shape;18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7"/>
        <p:cNvGrpSpPr/>
        <p:nvPr/>
      </p:nvGrpSpPr>
      <p:grpSpPr>
        <a:xfrm>
          <a:off x="0" y="0"/>
          <a:ext cx="0" cy="0"/>
          <a:chOff x="0" y="0"/>
          <a:chExt cx="0" cy="0"/>
        </a:xfrm>
      </p:grpSpPr>
      <p:sp>
        <p:nvSpPr>
          <p:cNvPr id="188" name="Google Shape;18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3"/>
        <p:cNvGrpSpPr/>
        <p:nvPr/>
      </p:nvGrpSpPr>
      <p:grpSpPr>
        <a:xfrm>
          <a:off x="0" y="0"/>
          <a:ext cx="0" cy="0"/>
          <a:chOff x="0" y="0"/>
          <a:chExt cx="0" cy="0"/>
        </a:xfrm>
      </p:grpSpPr>
      <p:sp>
        <p:nvSpPr>
          <p:cNvPr id="204" name="Google Shape;20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1"/>
        <p:cNvGrpSpPr/>
        <p:nvPr/>
      </p:nvGrpSpPr>
      <p:grpSpPr>
        <a:xfrm>
          <a:off x="0" y="0"/>
          <a:ext cx="0" cy="0"/>
          <a:chOff x="0" y="0"/>
          <a:chExt cx="0" cy="0"/>
        </a:xfrm>
      </p:grpSpPr>
      <p:sp>
        <p:nvSpPr>
          <p:cNvPr id="212" name="Google Shape;21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9"/>
        <p:cNvGrpSpPr/>
        <p:nvPr/>
      </p:nvGrpSpPr>
      <p:grpSpPr>
        <a:xfrm>
          <a:off x="0" y="0"/>
          <a:ext cx="0" cy="0"/>
          <a:chOff x="0" y="0"/>
          <a:chExt cx="0" cy="0"/>
        </a:xfrm>
      </p:grpSpPr>
      <p:sp>
        <p:nvSpPr>
          <p:cNvPr id="220" name="Google Shape;22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7"/>
        <p:cNvGrpSpPr/>
        <p:nvPr/>
      </p:nvGrpSpPr>
      <p:grpSpPr>
        <a:xfrm>
          <a:off x="0" y="0"/>
          <a:ext cx="0" cy="0"/>
          <a:chOff x="0" y="0"/>
          <a:chExt cx="0" cy="0"/>
        </a:xfrm>
      </p:grpSpPr>
      <p:sp>
        <p:nvSpPr>
          <p:cNvPr id="228" name="Google Shape;22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4"/>
        <p:cNvGrpSpPr/>
        <p:nvPr/>
      </p:nvGrpSpPr>
      <p:grpSpPr>
        <a:xfrm>
          <a:off x="0" y="0"/>
          <a:ext cx="0" cy="0"/>
          <a:chOff x="0" y="0"/>
          <a:chExt cx="0" cy="0"/>
        </a:xfrm>
      </p:grpSpPr>
      <p:sp>
        <p:nvSpPr>
          <p:cNvPr id="235" name="Google Shape;23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2"/>
        <p:cNvGrpSpPr/>
        <p:nvPr/>
      </p:nvGrpSpPr>
      <p:grpSpPr>
        <a:xfrm>
          <a:off x="0" y="0"/>
          <a:ext cx="0" cy="0"/>
          <a:chOff x="0" y="0"/>
          <a:chExt cx="0" cy="0"/>
        </a:xfrm>
      </p:grpSpPr>
      <p:sp>
        <p:nvSpPr>
          <p:cNvPr id="243" name="Google Shape;24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1"/>
        <p:cNvGrpSpPr/>
        <p:nvPr/>
      </p:nvGrpSpPr>
      <p:grpSpPr>
        <a:xfrm>
          <a:off x="0" y="0"/>
          <a:ext cx="0" cy="0"/>
          <a:chOff x="0" y="0"/>
          <a:chExt cx="0" cy="0"/>
        </a:xfrm>
      </p:grpSpPr>
      <p:sp>
        <p:nvSpPr>
          <p:cNvPr id="252" name="Google Shape;25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9"/>
        <p:cNvGrpSpPr/>
        <p:nvPr/>
      </p:nvGrpSpPr>
      <p:grpSpPr>
        <a:xfrm>
          <a:off x="0" y="0"/>
          <a:ext cx="0" cy="0"/>
          <a:chOff x="0" y="0"/>
          <a:chExt cx="0" cy="0"/>
        </a:xfrm>
      </p:grpSpPr>
      <p:sp>
        <p:nvSpPr>
          <p:cNvPr id="260" name="Google Shape;26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6"/>
        <p:cNvGrpSpPr/>
        <p:nvPr/>
      </p:nvGrpSpPr>
      <p:grpSpPr>
        <a:xfrm>
          <a:off x="0" y="0"/>
          <a:ext cx="0" cy="0"/>
          <a:chOff x="0" y="0"/>
          <a:chExt cx="0" cy="0"/>
        </a:xfrm>
      </p:grpSpPr>
      <p:sp>
        <p:nvSpPr>
          <p:cNvPr id="267" name="Google Shape;26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3"/>
        <p:cNvGrpSpPr/>
        <p:nvPr/>
      </p:nvGrpSpPr>
      <p:grpSpPr>
        <a:xfrm>
          <a:off x="0" y="0"/>
          <a:ext cx="0" cy="0"/>
          <a:chOff x="0" y="0"/>
          <a:chExt cx="0" cy="0"/>
        </a:xfrm>
      </p:grpSpPr>
      <p:sp>
        <p:nvSpPr>
          <p:cNvPr id="274" name="Google Shape;27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0"/>
        <p:cNvGrpSpPr/>
        <p:nvPr/>
      </p:nvGrpSpPr>
      <p:grpSpPr>
        <a:xfrm>
          <a:off x="0" y="0"/>
          <a:ext cx="0" cy="0"/>
          <a:chOff x="0" y="0"/>
          <a:chExt cx="0" cy="0"/>
        </a:xfrm>
      </p:grpSpPr>
      <p:sp>
        <p:nvSpPr>
          <p:cNvPr id="281" name="Google Shape;28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7"/>
        <p:cNvGrpSpPr/>
        <p:nvPr/>
      </p:nvGrpSpPr>
      <p:grpSpPr>
        <a:xfrm>
          <a:off x="0" y="0"/>
          <a:ext cx="0" cy="0"/>
          <a:chOff x="0" y="0"/>
          <a:chExt cx="0" cy="0"/>
        </a:xfrm>
      </p:grpSpPr>
      <p:sp>
        <p:nvSpPr>
          <p:cNvPr id="288" name="Google Shape;28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4"/>
        <p:cNvGrpSpPr/>
        <p:nvPr/>
      </p:nvGrpSpPr>
      <p:grpSpPr>
        <a:xfrm>
          <a:off x="0" y="0"/>
          <a:ext cx="0" cy="0"/>
          <a:chOff x="0" y="0"/>
          <a:chExt cx="0" cy="0"/>
        </a:xfrm>
      </p:grpSpPr>
      <p:sp>
        <p:nvSpPr>
          <p:cNvPr id="295" name="Google Shape;29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0"/>
        <p:cNvGrpSpPr/>
        <p:nvPr/>
      </p:nvGrpSpPr>
      <p:grpSpPr>
        <a:xfrm>
          <a:off x="0" y="0"/>
          <a:ext cx="0" cy="0"/>
          <a:chOff x="0" y="0"/>
          <a:chExt cx="0" cy="0"/>
        </a:xfrm>
      </p:grpSpPr>
      <p:sp>
        <p:nvSpPr>
          <p:cNvPr id="301" name="Google Shape;301;gf4f397d0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f4f397d0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
        <p:cNvGrpSpPr/>
        <p:nvPr/>
      </p:nvGrpSpPr>
      <p:grpSpPr>
        <a:xfrm>
          <a:off x="0" y="0"/>
          <a:ext cx="0" cy="0"/>
          <a:chOff x="0" y="0"/>
          <a:chExt cx="0" cy="0"/>
        </a:xfrm>
      </p:grpSpPr>
      <p:sp>
        <p:nvSpPr>
          <p:cNvPr id="123" name="Google Shape;1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fld>
            <a:endParaRPr lang="en-IN"/>
          </a:p>
        </p:txBody>
      </p:sp>
      <p:pic>
        <p:nvPicPr>
          <p:cNvPr id="9" name="Google Shape;9;p1"/>
          <p:cNvPicPr preferRelativeResize="0"/>
          <p:nvPr/>
        </p:nvPicPr>
        <p:blipFill rotWithShape="1">
          <a:blip r:embed="rId12"/>
          <a:srcRect/>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32835" y="781396"/>
            <a:ext cx="8512200" cy="3416750"/>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IN" sz="4200" b="1" dirty="0" smtClean="0">
                <a:solidFill>
                  <a:srgbClr val="CC0000"/>
                </a:solidFill>
                <a:latin typeface="Montserrat" panose="00000500000000000000"/>
                <a:ea typeface="Montserrat" panose="00000500000000000000"/>
                <a:cs typeface="Montserrat" panose="00000500000000000000"/>
                <a:sym typeface="Montserrat" panose="00000500000000000000"/>
              </a:rPr>
              <a:t>CAPSTONE </a:t>
            </a:r>
            <a:r>
              <a:rPr lang="en-IN" sz="4200" b="1" dirty="0">
                <a:solidFill>
                  <a:srgbClr val="CC0000"/>
                </a:solidFill>
                <a:latin typeface="Montserrat" panose="00000500000000000000"/>
                <a:ea typeface="Montserrat" panose="00000500000000000000"/>
                <a:cs typeface="Montserrat" panose="00000500000000000000"/>
                <a:sym typeface="Montserrat" panose="00000500000000000000"/>
              </a:rPr>
              <a:t>PROJECT</a:t>
            </a:r>
            <a:endParaRPr dirty="0"/>
          </a:p>
          <a:p>
            <a:pPr marL="0" lvl="0" indent="0" algn="ctr" rtl="0">
              <a:lnSpc>
                <a:spcPct val="100000"/>
              </a:lnSpc>
              <a:spcBef>
                <a:spcPts val="0"/>
              </a:spcBef>
              <a:spcAft>
                <a:spcPts val="0"/>
              </a:spcAft>
              <a:buSzPts val="5200"/>
              <a:buNone/>
            </a:pPr>
            <a:r>
              <a:rPr lang="en-IN" sz="3600" b="1" dirty="0">
                <a:solidFill>
                  <a:schemeClr val="lt1"/>
                </a:solidFill>
                <a:latin typeface="Montserrat" panose="00000500000000000000"/>
                <a:ea typeface="Montserrat" panose="00000500000000000000"/>
                <a:cs typeface="Montserrat" panose="00000500000000000000"/>
                <a:sym typeface="Montserrat" panose="00000500000000000000"/>
              </a:rPr>
              <a:t> Telecom Churn Analysis</a:t>
            </a:r>
            <a:endParaRPr sz="3600" b="1" dirty="0">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3600" b="1" dirty="0">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500" b="1" dirty="0">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3600" b="1" dirty="0">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dirty="0">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dirty="0">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56" name="Google Shape;56;p13"/>
          <p:cNvSpPr txBox="1"/>
          <p:nvPr/>
        </p:nvSpPr>
        <p:spPr>
          <a:xfrm>
            <a:off x="919535" y="2459239"/>
            <a:ext cx="7138800" cy="173890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200"/>
              <a:buFont typeface="Arial" panose="020B0604020202020204"/>
              <a:buNone/>
            </a:pPr>
            <a:r>
              <a:rPr lang="en-IN" sz="2600" b="1" i="0" u="sng" strike="noStrike" cap="none" dirty="0">
                <a:solidFill>
                  <a:schemeClr val="dk1"/>
                </a:solidFill>
                <a:latin typeface="Montserrat" panose="00000500000000000000"/>
                <a:ea typeface="Montserrat" panose="00000500000000000000"/>
                <a:cs typeface="Montserrat" panose="00000500000000000000"/>
                <a:sym typeface="Montserrat" panose="00000500000000000000"/>
              </a:rPr>
              <a:t>Team Members</a:t>
            </a:r>
            <a:endParaRPr sz="2600" b="1" i="0" u="sng" strike="noStrike" cap="none" dirty="0">
              <a:solidFill>
                <a:schemeClr val="dk1"/>
              </a:solidFill>
              <a:latin typeface="Montserrat" panose="00000500000000000000"/>
              <a:ea typeface="Montserrat" panose="00000500000000000000"/>
              <a:cs typeface="Montserrat" panose="00000500000000000000"/>
              <a:sym typeface="Montserrat" panose="00000500000000000000"/>
            </a:endParaRPr>
          </a:p>
          <a:p>
            <a:pPr marL="0" marR="0" lvl="0" indent="0" algn="ctr" rtl="0">
              <a:lnSpc>
                <a:spcPct val="100000"/>
              </a:lnSpc>
              <a:spcBef>
                <a:spcPts val="0"/>
              </a:spcBef>
              <a:spcAft>
                <a:spcPts val="0"/>
              </a:spcAft>
              <a:buClr>
                <a:srgbClr val="000000"/>
              </a:buClr>
              <a:buSzPts val="5200"/>
              <a:buFont typeface="Arial" panose="020B0604020202020204"/>
              <a:buNone/>
            </a:pPr>
            <a:r>
              <a:rPr lang="en-IN" sz="1500" b="1" dirty="0" smtClean="0">
                <a:solidFill>
                  <a:schemeClr val="lt1"/>
                </a:solidFill>
                <a:latin typeface="Montserrat" panose="00000500000000000000"/>
                <a:ea typeface="Montserrat" panose="00000500000000000000"/>
                <a:cs typeface="Montserrat" panose="00000500000000000000"/>
                <a:sym typeface="Montserrat" panose="00000500000000000000"/>
              </a:rPr>
              <a:t>Manish Kumar</a:t>
            </a:r>
            <a:endParaRPr lang="en-IN" sz="1500" b="1" dirty="0" smtClean="0">
              <a:solidFill>
                <a:schemeClr val="lt1"/>
              </a:solidFill>
              <a:latin typeface="Montserrat" panose="00000500000000000000"/>
              <a:ea typeface="Montserrat" panose="00000500000000000000"/>
              <a:cs typeface="Montserrat" panose="00000500000000000000"/>
              <a:sym typeface="Montserrat" panose="00000500000000000000"/>
            </a:endParaRPr>
          </a:p>
          <a:p>
            <a:pPr marL="0" marR="0" lvl="0" indent="0" algn="ctr" rtl="0">
              <a:lnSpc>
                <a:spcPct val="100000"/>
              </a:lnSpc>
              <a:spcBef>
                <a:spcPts val="0"/>
              </a:spcBef>
              <a:spcAft>
                <a:spcPts val="0"/>
              </a:spcAft>
              <a:buClr>
                <a:srgbClr val="000000"/>
              </a:buClr>
              <a:buSzPts val="5200"/>
              <a:buFont typeface="Arial" panose="020B0604020202020204"/>
              <a:buNone/>
            </a:pPr>
            <a:r>
              <a:rPr lang="en-IN" sz="1500" b="1" i="0" u="none" strike="noStrike" cap="none" dirty="0" smtClean="0">
                <a:solidFill>
                  <a:schemeClr val="lt1"/>
                </a:solidFill>
                <a:latin typeface="Montserrat" panose="00000500000000000000"/>
                <a:ea typeface="Montserrat" panose="00000500000000000000"/>
                <a:cs typeface="Montserrat" panose="00000500000000000000"/>
                <a:sym typeface="Montserrat" panose="00000500000000000000"/>
              </a:rPr>
              <a:t>Saurabh Verma </a:t>
            </a:r>
            <a:endParaRPr lang="en-IN" sz="1500" b="1" i="0" u="none" strike="noStrike" cap="none" dirty="0" smtClean="0">
              <a:solidFill>
                <a:schemeClr val="lt1"/>
              </a:solidFill>
              <a:latin typeface="Montserrat" panose="00000500000000000000"/>
              <a:ea typeface="Montserrat" panose="00000500000000000000"/>
              <a:cs typeface="Montserrat" panose="00000500000000000000"/>
              <a:sym typeface="Montserrat" panose="00000500000000000000"/>
            </a:endParaRPr>
          </a:p>
          <a:p>
            <a:pPr marL="0" marR="0" lvl="0" indent="0" algn="ctr" rtl="0">
              <a:lnSpc>
                <a:spcPct val="100000"/>
              </a:lnSpc>
              <a:spcBef>
                <a:spcPts val="0"/>
              </a:spcBef>
              <a:spcAft>
                <a:spcPts val="0"/>
              </a:spcAft>
              <a:buClr>
                <a:srgbClr val="000000"/>
              </a:buClr>
              <a:buSzPts val="5200"/>
              <a:buFont typeface="Arial" panose="020B0604020202020204"/>
              <a:buNone/>
            </a:pPr>
            <a:r>
              <a:rPr lang="en-IN" sz="1500" b="1" dirty="0" smtClean="0">
                <a:solidFill>
                  <a:schemeClr val="lt1"/>
                </a:solidFill>
                <a:latin typeface="Montserrat" panose="00000500000000000000"/>
                <a:ea typeface="Montserrat" panose="00000500000000000000"/>
                <a:cs typeface="Montserrat" panose="00000500000000000000"/>
                <a:sym typeface="Montserrat" panose="00000500000000000000"/>
              </a:rPr>
              <a:t>Sunil Yadav</a:t>
            </a:r>
            <a:endParaRPr lang="en-IN" sz="1500" b="1" dirty="0" smtClean="0">
              <a:solidFill>
                <a:schemeClr val="lt1"/>
              </a:solidFill>
              <a:latin typeface="Montserrat" panose="00000500000000000000"/>
              <a:ea typeface="Montserrat" panose="00000500000000000000"/>
              <a:cs typeface="Montserrat" panose="00000500000000000000"/>
              <a:sym typeface="Montserrat" panose="00000500000000000000"/>
            </a:endParaRPr>
          </a:p>
          <a:p>
            <a:pPr marL="0" marR="0" lvl="0" indent="0" algn="ctr" rtl="0">
              <a:lnSpc>
                <a:spcPct val="100000"/>
              </a:lnSpc>
              <a:spcBef>
                <a:spcPts val="0"/>
              </a:spcBef>
              <a:spcAft>
                <a:spcPts val="0"/>
              </a:spcAft>
              <a:buClr>
                <a:srgbClr val="000000"/>
              </a:buClr>
              <a:buSzPts val="5200"/>
              <a:buFont typeface="Arial" panose="020B0604020202020204"/>
              <a:buNone/>
            </a:pPr>
            <a:r>
              <a:rPr lang="en-IN" sz="1500" b="1" i="0" u="none" strike="noStrike" cap="none" dirty="0" smtClean="0">
                <a:solidFill>
                  <a:schemeClr val="lt1"/>
                </a:solidFill>
                <a:latin typeface="Montserrat" panose="00000500000000000000"/>
                <a:ea typeface="Montserrat" panose="00000500000000000000"/>
                <a:cs typeface="Montserrat" panose="00000500000000000000"/>
                <a:sym typeface="Montserrat" panose="00000500000000000000"/>
              </a:rPr>
              <a:t>J Ajay</a:t>
            </a:r>
            <a:endParaRPr lang="en-IN" sz="1500" b="1" i="0" u="none" strike="noStrike" cap="none" dirty="0" smtClean="0">
              <a:solidFill>
                <a:schemeClr val="lt1"/>
              </a:solidFill>
              <a:latin typeface="Montserrat" panose="00000500000000000000"/>
              <a:ea typeface="Montserrat" panose="00000500000000000000"/>
              <a:cs typeface="Montserrat" panose="00000500000000000000"/>
              <a:sym typeface="Montserrat" panose="00000500000000000000"/>
            </a:endParaRPr>
          </a:p>
          <a:p>
            <a:pPr marL="0" marR="0" lvl="0" indent="0" algn="ctr" rtl="0">
              <a:lnSpc>
                <a:spcPct val="100000"/>
              </a:lnSpc>
              <a:spcBef>
                <a:spcPts val="0"/>
              </a:spcBef>
              <a:spcAft>
                <a:spcPts val="0"/>
              </a:spcAft>
              <a:buClr>
                <a:srgbClr val="000000"/>
              </a:buClr>
              <a:buSzPts val="5200"/>
              <a:buFont typeface="Arial" panose="020B0604020202020204"/>
              <a:buNone/>
            </a:pPr>
            <a:r>
              <a:rPr lang="en-IN" sz="1500" b="1" dirty="0" smtClean="0">
                <a:solidFill>
                  <a:schemeClr val="lt1"/>
                </a:solidFill>
                <a:latin typeface="Montserrat" panose="00000500000000000000"/>
                <a:ea typeface="Montserrat" panose="00000500000000000000"/>
                <a:cs typeface="Montserrat" panose="00000500000000000000"/>
                <a:sym typeface="Montserrat" panose="00000500000000000000"/>
              </a:rPr>
              <a:t>Vikram Kumar Paswan</a:t>
            </a:r>
            <a:endParaRPr sz="1500" b="1" i="0" u="none" strike="noStrike" cap="none" dirty="0">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143" name="Google Shape;143;p22"/>
          <p:cNvSpPr txBox="1"/>
          <p:nvPr/>
        </p:nvSpPr>
        <p:spPr>
          <a:xfrm>
            <a:off x="577950" y="0"/>
            <a:ext cx="79881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IN" sz="2800" b="1" i="0" u="none" strike="noStrike" cap="none">
                <a:solidFill>
                  <a:schemeClr val="dk1"/>
                </a:solidFill>
                <a:latin typeface="Arial" panose="020B0604020202020204"/>
                <a:ea typeface="Arial" panose="020B0604020202020204"/>
                <a:cs typeface="Arial" panose="020B0604020202020204"/>
                <a:sym typeface="Arial" panose="020B0604020202020204"/>
              </a:rPr>
              <a:t>                 ANALYSIS STATE COLUMN</a:t>
            </a:r>
            <a:endParaRPr sz="2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44" name="Google Shape;144;p22"/>
          <p:cNvPicPr preferRelativeResize="0"/>
          <p:nvPr/>
        </p:nvPicPr>
        <p:blipFill rotWithShape="1">
          <a:blip r:embed="rId1"/>
          <a:srcRect/>
          <a:stretch>
            <a:fillRect/>
          </a:stretch>
        </p:blipFill>
        <p:spPr>
          <a:xfrm>
            <a:off x="523875" y="1524450"/>
            <a:ext cx="8096250" cy="3202400"/>
          </a:xfrm>
          <a:prstGeom prst="rect">
            <a:avLst/>
          </a:prstGeom>
          <a:noFill/>
          <a:ln>
            <a:noFill/>
          </a:ln>
        </p:spPr>
      </p:pic>
      <p:sp>
        <p:nvSpPr>
          <p:cNvPr id="145" name="Google Shape;145;p22"/>
          <p:cNvSpPr txBox="1"/>
          <p:nvPr/>
        </p:nvSpPr>
        <p:spPr>
          <a:xfrm>
            <a:off x="1002600" y="817500"/>
            <a:ext cx="7138800" cy="538800"/>
          </a:xfrm>
          <a:prstGeom prst="rect">
            <a:avLst/>
          </a:prstGeom>
          <a:noFill/>
          <a:ln>
            <a:noFill/>
          </a:ln>
        </p:spPr>
        <p:txBody>
          <a:bodyPr spcFirstLastPara="1" wrap="square" lIns="91425" tIns="91425" rIns="91425" bIns="91425" anchor="t" anchorCtr="0">
            <a:spAutoFit/>
          </a:bodyPr>
          <a:lstStyle/>
          <a:p>
            <a:pPr marL="457200" marR="0" lvl="0" indent="-374650" algn="l" rtl="0">
              <a:lnSpc>
                <a:spcPct val="100000"/>
              </a:lnSpc>
              <a:spcBef>
                <a:spcPts val="0"/>
              </a:spcBef>
              <a:spcAft>
                <a:spcPts val="0"/>
              </a:spcAft>
              <a:buClr>
                <a:srgbClr val="002060"/>
              </a:buClr>
              <a:buSzPts val="2300"/>
              <a:buFont typeface="Montserrat" panose="00000500000000000000"/>
              <a:buChar char="➢"/>
            </a:pPr>
            <a:r>
              <a:rPr lang="en-IN" sz="23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This Plot  shows the Churn in each state</a:t>
            </a:r>
            <a:r>
              <a:rPr lang="en-IN" sz="2300" b="0"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 </a:t>
            </a:r>
            <a:endParaRPr sz="2300" b="0"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151" name="Google Shape;151;p23"/>
          <p:cNvSpPr txBox="1"/>
          <p:nvPr/>
        </p:nvSpPr>
        <p:spPr>
          <a:xfrm>
            <a:off x="0" y="232325"/>
            <a:ext cx="77460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IN" sz="2800" b="1" i="0" u="none" strike="noStrike" cap="none">
                <a:solidFill>
                  <a:schemeClr val="dk1"/>
                </a:solidFill>
                <a:latin typeface="Arial" panose="020B0604020202020204"/>
                <a:ea typeface="Arial" panose="020B0604020202020204"/>
                <a:cs typeface="Arial" panose="020B0604020202020204"/>
                <a:sym typeface="Arial" panose="020B0604020202020204"/>
              </a:rPr>
              <a:t>                TOP STATE CHURN PERCENTAGE</a:t>
            </a:r>
            <a:endParaRPr sz="2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52" name="Google Shape;152;p23"/>
          <p:cNvPicPr preferRelativeResize="0"/>
          <p:nvPr/>
        </p:nvPicPr>
        <p:blipFill rotWithShape="1">
          <a:blip r:embed="rId1"/>
          <a:srcRect/>
          <a:stretch>
            <a:fillRect/>
          </a:stretch>
        </p:blipFill>
        <p:spPr>
          <a:xfrm>
            <a:off x="928500" y="1797125"/>
            <a:ext cx="6915150" cy="3130875"/>
          </a:xfrm>
          <a:prstGeom prst="rect">
            <a:avLst/>
          </a:prstGeom>
          <a:noFill/>
          <a:ln>
            <a:noFill/>
          </a:ln>
        </p:spPr>
      </p:pic>
      <p:sp>
        <p:nvSpPr>
          <p:cNvPr id="153" name="Google Shape;153;p23"/>
          <p:cNvSpPr txBox="1"/>
          <p:nvPr/>
        </p:nvSpPr>
        <p:spPr>
          <a:xfrm>
            <a:off x="706475" y="817500"/>
            <a:ext cx="7597500" cy="7389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panose="020B0604020202020204"/>
              <a:buChar char="➢"/>
            </a:pPr>
            <a:r>
              <a:rPr lang="en-IN" sz="18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CA, NJ ,TX , MD ,SC ,MI are the ones who have higher churn rate more than 21.74%</a:t>
            </a:r>
            <a:endParaRPr sz="18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159" name="Google Shape;159;p24"/>
          <p:cNvSpPr txBox="1"/>
          <p:nvPr/>
        </p:nvSpPr>
        <p:spPr>
          <a:xfrm>
            <a:off x="1043000" y="0"/>
            <a:ext cx="65193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IN" sz="2800" b="1" i="0" u="none" strike="noStrike" cap="none">
                <a:solidFill>
                  <a:schemeClr val="dk1"/>
                </a:solidFill>
                <a:latin typeface="Arial" panose="020B0604020202020204"/>
                <a:ea typeface="Arial" panose="020B0604020202020204"/>
                <a:cs typeface="Arial" panose="020B0604020202020204"/>
                <a:sym typeface="Arial" panose="020B0604020202020204"/>
              </a:rPr>
              <a:t>        ACCOUNT LENGTH vs. CHURN </a:t>
            </a:r>
            <a:endParaRPr sz="28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800"/>
              <a:buFont typeface="Arial" panose="020B0604020202020204"/>
              <a:buNone/>
            </a:pPr>
            <a:endParaRPr sz="2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1" name="Google Shape;161;p24"/>
          <p:cNvSpPr txBox="1"/>
          <p:nvPr/>
        </p:nvSpPr>
        <p:spPr>
          <a:xfrm>
            <a:off x="315750" y="509500"/>
            <a:ext cx="7138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 name="Google Shape;162;p24"/>
          <p:cNvSpPr txBox="1"/>
          <p:nvPr/>
        </p:nvSpPr>
        <p:spPr>
          <a:xfrm>
            <a:off x="520550" y="780825"/>
            <a:ext cx="7815900" cy="10158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2060"/>
              </a:buClr>
              <a:buSzPts val="1800"/>
              <a:buFont typeface="Montserrat" panose="00000500000000000000"/>
              <a:buChar char="➢"/>
            </a:pPr>
            <a:r>
              <a:rPr lang="en-IN" sz="18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This Plot show effect of Account Length on Churn </a:t>
            </a:r>
            <a:endParaRPr sz="18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457200" marR="0" lvl="0" indent="-342900" algn="l" rtl="0">
              <a:lnSpc>
                <a:spcPct val="100000"/>
              </a:lnSpc>
              <a:spcBef>
                <a:spcPts val="0"/>
              </a:spcBef>
              <a:spcAft>
                <a:spcPts val="0"/>
              </a:spcAft>
              <a:buClr>
                <a:srgbClr val="002060"/>
              </a:buClr>
              <a:buSzPts val="1800"/>
              <a:buFont typeface="Montserrat" panose="00000500000000000000"/>
              <a:buChar char="➢"/>
            </a:pPr>
            <a:r>
              <a:rPr lang="en-IN" sz="18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Here is no sign of customers leaving because of the length of usage of their account.</a:t>
            </a:r>
            <a:endParaRPr sz="18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p:txBody>
      </p:sp>
      <p:pic>
        <p:nvPicPr>
          <p:cNvPr id="2" name="Picture 1"/>
          <p:cNvPicPr>
            <a:picLocks noChangeAspect="1"/>
          </p:cNvPicPr>
          <p:nvPr/>
        </p:nvPicPr>
        <p:blipFill>
          <a:blip r:embed="rId1"/>
          <a:stretch>
            <a:fillRect/>
          </a:stretch>
        </p:blipFill>
        <p:spPr>
          <a:xfrm>
            <a:off x="1043305" y="1796415"/>
            <a:ext cx="7036435" cy="32505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ctrTitle"/>
          </p:nvPr>
        </p:nvSpPr>
        <p:spPr>
          <a:xfrm>
            <a:off x="315750" y="509500"/>
            <a:ext cx="8512500" cy="4061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168" name="Google Shape;168;p25"/>
          <p:cNvSpPr txBox="1"/>
          <p:nvPr/>
        </p:nvSpPr>
        <p:spPr>
          <a:xfrm>
            <a:off x="1742050" y="90075"/>
            <a:ext cx="53898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IN" sz="2800" b="1" i="0" u="none" strike="noStrike" cap="none">
                <a:solidFill>
                  <a:schemeClr val="dk1"/>
                </a:solidFill>
                <a:latin typeface="Arial" panose="020B0604020202020204"/>
                <a:ea typeface="Arial" panose="020B0604020202020204"/>
                <a:cs typeface="Arial" panose="020B0604020202020204"/>
                <a:sym typeface="Arial" panose="020B0604020202020204"/>
              </a:rPr>
              <a:t>  </a:t>
            </a:r>
            <a:r>
              <a:rPr lang="en-IN" sz="28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rPr>
              <a:t>ANALYSIS OF AREA CODE</a:t>
            </a:r>
            <a:r>
              <a:rPr lang="en-IN"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69" name="Google Shape;169;p25"/>
          <p:cNvPicPr preferRelativeResize="0"/>
          <p:nvPr/>
        </p:nvPicPr>
        <p:blipFill rotWithShape="1">
          <a:blip r:embed="rId1"/>
          <a:srcRect/>
          <a:stretch>
            <a:fillRect/>
          </a:stretch>
        </p:blipFill>
        <p:spPr>
          <a:xfrm>
            <a:off x="1057275" y="1722775"/>
            <a:ext cx="7029450" cy="3219575"/>
          </a:xfrm>
          <a:prstGeom prst="rect">
            <a:avLst/>
          </a:prstGeom>
          <a:noFill/>
          <a:ln>
            <a:noFill/>
          </a:ln>
        </p:spPr>
      </p:pic>
      <p:sp>
        <p:nvSpPr>
          <p:cNvPr id="170" name="Google Shape;170;p25"/>
          <p:cNvSpPr txBox="1"/>
          <p:nvPr/>
        </p:nvSpPr>
        <p:spPr>
          <a:xfrm>
            <a:off x="718900" y="582525"/>
            <a:ext cx="7436100" cy="1062000"/>
          </a:xfrm>
          <a:prstGeom prst="rect">
            <a:avLst/>
          </a:prstGeom>
          <a:noFill/>
          <a:ln>
            <a:noFill/>
          </a:ln>
        </p:spPr>
        <p:txBody>
          <a:bodyPr spcFirstLastPara="1" wrap="square" lIns="91425" tIns="91425" rIns="91425" bIns="91425" anchor="t" anchorCtr="0">
            <a:spAutoFit/>
          </a:bodyPr>
          <a:lstStyle/>
          <a:p>
            <a:pPr marL="457200" marR="0" lvl="0" indent="-349250" algn="l" rtl="0">
              <a:lnSpc>
                <a:spcPct val="100000"/>
              </a:lnSpc>
              <a:spcBef>
                <a:spcPts val="0"/>
              </a:spcBef>
              <a:spcAft>
                <a:spcPts val="0"/>
              </a:spcAft>
              <a:buClr>
                <a:srgbClr val="002060"/>
              </a:buClr>
              <a:buSzPts val="1900"/>
              <a:buFont typeface="Montserrat" panose="00000500000000000000"/>
              <a:buChar char="➢"/>
            </a:pPr>
            <a:r>
              <a:rPr lang="en-IN" sz="19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This plot graph shows all the values with churn</a:t>
            </a:r>
            <a:endParaRPr sz="19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457200" marR="0" lvl="0" indent="-349250" algn="l" rtl="0">
              <a:lnSpc>
                <a:spcPct val="100000"/>
              </a:lnSpc>
              <a:spcBef>
                <a:spcPts val="0"/>
              </a:spcBef>
              <a:spcAft>
                <a:spcPts val="0"/>
              </a:spcAft>
              <a:buClr>
                <a:srgbClr val="002060"/>
              </a:buClr>
              <a:buSzPts val="1900"/>
              <a:buFont typeface="Montserrat" panose="00000500000000000000"/>
              <a:buChar char="➢"/>
            </a:pPr>
            <a:r>
              <a:rPr lang="en-IN" sz="19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Area code has only 3 unique values, and consider as a nominal data type and has equal number of churn</a:t>
            </a:r>
            <a:endParaRPr sz="19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176" name="Google Shape;176;p26"/>
          <p:cNvSpPr txBox="1"/>
          <p:nvPr/>
        </p:nvSpPr>
        <p:spPr>
          <a:xfrm>
            <a:off x="1240221" y="126124"/>
            <a:ext cx="6885574"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IN" sz="2800" b="0"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en-IN" sz="2800" b="1" i="0" u="none" strike="noStrike" cap="none" dirty="0">
                <a:solidFill>
                  <a:schemeClr val="dk1"/>
                </a:solidFill>
                <a:latin typeface="Montserrat" panose="00000500000000000000"/>
                <a:ea typeface="Montserrat" panose="00000500000000000000"/>
                <a:cs typeface="Montserrat" panose="00000500000000000000"/>
                <a:sym typeface="Montserrat" panose="00000500000000000000"/>
              </a:rPr>
              <a:t>ANALYSIS OF VOICEMAIL PLAN</a:t>
            </a:r>
            <a:r>
              <a:rPr lang="en-IN" sz="1400" b="1" i="0" u="none" strike="noStrike" cap="none" dirty="0">
                <a:solidFill>
                  <a:srgbClr val="000000"/>
                </a:solidFill>
                <a:latin typeface="Arial" panose="020B0604020202020204"/>
                <a:ea typeface="Arial" panose="020B0604020202020204"/>
                <a:cs typeface="Arial" panose="020B0604020202020204"/>
                <a:sym typeface="Arial" panose="020B060402020202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77" name="Google Shape;177;p26"/>
          <p:cNvPicPr preferRelativeResize="0"/>
          <p:nvPr/>
        </p:nvPicPr>
        <p:blipFill rotWithShape="1">
          <a:blip r:embed="rId1"/>
          <a:srcRect/>
          <a:stretch>
            <a:fillRect/>
          </a:stretch>
        </p:blipFill>
        <p:spPr>
          <a:xfrm>
            <a:off x="3959075" y="934250"/>
            <a:ext cx="4670350" cy="3502800"/>
          </a:xfrm>
          <a:prstGeom prst="rect">
            <a:avLst/>
          </a:prstGeom>
          <a:noFill/>
          <a:ln>
            <a:noFill/>
          </a:ln>
        </p:spPr>
      </p:pic>
      <p:sp>
        <p:nvSpPr>
          <p:cNvPr id="178" name="Google Shape;178;p26"/>
          <p:cNvSpPr txBox="1"/>
          <p:nvPr/>
        </p:nvSpPr>
        <p:spPr>
          <a:xfrm>
            <a:off x="557725" y="1041100"/>
            <a:ext cx="3160500" cy="3648000"/>
          </a:xfrm>
          <a:prstGeom prst="rect">
            <a:avLst/>
          </a:prstGeom>
          <a:noFill/>
          <a:ln>
            <a:noFill/>
          </a:ln>
        </p:spPr>
        <p:txBody>
          <a:bodyPr spcFirstLastPara="1" wrap="square" lIns="91425" tIns="91425" rIns="91425" bIns="91425" anchor="t" anchorCtr="0">
            <a:spAutoFit/>
          </a:bodyPr>
          <a:lstStyle/>
          <a:p>
            <a:pPr marL="457200" marR="0" lvl="0" indent="-387350" algn="l" rtl="0">
              <a:lnSpc>
                <a:spcPct val="100000"/>
              </a:lnSpc>
              <a:spcBef>
                <a:spcPts val="0"/>
              </a:spcBef>
              <a:spcAft>
                <a:spcPts val="0"/>
              </a:spcAft>
              <a:buClr>
                <a:srgbClr val="002060"/>
              </a:buClr>
              <a:buSzPts val="2500"/>
              <a:buFont typeface="Montserrat" panose="00000500000000000000"/>
              <a:buChar char="➢"/>
            </a:pPr>
            <a:r>
              <a:rPr lang="en-IN" sz="2500" b="1" i="0" u="none" strike="noStrike" cap="none" dirty="0">
                <a:solidFill>
                  <a:srgbClr val="002060"/>
                </a:solidFill>
                <a:latin typeface="Montserrat" panose="00000500000000000000"/>
                <a:ea typeface="Montserrat" panose="00000500000000000000"/>
                <a:cs typeface="Montserrat" panose="00000500000000000000"/>
                <a:sym typeface="Montserrat" panose="00000500000000000000"/>
              </a:rPr>
              <a:t>There are 3333 people,</a:t>
            </a:r>
            <a:endParaRPr sz="25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457200" marR="0" lvl="0" indent="-387350" algn="l" rtl="0">
              <a:lnSpc>
                <a:spcPct val="100000"/>
              </a:lnSpc>
              <a:spcBef>
                <a:spcPts val="0"/>
              </a:spcBef>
              <a:spcAft>
                <a:spcPts val="0"/>
              </a:spcAft>
              <a:buClr>
                <a:srgbClr val="002060"/>
              </a:buClr>
              <a:buSzPts val="2500"/>
              <a:buFont typeface="Montserrat" panose="00000500000000000000"/>
              <a:buChar char="➢"/>
            </a:pPr>
            <a:r>
              <a:rPr lang="en-IN" sz="2500" b="1" i="0" u="none" strike="noStrike" cap="none" dirty="0">
                <a:solidFill>
                  <a:srgbClr val="002060"/>
                </a:solidFill>
                <a:latin typeface="Montserrat" panose="00000500000000000000"/>
                <a:ea typeface="Montserrat" panose="00000500000000000000"/>
                <a:cs typeface="Montserrat" panose="00000500000000000000"/>
                <a:sym typeface="Montserrat" panose="00000500000000000000"/>
              </a:rPr>
              <a:t>922 having Voicemail plan, </a:t>
            </a:r>
            <a:endParaRPr sz="25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457200" marR="0" lvl="0" indent="-387350" algn="l" rtl="0">
              <a:lnSpc>
                <a:spcPct val="100000"/>
              </a:lnSpc>
              <a:spcBef>
                <a:spcPts val="0"/>
              </a:spcBef>
              <a:spcAft>
                <a:spcPts val="0"/>
              </a:spcAft>
              <a:buClr>
                <a:srgbClr val="002060"/>
              </a:buClr>
              <a:buSzPts val="2500"/>
              <a:buFont typeface="Montserrat" panose="00000500000000000000"/>
              <a:buChar char="➢"/>
            </a:pPr>
            <a:r>
              <a:rPr lang="en-IN" sz="2500" b="1" i="0" u="none" strike="noStrike" cap="none" dirty="0">
                <a:solidFill>
                  <a:srgbClr val="002060"/>
                </a:solidFill>
                <a:latin typeface="Montserrat" panose="00000500000000000000"/>
                <a:ea typeface="Montserrat" panose="00000500000000000000"/>
                <a:cs typeface="Montserrat" panose="00000500000000000000"/>
                <a:sym typeface="Montserrat" panose="00000500000000000000"/>
              </a:rPr>
              <a:t>2411 do not have any Voicemail plan.</a:t>
            </a:r>
            <a:endParaRPr sz="25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ctrTitle"/>
          </p:nvPr>
        </p:nvSpPr>
        <p:spPr>
          <a:xfrm>
            <a:off x="0" y="1425288"/>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184" name="Google Shape;184;p27"/>
          <p:cNvSpPr txBox="1"/>
          <p:nvPr/>
        </p:nvSpPr>
        <p:spPr>
          <a:xfrm>
            <a:off x="1308450" y="176825"/>
            <a:ext cx="58956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IN" sz="2800" b="0" i="0" u="none" strike="noStrike" cap="none">
                <a:solidFill>
                  <a:schemeClr val="dk1"/>
                </a:solidFill>
                <a:latin typeface="Arial" panose="020B0604020202020204"/>
                <a:ea typeface="Arial" panose="020B0604020202020204"/>
                <a:cs typeface="Arial" panose="020B0604020202020204"/>
                <a:sym typeface="Arial" panose="020B0604020202020204"/>
              </a:rPr>
              <a:t> </a:t>
            </a:r>
            <a:r>
              <a:rPr lang="en-IN" sz="2800"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rPr>
              <a:t> </a:t>
            </a:r>
            <a:r>
              <a:rPr lang="en-IN" sz="28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rPr>
              <a:t>VOICEMAIL PLAN vs. CHURN</a:t>
            </a:r>
            <a:r>
              <a:rPr lang="en-IN"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85" name="Google Shape;185;p27"/>
          <p:cNvPicPr preferRelativeResize="0"/>
          <p:nvPr/>
        </p:nvPicPr>
        <p:blipFill rotWithShape="1">
          <a:blip r:embed="rId1"/>
          <a:srcRect/>
          <a:stretch>
            <a:fillRect/>
          </a:stretch>
        </p:blipFill>
        <p:spPr>
          <a:xfrm>
            <a:off x="1231050" y="1883875"/>
            <a:ext cx="6681926" cy="2957900"/>
          </a:xfrm>
          <a:prstGeom prst="rect">
            <a:avLst/>
          </a:prstGeom>
          <a:noFill/>
          <a:ln>
            <a:noFill/>
          </a:ln>
        </p:spPr>
      </p:pic>
      <p:sp>
        <p:nvSpPr>
          <p:cNvPr id="186" name="Google Shape;186;p27"/>
          <p:cNvSpPr txBox="1"/>
          <p:nvPr/>
        </p:nvSpPr>
        <p:spPr>
          <a:xfrm>
            <a:off x="686850" y="768425"/>
            <a:ext cx="7138800" cy="969600"/>
          </a:xfrm>
          <a:prstGeom prst="rect">
            <a:avLst/>
          </a:prstGeom>
          <a:noFill/>
          <a:ln>
            <a:noFill/>
          </a:ln>
        </p:spPr>
        <p:txBody>
          <a:bodyPr spcFirstLastPara="1" wrap="square" lIns="91425" tIns="91425" rIns="91425" bIns="91425" anchor="t" anchorCtr="0">
            <a:spAutoFit/>
          </a:bodyPr>
          <a:lstStyle/>
          <a:p>
            <a:pPr marL="457200" marR="0" lvl="0" indent="-336550" algn="l" rtl="0">
              <a:lnSpc>
                <a:spcPct val="100000"/>
              </a:lnSpc>
              <a:spcBef>
                <a:spcPts val="0"/>
              </a:spcBef>
              <a:spcAft>
                <a:spcPts val="0"/>
              </a:spcAft>
              <a:buClr>
                <a:srgbClr val="002060"/>
              </a:buClr>
              <a:buSzPts val="1700"/>
              <a:buFont typeface="Montserrat" panose="00000500000000000000"/>
              <a:buChar char="➢"/>
            </a:pPr>
            <a:r>
              <a:rPr lang="en-IN" sz="17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This plot shows churn corresponding with the subscription of voicemail plan</a:t>
            </a:r>
            <a:endParaRPr sz="17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457200" marR="0" lvl="0" indent="-336550" algn="l" rtl="0">
              <a:lnSpc>
                <a:spcPct val="100000"/>
              </a:lnSpc>
              <a:spcBef>
                <a:spcPts val="0"/>
              </a:spcBef>
              <a:spcAft>
                <a:spcPts val="0"/>
              </a:spcAft>
              <a:buClr>
                <a:srgbClr val="002060"/>
              </a:buClr>
              <a:buSzPts val="1700"/>
              <a:buFont typeface="Montserrat" panose="00000500000000000000"/>
              <a:buChar char="➢"/>
            </a:pPr>
            <a:r>
              <a:rPr lang="en-IN" sz="17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Out of 922 people having Voicemail plan, 8.7% are Churn.</a:t>
            </a:r>
            <a:endParaRPr sz="17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192" name="Google Shape;192;p28"/>
          <p:cNvSpPr txBox="1"/>
          <p:nvPr/>
        </p:nvSpPr>
        <p:spPr>
          <a:xfrm>
            <a:off x="792575" y="133525"/>
            <a:ext cx="7132500" cy="75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IN" sz="2800" b="0" i="0" u="none" strike="noStrike" cap="none">
                <a:solidFill>
                  <a:schemeClr val="dk1"/>
                </a:solidFill>
                <a:latin typeface="Arial" panose="020B0604020202020204"/>
                <a:ea typeface="Arial" panose="020B0604020202020204"/>
                <a:cs typeface="Arial" panose="020B0604020202020204"/>
                <a:sym typeface="Arial" panose="020B0604020202020204"/>
              </a:rPr>
              <a:t>        </a:t>
            </a:r>
            <a:r>
              <a:rPr lang="en-IN" sz="29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rPr>
              <a:t>NO. OF VOICEMAIL vs.CHURN </a:t>
            </a:r>
            <a:r>
              <a:rPr lang="en-IN"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93" name="Google Shape;193;p28"/>
          <p:cNvPicPr preferRelativeResize="0"/>
          <p:nvPr/>
        </p:nvPicPr>
        <p:blipFill rotWithShape="1">
          <a:blip r:embed="rId1"/>
          <a:srcRect/>
          <a:stretch>
            <a:fillRect/>
          </a:stretch>
        </p:blipFill>
        <p:spPr>
          <a:xfrm>
            <a:off x="1003775" y="1900950"/>
            <a:ext cx="6816700" cy="3027050"/>
          </a:xfrm>
          <a:prstGeom prst="rect">
            <a:avLst/>
          </a:prstGeom>
          <a:noFill/>
          <a:ln>
            <a:noFill/>
          </a:ln>
        </p:spPr>
      </p:pic>
      <p:sp>
        <p:nvSpPr>
          <p:cNvPr id="194" name="Google Shape;194;p28"/>
          <p:cNvSpPr txBox="1"/>
          <p:nvPr/>
        </p:nvSpPr>
        <p:spPr>
          <a:xfrm>
            <a:off x="789425" y="731250"/>
            <a:ext cx="7138800" cy="11697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rgbClr val="002060"/>
              </a:buClr>
              <a:buSzPts val="1600"/>
              <a:buFont typeface="Montserrat" panose="00000500000000000000"/>
              <a:buChar char="➢"/>
            </a:pPr>
            <a:r>
              <a:rPr lang="en-IN" sz="1600" b="1" i="0" u="none" strike="noStrike" cap="none">
                <a:solidFill>
                  <a:srgbClr val="002060"/>
                </a:solidFill>
                <a:highlight>
                  <a:srgbClr val="FFFFFF"/>
                </a:highlight>
                <a:latin typeface="Montserrat" panose="00000500000000000000"/>
                <a:ea typeface="Montserrat" panose="00000500000000000000"/>
                <a:cs typeface="Montserrat" panose="00000500000000000000"/>
                <a:sym typeface="Montserrat" panose="00000500000000000000"/>
              </a:rPr>
              <a:t>This box plot shows the relation between churn and no. of vmail</a:t>
            </a:r>
            <a:endParaRPr sz="1600" b="1" i="0" u="none" strike="noStrike" cap="none">
              <a:solidFill>
                <a:srgbClr val="002060"/>
              </a:solidFill>
              <a:highlight>
                <a:srgbClr val="FFFFFF"/>
              </a:highlight>
              <a:latin typeface="Montserrat" panose="00000500000000000000"/>
              <a:ea typeface="Montserrat" panose="00000500000000000000"/>
              <a:cs typeface="Montserrat" panose="00000500000000000000"/>
              <a:sym typeface="Montserrat" panose="00000500000000000000"/>
            </a:endParaRPr>
          </a:p>
          <a:p>
            <a:pPr marL="457200" marR="0" lvl="0" indent="-330200" algn="l" rtl="0">
              <a:lnSpc>
                <a:spcPct val="100000"/>
              </a:lnSpc>
              <a:spcBef>
                <a:spcPts val="0"/>
              </a:spcBef>
              <a:spcAft>
                <a:spcPts val="0"/>
              </a:spcAft>
              <a:buClr>
                <a:srgbClr val="002060"/>
              </a:buClr>
              <a:buSzPts val="1600"/>
              <a:buFont typeface="Montserrat" panose="00000500000000000000"/>
              <a:buChar char="➢"/>
            </a:pPr>
            <a:r>
              <a:rPr lang="en-IN" sz="1600" b="1" i="0" u="none" strike="noStrike" cap="none">
                <a:solidFill>
                  <a:srgbClr val="002060"/>
                </a:solidFill>
                <a:highlight>
                  <a:srgbClr val="FFFFFF"/>
                </a:highlight>
                <a:latin typeface="Montserrat" panose="00000500000000000000"/>
                <a:ea typeface="Montserrat" panose="00000500000000000000"/>
                <a:cs typeface="Montserrat" panose="00000500000000000000"/>
                <a:sym typeface="Montserrat" panose="00000500000000000000"/>
              </a:rPr>
              <a:t>when there are more than 20 voice-mail messages then there is a churn</a:t>
            </a:r>
            <a:endParaRPr sz="1800" b="0"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ctrTitle"/>
          </p:nvPr>
        </p:nvSpPr>
        <p:spPr>
          <a:xfrm>
            <a:off x="315750" y="509500"/>
            <a:ext cx="8512500" cy="4034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200" name="Google Shape;200;p29"/>
          <p:cNvSpPr txBox="1"/>
          <p:nvPr/>
        </p:nvSpPr>
        <p:spPr>
          <a:xfrm>
            <a:off x="2421050" y="261200"/>
            <a:ext cx="52539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IN" sz="2800" b="1" i="0" u="none" strike="noStrike" cap="none">
                <a:solidFill>
                  <a:schemeClr val="dk1"/>
                </a:solidFill>
                <a:latin typeface="Arial" panose="020B0604020202020204"/>
                <a:ea typeface="Arial" panose="020B0604020202020204"/>
                <a:cs typeface="Arial" panose="020B0604020202020204"/>
                <a:sym typeface="Arial" panose="020B0604020202020204"/>
              </a:rPr>
              <a:t>INTERNATIONAL PLAN</a:t>
            </a:r>
            <a:r>
              <a:rPr lang="en-IN" sz="2800" b="1" i="0" u="none" strike="noStrike" cap="none">
                <a:solidFill>
                  <a:srgbClr val="000000"/>
                </a:solidFill>
                <a:latin typeface="Arial" panose="020B0604020202020204"/>
                <a:ea typeface="Arial" panose="020B0604020202020204"/>
                <a:cs typeface="Arial" panose="020B0604020202020204"/>
                <a:sym typeface="Arial" panose="020B0604020202020204"/>
              </a:rPr>
              <a:t> </a:t>
            </a:r>
            <a:endParaRPr sz="28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01" name="Google Shape;201;p29"/>
          <p:cNvPicPr preferRelativeResize="0"/>
          <p:nvPr/>
        </p:nvPicPr>
        <p:blipFill rotWithShape="1">
          <a:blip r:embed="rId1"/>
          <a:srcRect/>
          <a:stretch>
            <a:fillRect/>
          </a:stretch>
        </p:blipFill>
        <p:spPr>
          <a:xfrm>
            <a:off x="3780150" y="1000100"/>
            <a:ext cx="4899375" cy="3543874"/>
          </a:xfrm>
          <a:prstGeom prst="rect">
            <a:avLst/>
          </a:prstGeom>
          <a:noFill/>
          <a:ln>
            <a:noFill/>
          </a:ln>
        </p:spPr>
      </p:pic>
      <p:sp>
        <p:nvSpPr>
          <p:cNvPr id="202" name="Google Shape;202;p29"/>
          <p:cNvSpPr txBox="1"/>
          <p:nvPr/>
        </p:nvSpPr>
        <p:spPr>
          <a:xfrm>
            <a:off x="966700" y="1338550"/>
            <a:ext cx="2714400" cy="3093900"/>
          </a:xfrm>
          <a:prstGeom prst="rect">
            <a:avLst/>
          </a:prstGeom>
          <a:noFill/>
          <a:ln>
            <a:noFill/>
          </a:ln>
        </p:spPr>
        <p:txBody>
          <a:bodyPr spcFirstLastPara="1" wrap="square" lIns="91425" tIns="91425" rIns="91425" bIns="91425" anchor="t" anchorCtr="0">
            <a:spAutoFit/>
          </a:bodyPr>
          <a:lstStyle/>
          <a:p>
            <a:pPr marL="457200" marR="0" lvl="0" indent="-361950" algn="l" rtl="0">
              <a:lnSpc>
                <a:spcPct val="100000"/>
              </a:lnSpc>
              <a:spcBef>
                <a:spcPts val="0"/>
              </a:spcBef>
              <a:spcAft>
                <a:spcPts val="0"/>
              </a:spcAft>
              <a:buClr>
                <a:srgbClr val="002060"/>
              </a:buClr>
              <a:buSzPts val="2100"/>
              <a:buFont typeface="Montserrat" panose="00000500000000000000"/>
              <a:buChar char="➢"/>
            </a:pPr>
            <a:r>
              <a:rPr lang="en-IN" sz="21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There are 3333 people</a:t>
            </a:r>
            <a:endParaRPr sz="21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457200" marR="0" lvl="0" indent="-361950" algn="l" rtl="0">
              <a:lnSpc>
                <a:spcPct val="100000"/>
              </a:lnSpc>
              <a:spcBef>
                <a:spcPts val="0"/>
              </a:spcBef>
              <a:spcAft>
                <a:spcPts val="0"/>
              </a:spcAft>
              <a:buClr>
                <a:srgbClr val="002060"/>
              </a:buClr>
              <a:buSzPts val="2100"/>
              <a:buFont typeface="Montserrat" panose="00000500000000000000"/>
              <a:buChar char="➢"/>
            </a:pPr>
            <a:r>
              <a:rPr lang="en-IN" sz="21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323 have a International Plan </a:t>
            </a:r>
            <a:endParaRPr sz="21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457200" marR="0" lvl="0" indent="-361950" algn="l" rtl="0">
              <a:lnSpc>
                <a:spcPct val="100000"/>
              </a:lnSpc>
              <a:spcBef>
                <a:spcPts val="0"/>
              </a:spcBef>
              <a:spcAft>
                <a:spcPts val="0"/>
              </a:spcAft>
              <a:buClr>
                <a:srgbClr val="002060"/>
              </a:buClr>
              <a:buSzPts val="2100"/>
              <a:buFont typeface="Montserrat" panose="00000500000000000000"/>
              <a:buChar char="➢"/>
            </a:pPr>
            <a:r>
              <a:rPr lang="en-IN" sz="21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3010 do not have International Plan</a:t>
            </a:r>
            <a:endParaRPr sz="21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a:spLocks noGrp="1"/>
          </p:cNvSpPr>
          <p:nvPr>
            <p:ph type="ctrTitle"/>
          </p:nvPr>
        </p:nvSpPr>
        <p:spPr>
          <a:xfrm>
            <a:off x="1293150" y="87675"/>
            <a:ext cx="6557700" cy="569400"/>
          </a:xfrm>
          <a:prstGeom prst="rect">
            <a:avLst/>
          </a:prstGeom>
          <a:noFill/>
          <a:ln>
            <a:noFill/>
          </a:ln>
        </p:spPr>
        <p:txBody>
          <a:bodyPr spcFirstLastPara="1" wrap="square" lIns="91425" tIns="91425" rIns="91425" bIns="91425" anchor="b" anchorCtr="0">
            <a:spAutoFit/>
          </a:bodyPr>
          <a:lstStyle/>
          <a:p>
            <a:pPr marL="0" lvl="0" indent="0" algn="l" rtl="0">
              <a:lnSpc>
                <a:spcPct val="100000"/>
              </a:lnSpc>
              <a:spcBef>
                <a:spcPts val="0"/>
              </a:spcBef>
              <a:spcAft>
                <a:spcPts val="0"/>
              </a:spcAft>
              <a:buClr>
                <a:srgbClr val="000000"/>
              </a:buClr>
              <a:buSzPts val="5200"/>
              <a:buFont typeface="Arial" panose="020B0604020202020204"/>
              <a:buNone/>
            </a:pPr>
            <a:r>
              <a:rPr lang="en-IN" sz="2500" b="1">
                <a:latin typeface="Montserrat" panose="00000500000000000000"/>
                <a:ea typeface="Montserrat" panose="00000500000000000000"/>
                <a:cs typeface="Montserrat" panose="00000500000000000000"/>
                <a:sym typeface="Montserrat" panose="00000500000000000000"/>
              </a:rPr>
              <a:t>INTERNATIONAL PLAN vs. CHURN</a:t>
            </a:r>
            <a:r>
              <a:rPr lang="en-IN" sz="2500" b="1">
                <a:solidFill>
                  <a:srgbClr val="000000"/>
                </a:solidFill>
                <a:latin typeface="Montserrat" panose="00000500000000000000"/>
                <a:ea typeface="Montserrat" panose="00000500000000000000"/>
                <a:cs typeface="Montserrat" panose="00000500000000000000"/>
                <a:sym typeface="Montserrat" panose="00000500000000000000"/>
              </a:rPr>
              <a:t> </a:t>
            </a:r>
            <a:endParaRPr sz="4900">
              <a:latin typeface="Montserrat" panose="00000500000000000000"/>
              <a:ea typeface="Montserrat" panose="00000500000000000000"/>
              <a:cs typeface="Montserrat" panose="00000500000000000000"/>
              <a:sym typeface="Montserrat" panose="00000500000000000000"/>
            </a:endParaRPr>
          </a:p>
        </p:txBody>
      </p:sp>
      <p:sp>
        <p:nvSpPr>
          <p:cNvPr id="208" name="Google Shape;208;p3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p>
        </p:txBody>
      </p:sp>
      <p:pic>
        <p:nvPicPr>
          <p:cNvPr id="209" name="Google Shape;209;p30"/>
          <p:cNvPicPr preferRelativeResize="0"/>
          <p:nvPr/>
        </p:nvPicPr>
        <p:blipFill rotWithShape="1">
          <a:blip r:embed="rId1"/>
          <a:srcRect/>
          <a:stretch>
            <a:fillRect/>
          </a:stretch>
        </p:blipFill>
        <p:spPr>
          <a:xfrm>
            <a:off x="246600" y="1717062"/>
            <a:ext cx="8827150" cy="3290125"/>
          </a:xfrm>
          <a:prstGeom prst="rect">
            <a:avLst/>
          </a:prstGeom>
          <a:noFill/>
          <a:ln>
            <a:noFill/>
          </a:ln>
        </p:spPr>
      </p:pic>
      <p:sp>
        <p:nvSpPr>
          <p:cNvPr id="210" name="Google Shape;210;p30"/>
          <p:cNvSpPr txBox="1"/>
          <p:nvPr/>
        </p:nvSpPr>
        <p:spPr>
          <a:xfrm>
            <a:off x="686100" y="765250"/>
            <a:ext cx="81462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IN" sz="18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This is a count plot which shows the churned and not churned customer respective to their international plan </a:t>
            </a:r>
            <a:endParaRPr sz="18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1"/>
          <p:cNvSpPr txBox="1">
            <a:spLocks noGrp="1"/>
          </p:cNvSpPr>
          <p:nvPr>
            <p:ph type="ctrTitle"/>
          </p:nvPr>
        </p:nvSpPr>
        <p:spPr>
          <a:xfrm>
            <a:off x="1399200" y="116375"/>
            <a:ext cx="6345600" cy="585000"/>
          </a:xfrm>
          <a:prstGeom prst="rect">
            <a:avLst/>
          </a:prstGeom>
          <a:noFill/>
          <a:ln>
            <a:noFill/>
          </a:ln>
        </p:spPr>
        <p:txBody>
          <a:bodyPr spcFirstLastPara="1" wrap="square" lIns="91425" tIns="91425" rIns="91425" bIns="91425" anchor="b" anchorCtr="0">
            <a:spAutoFit/>
          </a:bodyPr>
          <a:lstStyle/>
          <a:p>
            <a:pPr marL="0" lvl="0" indent="0" algn="l" rtl="0">
              <a:lnSpc>
                <a:spcPct val="100000"/>
              </a:lnSpc>
              <a:spcBef>
                <a:spcPts val="0"/>
              </a:spcBef>
              <a:spcAft>
                <a:spcPts val="0"/>
              </a:spcAft>
              <a:buSzPts val="5200"/>
              <a:buNone/>
            </a:pPr>
            <a:r>
              <a:rPr lang="en-IN" sz="2600" b="1">
                <a:latin typeface="Montserrat" panose="00000500000000000000"/>
                <a:ea typeface="Montserrat" panose="00000500000000000000"/>
                <a:cs typeface="Montserrat" panose="00000500000000000000"/>
                <a:sym typeface="Montserrat" panose="00000500000000000000"/>
              </a:rPr>
              <a:t>INTERNATIONAL PLAN vs. CHURN</a:t>
            </a:r>
            <a:endParaRPr sz="5000">
              <a:latin typeface="Montserrat" panose="00000500000000000000"/>
              <a:ea typeface="Montserrat" panose="00000500000000000000"/>
              <a:cs typeface="Montserrat" panose="00000500000000000000"/>
              <a:sym typeface="Montserrat" panose="00000500000000000000"/>
            </a:endParaRPr>
          </a:p>
        </p:txBody>
      </p:sp>
      <p:pic>
        <p:nvPicPr>
          <p:cNvPr id="217" name="Google Shape;217;p31"/>
          <p:cNvPicPr preferRelativeResize="0"/>
          <p:nvPr/>
        </p:nvPicPr>
        <p:blipFill rotWithShape="1">
          <a:blip r:embed="rId1"/>
          <a:srcRect/>
          <a:stretch>
            <a:fillRect/>
          </a:stretch>
        </p:blipFill>
        <p:spPr>
          <a:xfrm>
            <a:off x="4635000" y="1300150"/>
            <a:ext cx="3952875" cy="1760100"/>
          </a:xfrm>
          <a:prstGeom prst="rect">
            <a:avLst/>
          </a:prstGeom>
          <a:noFill/>
          <a:ln>
            <a:noFill/>
          </a:ln>
        </p:spPr>
      </p:pic>
      <p:sp>
        <p:nvSpPr>
          <p:cNvPr id="218" name="Google Shape;218;p31"/>
          <p:cNvSpPr txBox="1"/>
          <p:nvPr/>
        </p:nvSpPr>
        <p:spPr>
          <a:xfrm>
            <a:off x="804575" y="1077550"/>
            <a:ext cx="3591900" cy="31401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rgbClr val="002060"/>
              </a:buClr>
              <a:buSzPts val="1600"/>
              <a:buFont typeface="Montserrat" panose="00000500000000000000"/>
              <a:buChar char="➢"/>
            </a:pPr>
            <a:r>
              <a:rPr lang="en-IN" sz="16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This side table map shows data about the percentage churn according to the international plan</a:t>
            </a:r>
            <a:endParaRPr sz="16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457200" marR="0" lvl="0" indent="-330200" algn="l" rtl="0">
              <a:lnSpc>
                <a:spcPct val="100000"/>
              </a:lnSpc>
              <a:spcBef>
                <a:spcPts val="0"/>
              </a:spcBef>
              <a:spcAft>
                <a:spcPts val="0"/>
              </a:spcAft>
              <a:buClr>
                <a:srgbClr val="002060"/>
              </a:buClr>
              <a:buSzPts val="1600"/>
              <a:buFont typeface="Montserrat" panose="00000500000000000000"/>
              <a:buChar char="➢"/>
            </a:pPr>
            <a:r>
              <a:rPr lang="en-IN" sz="16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Which clearly shows that the churn percentage is 42.41%  who takes the international plan</a:t>
            </a:r>
            <a:endParaRPr sz="16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457200" marR="0" lvl="0" indent="-330200" algn="l" rtl="0">
              <a:lnSpc>
                <a:spcPct val="100000"/>
              </a:lnSpc>
              <a:spcBef>
                <a:spcPts val="0"/>
              </a:spcBef>
              <a:spcAft>
                <a:spcPts val="0"/>
              </a:spcAft>
              <a:buClr>
                <a:srgbClr val="002060"/>
              </a:buClr>
              <a:buSzPts val="1600"/>
              <a:buFont typeface="Montserrat" panose="00000500000000000000"/>
              <a:buChar char="➢"/>
            </a:pPr>
            <a:r>
              <a:rPr lang="en-IN" sz="16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That means there is some cause which effects the churn rate like call price or network issue </a:t>
            </a:r>
            <a:endParaRPr sz="16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62" name="Google Shape;62;p14"/>
          <p:cNvSpPr txBox="1"/>
          <p:nvPr/>
        </p:nvSpPr>
        <p:spPr>
          <a:xfrm>
            <a:off x="3106695" y="210208"/>
            <a:ext cx="29307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200"/>
              <a:buFont typeface="Arial" panose="020B0604020202020204"/>
              <a:buNone/>
            </a:pPr>
            <a:r>
              <a:rPr lang="en-IN" sz="42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rPr>
              <a:t>CONTENT</a:t>
            </a:r>
            <a:endParaRPr sz="4200"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3" name="Google Shape;63;p14"/>
          <p:cNvSpPr txBox="1"/>
          <p:nvPr/>
        </p:nvSpPr>
        <p:spPr>
          <a:xfrm>
            <a:off x="331050" y="1114097"/>
            <a:ext cx="8481900" cy="4002000"/>
          </a:xfrm>
          <a:prstGeom prst="rect">
            <a:avLst/>
          </a:prstGeom>
          <a:noFill/>
          <a:ln>
            <a:noFill/>
          </a:ln>
        </p:spPr>
        <p:txBody>
          <a:bodyPr spcFirstLastPara="1" wrap="square" lIns="91425" tIns="45700" rIns="91425" bIns="45700" anchor="t" anchorCtr="0">
            <a:spAutoFit/>
          </a:bodyPr>
          <a:lstStyle/>
          <a:p>
            <a:pPr marL="914400" marR="0" lvl="0" indent="-127000" algn="l" rtl="0">
              <a:lnSpc>
                <a:spcPct val="150000"/>
              </a:lnSpc>
              <a:spcBef>
                <a:spcPts val="0"/>
              </a:spcBef>
              <a:spcAft>
                <a:spcPts val="0"/>
              </a:spcAft>
              <a:buClr>
                <a:srgbClr val="000000"/>
              </a:buClr>
              <a:buSzPts val="2000"/>
              <a:buFont typeface="Montserrat" panose="00000500000000000000"/>
              <a:buChar char="❖"/>
            </a:pPr>
            <a:r>
              <a:rPr lang="en-IN" sz="20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Business Problem Understanding</a:t>
            </a:r>
            <a:endParaRPr sz="20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914400" marR="0" lvl="0" indent="-127000" algn="l" rtl="0">
              <a:lnSpc>
                <a:spcPct val="150000"/>
              </a:lnSpc>
              <a:spcBef>
                <a:spcPts val="0"/>
              </a:spcBef>
              <a:spcAft>
                <a:spcPts val="0"/>
              </a:spcAft>
              <a:buClr>
                <a:srgbClr val="000000"/>
              </a:buClr>
              <a:buSzPts val="2000"/>
              <a:buFont typeface="Montserrat" panose="00000500000000000000"/>
              <a:buChar char="❖"/>
            </a:pPr>
            <a:r>
              <a:rPr lang="en-IN" sz="20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Objective</a:t>
            </a:r>
            <a:endParaRPr sz="1400" b="0" i="0" u="none" strike="noStrike" cap="none">
              <a:solidFill>
                <a:srgbClr val="000000"/>
              </a:solidFill>
              <a:latin typeface="Montserrat" panose="00000500000000000000"/>
              <a:ea typeface="Montserrat" panose="00000500000000000000"/>
              <a:cs typeface="Montserrat" panose="00000500000000000000"/>
              <a:sym typeface="Montserrat" panose="00000500000000000000"/>
            </a:endParaRPr>
          </a:p>
          <a:p>
            <a:pPr marL="914400" marR="0" lvl="0" indent="-127000" algn="l" rtl="0">
              <a:lnSpc>
                <a:spcPct val="150000"/>
              </a:lnSpc>
              <a:spcBef>
                <a:spcPts val="0"/>
              </a:spcBef>
              <a:spcAft>
                <a:spcPts val="0"/>
              </a:spcAft>
              <a:buClr>
                <a:srgbClr val="000000"/>
              </a:buClr>
              <a:buSzPts val="2000"/>
              <a:buFont typeface="Montserrat" panose="00000500000000000000"/>
              <a:buChar char="❖"/>
            </a:pPr>
            <a:r>
              <a:rPr lang="en-IN" sz="20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Data Summary</a:t>
            </a:r>
            <a:endParaRPr sz="1400" b="0" i="0" u="none" strike="noStrike" cap="none">
              <a:solidFill>
                <a:srgbClr val="000000"/>
              </a:solidFill>
              <a:latin typeface="Montserrat" panose="00000500000000000000"/>
              <a:ea typeface="Montserrat" panose="00000500000000000000"/>
              <a:cs typeface="Montserrat" panose="00000500000000000000"/>
              <a:sym typeface="Montserrat" panose="00000500000000000000"/>
            </a:endParaRPr>
          </a:p>
          <a:p>
            <a:pPr marL="914400" marR="0" lvl="0" indent="-127000" algn="l" rtl="0">
              <a:lnSpc>
                <a:spcPct val="150000"/>
              </a:lnSpc>
              <a:spcBef>
                <a:spcPts val="0"/>
              </a:spcBef>
              <a:spcAft>
                <a:spcPts val="0"/>
              </a:spcAft>
              <a:buClr>
                <a:srgbClr val="000000"/>
              </a:buClr>
              <a:buSzPts val="2000"/>
              <a:buFont typeface="Montserrat" panose="00000500000000000000"/>
              <a:buChar char="❖"/>
            </a:pPr>
            <a:r>
              <a:rPr lang="en-IN" sz="20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Exploratory Data Analysis</a:t>
            </a:r>
            <a:endParaRPr sz="1400" b="0" i="0" u="none" strike="noStrike" cap="none">
              <a:solidFill>
                <a:srgbClr val="000000"/>
              </a:solidFill>
              <a:latin typeface="Montserrat" panose="00000500000000000000"/>
              <a:ea typeface="Montserrat" panose="00000500000000000000"/>
              <a:cs typeface="Montserrat" panose="00000500000000000000"/>
              <a:sym typeface="Montserrat" panose="00000500000000000000"/>
            </a:endParaRPr>
          </a:p>
          <a:p>
            <a:pPr marL="914400" marR="0" lvl="0" indent="-127000" algn="l" rtl="0">
              <a:lnSpc>
                <a:spcPct val="150000"/>
              </a:lnSpc>
              <a:spcBef>
                <a:spcPts val="0"/>
              </a:spcBef>
              <a:spcAft>
                <a:spcPts val="0"/>
              </a:spcAft>
              <a:buClr>
                <a:srgbClr val="000000"/>
              </a:buClr>
              <a:buSzPts val="2000"/>
              <a:buFont typeface="Montserrat" panose="00000500000000000000"/>
              <a:buChar char="❖"/>
            </a:pPr>
            <a:r>
              <a:rPr lang="en-IN" sz="20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Challenges</a:t>
            </a:r>
            <a:endParaRPr sz="1400" b="0" i="0" u="none" strike="noStrike" cap="none">
              <a:solidFill>
                <a:srgbClr val="000000"/>
              </a:solidFill>
              <a:latin typeface="Montserrat" panose="00000500000000000000"/>
              <a:ea typeface="Montserrat" panose="00000500000000000000"/>
              <a:cs typeface="Montserrat" panose="00000500000000000000"/>
              <a:sym typeface="Montserrat" panose="00000500000000000000"/>
            </a:endParaRPr>
          </a:p>
          <a:p>
            <a:pPr marL="914400" marR="0" lvl="0" indent="-127000" algn="l" rtl="0">
              <a:lnSpc>
                <a:spcPct val="150000"/>
              </a:lnSpc>
              <a:spcBef>
                <a:spcPts val="0"/>
              </a:spcBef>
              <a:spcAft>
                <a:spcPts val="0"/>
              </a:spcAft>
              <a:buClr>
                <a:srgbClr val="000000"/>
              </a:buClr>
              <a:buSzPts val="2000"/>
              <a:buFont typeface="Montserrat" panose="00000500000000000000"/>
              <a:buChar char="❖"/>
            </a:pPr>
            <a:r>
              <a:rPr lang="en-IN" sz="20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Recommendation</a:t>
            </a:r>
            <a:endParaRPr sz="1400" b="0" i="0" u="none" strike="noStrike" cap="none">
              <a:solidFill>
                <a:srgbClr val="000000"/>
              </a:solidFill>
              <a:latin typeface="Montserrat" panose="00000500000000000000"/>
              <a:ea typeface="Montserrat" panose="00000500000000000000"/>
              <a:cs typeface="Montserrat" panose="00000500000000000000"/>
              <a:sym typeface="Montserrat" panose="00000500000000000000"/>
            </a:endParaRPr>
          </a:p>
          <a:p>
            <a:pPr marL="914400" marR="0" lvl="0" indent="-127000" algn="l" rtl="0">
              <a:lnSpc>
                <a:spcPct val="150000"/>
              </a:lnSpc>
              <a:spcBef>
                <a:spcPts val="0"/>
              </a:spcBef>
              <a:spcAft>
                <a:spcPts val="0"/>
              </a:spcAft>
              <a:buClr>
                <a:srgbClr val="000000"/>
              </a:buClr>
              <a:buSzPts val="2000"/>
              <a:buFont typeface="Montserrat" panose="00000500000000000000"/>
              <a:buChar char="❖"/>
            </a:pPr>
            <a:r>
              <a:rPr lang="en-IN" sz="20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Conclusion</a:t>
            </a:r>
            <a:endParaRPr sz="1400" b="0" i="0" u="none" strike="noStrike" cap="none">
              <a:solidFill>
                <a:srgbClr val="000000"/>
              </a:solidFill>
              <a:latin typeface="Montserrat" panose="00000500000000000000"/>
              <a:ea typeface="Montserrat" panose="00000500000000000000"/>
              <a:cs typeface="Montserrat" panose="00000500000000000000"/>
              <a:sym typeface="Montserrat" panose="00000500000000000000"/>
            </a:endParaRPr>
          </a:p>
          <a:p>
            <a:pPr marL="914400" marR="0" lvl="0" indent="-127000" algn="l" rtl="0">
              <a:lnSpc>
                <a:spcPct val="150000"/>
              </a:lnSpc>
              <a:spcBef>
                <a:spcPts val="0"/>
              </a:spcBef>
              <a:spcAft>
                <a:spcPts val="0"/>
              </a:spcAft>
              <a:buClr>
                <a:srgbClr val="000000"/>
              </a:buClr>
              <a:buSzPts val="2000"/>
              <a:buFont typeface="Montserrat" panose="00000500000000000000"/>
              <a:buChar char="❖"/>
            </a:pPr>
            <a:r>
              <a:rPr lang="en-IN" sz="20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Q &amp; A</a:t>
            </a:r>
            <a:endParaRPr sz="1400" b="0" i="0" u="none" strike="noStrike" cap="none">
              <a:solidFill>
                <a:srgbClr val="000000"/>
              </a:solidFill>
              <a:latin typeface="Montserrat" panose="00000500000000000000"/>
              <a:ea typeface="Montserrat" panose="00000500000000000000"/>
              <a:cs typeface="Montserrat" panose="00000500000000000000"/>
              <a:sym typeface="Montserrat" panose="00000500000000000000"/>
            </a:endParaRPr>
          </a:p>
          <a:p>
            <a:pPr marL="0" marR="0" lvl="0" indent="0" algn="l" rtl="0">
              <a:lnSpc>
                <a:spcPct val="100000"/>
              </a:lnSpc>
              <a:spcBef>
                <a:spcPts val="0"/>
              </a:spcBef>
              <a:spcAft>
                <a:spcPts val="0"/>
              </a:spcAft>
              <a:buClr>
                <a:srgbClr val="000000"/>
              </a:buClr>
              <a:buSzPts val="1400"/>
              <a:buFont typeface="Noto Sans Symbols"/>
              <a:buNone/>
            </a:pPr>
            <a:endParaRPr sz="1400" b="1" i="0" u="none" strike="noStrike" cap="none">
              <a:solidFill>
                <a:srgbClr val="00206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2"/>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224" name="Google Shape;224;p32"/>
          <p:cNvPicPr preferRelativeResize="0"/>
          <p:nvPr/>
        </p:nvPicPr>
        <p:blipFill rotWithShape="1">
          <a:blip r:embed="rId1"/>
          <a:srcRect/>
          <a:stretch>
            <a:fillRect/>
          </a:stretch>
        </p:blipFill>
        <p:spPr>
          <a:xfrm>
            <a:off x="0" y="1358700"/>
            <a:ext cx="9144001" cy="3583650"/>
          </a:xfrm>
          <a:prstGeom prst="rect">
            <a:avLst/>
          </a:prstGeom>
          <a:noFill/>
          <a:ln>
            <a:noFill/>
          </a:ln>
        </p:spPr>
      </p:pic>
      <p:sp>
        <p:nvSpPr>
          <p:cNvPr id="225" name="Google Shape;225;p32"/>
          <p:cNvSpPr txBox="1"/>
          <p:nvPr/>
        </p:nvSpPr>
        <p:spPr>
          <a:xfrm>
            <a:off x="732725" y="912300"/>
            <a:ext cx="79893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IN" sz="17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This plot shows  Churn for number of customer service calls </a:t>
            </a:r>
            <a:endParaRPr sz="17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p:txBody>
      </p:sp>
      <p:sp>
        <p:nvSpPr>
          <p:cNvPr id="226" name="Google Shape;226;p32"/>
          <p:cNvSpPr txBox="1"/>
          <p:nvPr/>
        </p:nvSpPr>
        <p:spPr>
          <a:xfrm>
            <a:off x="1215300" y="0"/>
            <a:ext cx="7333200" cy="754200"/>
          </a:xfrm>
          <a:prstGeom prst="rect">
            <a:avLst/>
          </a:prstGeom>
          <a:noFill/>
          <a:ln>
            <a:noFill/>
          </a:ln>
        </p:spPr>
        <p:txBody>
          <a:bodyPr spcFirstLastPara="1" wrap="square" lIns="91425" tIns="91425" rIns="91425" bIns="91425" anchor="t" anchorCtr="0">
            <a:spAutoFit/>
          </a:bodyPr>
          <a:lstStyle/>
          <a:p>
            <a:pPr marL="0" lvl="0" indent="0" algn="l" rtl="0">
              <a:lnSpc>
                <a:spcPct val="136000"/>
              </a:lnSpc>
              <a:spcBef>
                <a:spcPts val="0"/>
              </a:spcBef>
              <a:spcAft>
                <a:spcPts val="0"/>
              </a:spcAft>
              <a:buClr>
                <a:srgbClr val="000000"/>
              </a:buClr>
              <a:buSzPts val="5200"/>
              <a:buFont typeface="Arial" panose="020B0604020202020204"/>
              <a:buNone/>
            </a:pPr>
            <a:r>
              <a:rPr lang="en-IN" sz="3700" b="1" baseline="30000">
                <a:solidFill>
                  <a:schemeClr val="dk1"/>
                </a:solidFill>
                <a:highlight>
                  <a:srgbClr val="FFFFFE"/>
                </a:highlight>
                <a:latin typeface="Montserrat" panose="00000500000000000000"/>
                <a:ea typeface="Montserrat" panose="00000500000000000000"/>
                <a:cs typeface="Montserrat" panose="00000500000000000000"/>
                <a:sym typeface="Montserrat" panose="00000500000000000000"/>
              </a:rPr>
              <a:t>CUSTOMER SERVICE CALLS vs. CHURN</a:t>
            </a:r>
            <a:endParaRPr sz="37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3"/>
          <p:cNvSpPr txBox="1">
            <a:spLocks noGrp="1"/>
          </p:cNvSpPr>
          <p:nvPr>
            <p:ph type="ctrTitle"/>
          </p:nvPr>
        </p:nvSpPr>
        <p:spPr>
          <a:xfrm>
            <a:off x="915450" y="57475"/>
            <a:ext cx="7313100" cy="738900"/>
          </a:xfrm>
          <a:prstGeom prst="rect">
            <a:avLst/>
          </a:prstGeom>
          <a:noFill/>
          <a:ln>
            <a:noFill/>
          </a:ln>
        </p:spPr>
        <p:txBody>
          <a:bodyPr spcFirstLastPara="1" wrap="square" lIns="91425" tIns="91425" rIns="91425" bIns="91425" anchor="b" anchorCtr="0">
            <a:spAutoFit/>
          </a:bodyPr>
          <a:lstStyle/>
          <a:p>
            <a:pPr marL="0" lvl="0" indent="0" algn="l" rtl="0">
              <a:lnSpc>
                <a:spcPct val="136000"/>
              </a:lnSpc>
              <a:spcBef>
                <a:spcPts val="0"/>
              </a:spcBef>
              <a:spcAft>
                <a:spcPts val="0"/>
              </a:spcAft>
              <a:buSzPts val="5200"/>
              <a:buNone/>
            </a:pPr>
            <a:r>
              <a:rPr lang="en-IN" sz="3600" b="1" baseline="30000">
                <a:highlight>
                  <a:srgbClr val="FFFFFE"/>
                </a:highlight>
                <a:latin typeface="Montserrat" panose="00000500000000000000"/>
                <a:ea typeface="Montserrat" panose="00000500000000000000"/>
                <a:cs typeface="Montserrat" panose="00000500000000000000"/>
                <a:sym typeface="Montserrat" panose="00000500000000000000"/>
              </a:rPr>
              <a:t>CUSTOMER SERVICE CALLS vs. CHURN</a:t>
            </a:r>
            <a:endParaRPr sz="3600"/>
          </a:p>
        </p:txBody>
      </p:sp>
      <p:sp>
        <p:nvSpPr>
          <p:cNvPr id="232" name="Google Shape;232;p33"/>
          <p:cNvSpPr txBox="1">
            <a:spLocks noGrp="1"/>
          </p:cNvSpPr>
          <p:nvPr>
            <p:ph type="subTitle" idx="1"/>
          </p:nvPr>
        </p:nvSpPr>
        <p:spPr>
          <a:xfrm>
            <a:off x="125625" y="1301400"/>
            <a:ext cx="4336200" cy="3842100"/>
          </a:xfrm>
          <a:prstGeom prst="rect">
            <a:avLst/>
          </a:prstGeom>
          <a:noFill/>
          <a:ln>
            <a:noFill/>
          </a:ln>
        </p:spPr>
        <p:txBody>
          <a:bodyPr spcFirstLastPara="1" wrap="square" lIns="91425" tIns="91425" rIns="91425" bIns="91425" anchor="t" anchorCtr="0">
            <a:noAutofit/>
          </a:bodyPr>
          <a:lstStyle/>
          <a:p>
            <a:pPr marL="457200" lvl="0" indent="-336550" algn="l" rtl="0">
              <a:lnSpc>
                <a:spcPct val="100000"/>
              </a:lnSpc>
              <a:spcBef>
                <a:spcPts val="0"/>
              </a:spcBef>
              <a:spcAft>
                <a:spcPts val="0"/>
              </a:spcAft>
              <a:buClr>
                <a:srgbClr val="002060"/>
              </a:buClr>
              <a:buSzPts val="1700"/>
              <a:buFont typeface="Montserrat" panose="00000500000000000000"/>
              <a:buChar char="➢"/>
            </a:pPr>
            <a:r>
              <a:rPr lang="en-IN" sz="1900" b="1">
                <a:solidFill>
                  <a:srgbClr val="002060"/>
                </a:solidFill>
                <a:latin typeface="Montserrat" panose="00000500000000000000"/>
                <a:ea typeface="Montserrat" panose="00000500000000000000"/>
                <a:cs typeface="Montserrat" panose="00000500000000000000"/>
                <a:sym typeface="Montserrat" panose="00000500000000000000"/>
              </a:rPr>
              <a:t>This table mapping number of customer calls to the churn percentage</a:t>
            </a:r>
            <a:endParaRPr sz="1900" b="1">
              <a:solidFill>
                <a:srgbClr val="002060"/>
              </a:solidFill>
              <a:latin typeface="Montserrat" panose="00000500000000000000"/>
              <a:ea typeface="Montserrat" panose="00000500000000000000"/>
              <a:cs typeface="Montserrat" panose="00000500000000000000"/>
              <a:sym typeface="Montserrat" panose="00000500000000000000"/>
            </a:endParaRPr>
          </a:p>
          <a:p>
            <a:pPr marL="457200" lvl="0" indent="-336550" algn="l" rtl="0">
              <a:lnSpc>
                <a:spcPct val="100000"/>
              </a:lnSpc>
              <a:spcBef>
                <a:spcPts val="0"/>
              </a:spcBef>
              <a:spcAft>
                <a:spcPts val="0"/>
              </a:spcAft>
              <a:buClr>
                <a:srgbClr val="002060"/>
              </a:buClr>
              <a:buSzPts val="1700"/>
              <a:buFont typeface="Montserrat" panose="00000500000000000000"/>
              <a:buChar char="➢"/>
            </a:pPr>
            <a:r>
              <a:rPr lang="en-IN" sz="1900" b="1">
                <a:solidFill>
                  <a:srgbClr val="002060"/>
                </a:solidFill>
                <a:latin typeface="Montserrat" panose="00000500000000000000"/>
                <a:ea typeface="Montserrat" panose="00000500000000000000"/>
                <a:cs typeface="Montserrat" panose="00000500000000000000"/>
                <a:sym typeface="Montserrat" panose="00000500000000000000"/>
              </a:rPr>
              <a:t>It’s clear that after 4 calls at least 45% of the subscribers churn.</a:t>
            </a:r>
            <a:endParaRPr sz="1900" b="1">
              <a:solidFill>
                <a:srgbClr val="002060"/>
              </a:solidFill>
              <a:latin typeface="Montserrat" panose="00000500000000000000"/>
              <a:ea typeface="Montserrat" panose="00000500000000000000"/>
              <a:cs typeface="Montserrat" panose="00000500000000000000"/>
              <a:sym typeface="Montserrat" panose="00000500000000000000"/>
            </a:endParaRPr>
          </a:p>
          <a:p>
            <a:pPr marL="457200" lvl="0" indent="-336550" algn="l" rtl="0">
              <a:lnSpc>
                <a:spcPct val="100000"/>
              </a:lnSpc>
              <a:spcBef>
                <a:spcPts val="0"/>
              </a:spcBef>
              <a:spcAft>
                <a:spcPts val="0"/>
              </a:spcAft>
              <a:buClr>
                <a:srgbClr val="002060"/>
              </a:buClr>
              <a:buSzPts val="1700"/>
              <a:buFont typeface="Montserrat" panose="00000500000000000000"/>
              <a:buChar char="➢"/>
            </a:pPr>
            <a:r>
              <a:rPr lang="en-IN" sz="1900" b="1">
                <a:solidFill>
                  <a:srgbClr val="002060"/>
                </a:solidFill>
                <a:latin typeface="Montserrat" panose="00000500000000000000"/>
                <a:ea typeface="Montserrat" panose="00000500000000000000"/>
                <a:cs typeface="Montserrat" panose="00000500000000000000"/>
                <a:sym typeface="Montserrat" panose="00000500000000000000"/>
              </a:rPr>
              <a:t>Customers with more than 4 service calls their probability of leaving is more</a:t>
            </a:r>
            <a:endParaRPr sz="1900" b="1">
              <a:solidFill>
                <a:srgbClr val="002060"/>
              </a:solidFill>
              <a:latin typeface="Montserrat" panose="00000500000000000000"/>
              <a:ea typeface="Montserrat" panose="00000500000000000000"/>
              <a:cs typeface="Montserrat" panose="00000500000000000000"/>
              <a:sym typeface="Montserrat" panose="00000500000000000000"/>
            </a:endParaRPr>
          </a:p>
          <a:p>
            <a:pPr marL="457200" lvl="0" indent="0" algn="l" rtl="0">
              <a:lnSpc>
                <a:spcPct val="100000"/>
              </a:lnSpc>
              <a:spcBef>
                <a:spcPts val="0"/>
              </a:spcBef>
              <a:spcAft>
                <a:spcPts val="0"/>
              </a:spcAft>
              <a:buSzPts val="2800"/>
              <a:buNone/>
            </a:pPr>
            <a:endParaRPr sz="1900" b="1">
              <a:solidFill>
                <a:srgbClr val="002060"/>
              </a:solidFill>
              <a:latin typeface="Montserrat" panose="00000500000000000000"/>
              <a:ea typeface="Montserrat" panose="00000500000000000000"/>
              <a:cs typeface="Montserrat" panose="00000500000000000000"/>
              <a:sym typeface="Montserrat" panose="00000500000000000000"/>
            </a:endParaRPr>
          </a:p>
        </p:txBody>
      </p:sp>
      <p:pic>
        <p:nvPicPr>
          <p:cNvPr id="233" name="Google Shape;233;p33"/>
          <p:cNvPicPr preferRelativeResize="0"/>
          <p:nvPr/>
        </p:nvPicPr>
        <p:blipFill rotWithShape="1">
          <a:blip r:embed="rId1"/>
          <a:srcRect/>
          <a:stretch>
            <a:fillRect/>
          </a:stretch>
        </p:blipFill>
        <p:spPr>
          <a:xfrm>
            <a:off x="4572000" y="1350650"/>
            <a:ext cx="4425000" cy="3743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ctrTitle"/>
          </p:nvPr>
        </p:nvSpPr>
        <p:spPr>
          <a:xfrm>
            <a:off x="311700" y="112425"/>
            <a:ext cx="8093100" cy="954300"/>
          </a:xfrm>
          <a:prstGeom prst="rect">
            <a:avLst/>
          </a:prstGeom>
          <a:noFill/>
          <a:ln>
            <a:noFill/>
          </a:ln>
        </p:spPr>
        <p:txBody>
          <a:bodyPr spcFirstLastPara="1" wrap="square" lIns="91425" tIns="91425" rIns="91425" bIns="91425" anchor="b" anchorCtr="0">
            <a:spAutoFit/>
          </a:bodyPr>
          <a:lstStyle/>
          <a:p>
            <a:pPr marL="0" lvl="0" indent="0" algn="ctr" rtl="0">
              <a:lnSpc>
                <a:spcPct val="100000"/>
              </a:lnSpc>
              <a:spcBef>
                <a:spcPts val="0"/>
              </a:spcBef>
              <a:spcAft>
                <a:spcPts val="0"/>
              </a:spcAft>
              <a:buSzPts val="5200"/>
              <a:buNone/>
            </a:pPr>
            <a:r>
              <a:rPr lang="en-IN" sz="2500" b="1">
                <a:latin typeface="Montserrat" panose="00000500000000000000"/>
                <a:ea typeface="Montserrat" panose="00000500000000000000"/>
                <a:cs typeface="Montserrat" panose="00000500000000000000"/>
                <a:sym typeface="Montserrat" panose="00000500000000000000"/>
              </a:rPr>
              <a:t>DAY CALL MINUTES &amp; DAY CALL CHARGE  vs. CHURN </a:t>
            </a:r>
            <a:endParaRPr sz="2500" b="1">
              <a:latin typeface="Montserrat" panose="00000500000000000000"/>
              <a:ea typeface="Montserrat" panose="00000500000000000000"/>
              <a:cs typeface="Montserrat" panose="00000500000000000000"/>
              <a:sym typeface="Montserrat" panose="00000500000000000000"/>
            </a:endParaRPr>
          </a:p>
        </p:txBody>
      </p:sp>
      <p:sp>
        <p:nvSpPr>
          <p:cNvPr id="239" name="Google Shape;239;p34"/>
          <p:cNvSpPr txBox="1">
            <a:spLocks noGrp="1"/>
          </p:cNvSpPr>
          <p:nvPr>
            <p:ph type="subTitle" idx="1"/>
          </p:nvPr>
        </p:nvSpPr>
        <p:spPr>
          <a:xfrm>
            <a:off x="311700" y="1005700"/>
            <a:ext cx="8520600" cy="1753200"/>
          </a:xfrm>
          <a:prstGeom prst="rect">
            <a:avLst/>
          </a:prstGeom>
          <a:noFill/>
          <a:ln>
            <a:noFill/>
          </a:ln>
        </p:spPr>
        <p:txBody>
          <a:bodyPr spcFirstLastPara="1" wrap="square" lIns="91425" tIns="91425" rIns="91425" bIns="91425" anchor="t" anchorCtr="0">
            <a:spAutoFit/>
          </a:bodyPr>
          <a:lstStyle/>
          <a:p>
            <a:pPr marL="457200" lvl="0" indent="-301625" algn="l" rtl="0">
              <a:lnSpc>
                <a:spcPct val="140000"/>
              </a:lnSpc>
              <a:spcBef>
                <a:spcPts val="1200"/>
              </a:spcBef>
              <a:spcAft>
                <a:spcPts val="0"/>
              </a:spcAft>
              <a:buClr>
                <a:srgbClr val="002060"/>
              </a:buClr>
              <a:buSzPts val="1150"/>
              <a:buFont typeface="Montserrat" panose="00000500000000000000"/>
              <a:buChar char="➢"/>
            </a:pPr>
            <a:r>
              <a:rPr lang="en-IN" sz="1150" b="1">
                <a:solidFill>
                  <a:srgbClr val="002060"/>
                </a:solidFill>
                <a:latin typeface="Montserrat" panose="00000500000000000000"/>
                <a:ea typeface="Montserrat" panose="00000500000000000000"/>
                <a:cs typeface="Montserrat" panose="00000500000000000000"/>
                <a:sym typeface="Montserrat" panose="00000500000000000000"/>
              </a:rPr>
              <a:t>Left side box-plot shows the relation between total day minutes with churn</a:t>
            </a:r>
            <a:endParaRPr sz="1150" b="1">
              <a:solidFill>
                <a:srgbClr val="002060"/>
              </a:solidFill>
              <a:latin typeface="Montserrat" panose="00000500000000000000"/>
              <a:ea typeface="Montserrat" panose="00000500000000000000"/>
              <a:cs typeface="Montserrat" panose="00000500000000000000"/>
              <a:sym typeface="Montserrat" panose="00000500000000000000"/>
            </a:endParaRPr>
          </a:p>
          <a:p>
            <a:pPr marL="457200" lvl="0" indent="-301625" algn="l" rtl="0">
              <a:lnSpc>
                <a:spcPct val="140000"/>
              </a:lnSpc>
              <a:spcBef>
                <a:spcPts val="0"/>
              </a:spcBef>
              <a:spcAft>
                <a:spcPts val="0"/>
              </a:spcAft>
              <a:buClr>
                <a:srgbClr val="002060"/>
              </a:buClr>
              <a:buSzPts val="1150"/>
              <a:buFont typeface="Montserrat" panose="00000500000000000000"/>
              <a:buChar char="➢"/>
            </a:pPr>
            <a:r>
              <a:rPr lang="en-IN" sz="1150" b="1">
                <a:solidFill>
                  <a:srgbClr val="002060"/>
                </a:solidFill>
                <a:latin typeface="Montserrat" panose="00000500000000000000"/>
                <a:ea typeface="Montserrat" panose="00000500000000000000"/>
                <a:cs typeface="Montserrat" panose="00000500000000000000"/>
                <a:sym typeface="Montserrat" panose="00000500000000000000"/>
              </a:rPr>
              <a:t>Right side box-plot shows the relation between total day call charges with churn</a:t>
            </a:r>
            <a:endParaRPr sz="1150" b="1">
              <a:solidFill>
                <a:srgbClr val="002060"/>
              </a:solidFill>
              <a:latin typeface="Montserrat" panose="00000500000000000000"/>
              <a:ea typeface="Montserrat" panose="00000500000000000000"/>
              <a:cs typeface="Montserrat" panose="00000500000000000000"/>
              <a:sym typeface="Montserrat" panose="00000500000000000000"/>
            </a:endParaRPr>
          </a:p>
          <a:p>
            <a:pPr marL="457200" lvl="0" indent="-301625" algn="l" rtl="0">
              <a:lnSpc>
                <a:spcPct val="140000"/>
              </a:lnSpc>
              <a:spcBef>
                <a:spcPts val="0"/>
              </a:spcBef>
              <a:spcAft>
                <a:spcPts val="0"/>
              </a:spcAft>
              <a:buClr>
                <a:srgbClr val="002060"/>
              </a:buClr>
              <a:buSzPts val="1150"/>
              <a:buFont typeface="Montserrat" panose="00000500000000000000"/>
              <a:buChar char="➢"/>
            </a:pPr>
            <a:r>
              <a:rPr lang="en-IN" sz="1150" b="1">
                <a:solidFill>
                  <a:srgbClr val="002060"/>
                </a:solidFill>
                <a:latin typeface="Montserrat" panose="00000500000000000000"/>
                <a:ea typeface="Montserrat" panose="00000500000000000000"/>
                <a:cs typeface="Montserrat" panose="00000500000000000000"/>
                <a:sym typeface="Montserrat" panose="00000500000000000000"/>
              </a:rPr>
              <a:t>Below box-plot shows that with users spending more 225 minutes or more tend to switch to other operator.</a:t>
            </a:r>
            <a:endParaRPr sz="1150" b="1">
              <a:solidFill>
                <a:srgbClr val="002060"/>
              </a:solidFill>
              <a:latin typeface="Montserrat" panose="00000500000000000000"/>
              <a:ea typeface="Montserrat" panose="00000500000000000000"/>
              <a:cs typeface="Montserrat" panose="00000500000000000000"/>
              <a:sym typeface="Montserrat" panose="00000500000000000000"/>
            </a:endParaRPr>
          </a:p>
          <a:p>
            <a:pPr marL="457200" lvl="0" indent="-307975" algn="l" rtl="0">
              <a:lnSpc>
                <a:spcPct val="140000"/>
              </a:lnSpc>
              <a:spcBef>
                <a:spcPts val="0"/>
              </a:spcBef>
              <a:spcAft>
                <a:spcPts val="0"/>
              </a:spcAft>
              <a:buClr>
                <a:srgbClr val="002060"/>
              </a:buClr>
              <a:buSzPts val="1250"/>
              <a:buFont typeface="Montserrat" panose="00000500000000000000"/>
              <a:buChar char="➢"/>
            </a:pPr>
            <a:r>
              <a:rPr lang="en-IN" sz="1150" b="1">
                <a:solidFill>
                  <a:srgbClr val="002060"/>
                </a:solidFill>
                <a:highlight>
                  <a:srgbClr val="FFFFFF"/>
                </a:highlight>
                <a:latin typeface="Montserrat" panose="00000500000000000000"/>
                <a:ea typeface="Montserrat" panose="00000500000000000000"/>
                <a:cs typeface="Montserrat" panose="00000500000000000000"/>
                <a:sym typeface="Montserrat" panose="00000500000000000000"/>
              </a:rPr>
              <a:t>The customer  who have high call minutes also have high call price these tends to churn</a:t>
            </a:r>
            <a:endParaRPr sz="1250" b="1">
              <a:solidFill>
                <a:srgbClr val="002060"/>
              </a:solidFill>
              <a:latin typeface="Montserrat" panose="00000500000000000000"/>
              <a:ea typeface="Montserrat" panose="00000500000000000000"/>
              <a:cs typeface="Montserrat" panose="00000500000000000000"/>
              <a:sym typeface="Montserrat" panose="00000500000000000000"/>
            </a:endParaRPr>
          </a:p>
          <a:p>
            <a:pPr marL="457200" lvl="0" indent="-355600" algn="ctr" rtl="0">
              <a:lnSpc>
                <a:spcPct val="100000"/>
              </a:lnSpc>
              <a:spcBef>
                <a:spcPts val="0"/>
              </a:spcBef>
              <a:spcAft>
                <a:spcPts val="0"/>
              </a:spcAft>
              <a:buSzPts val="2000"/>
              <a:buChar char="➢"/>
            </a:pPr>
            <a:endParaRPr sz="2000"/>
          </a:p>
        </p:txBody>
      </p:sp>
      <p:pic>
        <p:nvPicPr>
          <p:cNvPr id="240" name="Google Shape;240;p34"/>
          <p:cNvPicPr preferRelativeResize="0"/>
          <p:nvPr/>
        </p:nvPicPr>
        <p:blipFill rotWithShape="1">
          <a:blip r:embed="rId1"/>
          <a:srcRect/>
          <a:stretch>
            <a:fillRect/>
          </a:stretch>
        </p:blipFill>
        <p:spPr>
          <a:xfrm>
            <a:off x="311700" y="2301225"/>
            <a:ext cx="3667125" cy="2705100"/>
          </a:xfrm>
          <a:prstGeom prst="rect">
            <a:avLst/>
          </a:prstGeom>
          <a:noFill/>
          <a:ln>
            <a:noFill/>
          </a:ln>
        </p:spPr>
      </p:pic>
      <p:pic>
        <p:nvPicPr>
          <p:cNvPr id="241" name="Google Shape;241;p34"/>
          <p:cNvPicPr preferRelativeResize="0"/>
          <p:nvPr/>
        </p:nvPicPr>
        <p:blipFill rotWithShape="1">
          <a:blip r:embed="rId2"/>
          <a:srcRect/>
          <a:stretch>
            <a:fillRect/>
          </a:stretch>
        </p:blipFill>
        <p:spPr>
          <a:xfrm>
            <a:off x="5136125" y="2301225"/>
            <a:ext cx="3609975" cy="2705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5"/>
          <p:cNvSpPr txBox="1">
            <a:spLocks noGrp="1"/>
          </p:cNvSpPr>
          <p:nvPr>
            <p:ph type="ctrTitle"/>
          </p:nvPr>
        </p:nvSpPr>
        <p:spPr>
          <a:xfrm>
            <a:off x="81825" y="114925"/>
            <a:ext cx="8520600" cy="1518900"/>
          </a:xfrm>
          <a:prstGeom prst="rect">
            <a:avLst/>
          </a:prstGeom>
          <a:noFill/>
          <a:ln>
            <a:noFill/>
          </a:ln>
        </p:spPr>
        <p:txBody>
          <a:bodyPr spcFirstLastPara="1" wrap="square" lIns="91425" tIns="91425" rIns="91425" bIns="91425" anchor="b" anchorCtr="0">
            <a:spAutoFit/>
          </a:bodyPr>
          <a:lstStyle/>
          <a:p>
            <a:pPr marL="0" lvl="0" indent="0" algn="l" rtl="0">
              <a:lnSpc>
                <a:spcPct val="115000"/>
              </a:lnSpc>
              <a:spcBef>
                <a:spcPts val="700"/>
              </a:spcBef>
              <a:spcAft>
                <a:spcPts val="0"/>
              </a:spcAft>
              <a:buSzPts val="5200"/>
              <a:buNone/>
            </a:pPr>
            <a:r>
              <a:rPr lang="en-IN" sz="1900" b="1">
                <a:highlight>
                  <a:srgbClr val="FFFFFF"/>
                </a:highlight>
                <a:latin typeface="Montserrat" panose="00000500000000000000"/>
                <a:ea typeface="Montserrat" panose="00000500000000000000"/>
                <a:cs typeface="Montserrat" panose="00000500000000000000"/>
                <a:sym typeface="Montserrat" panose="00000500000000000000"/>
              </a:rPr>
              <a:t>ANALYZING ALL CALLS MINUTES,ALL CALLS, ALL CALLS CHARGE</a:t>
            </a:r>
            <a:endParaRPr sz="1900" b="1">
              <a:highlight>
                <a:srgbClr val="FFFFFF"/>
              </a:highlight>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700"/>
              </a:spcBef>
              <a:spcAft>
                <a:spcPts val="0"/>
              </a:spcAft>
              <a:buSzPts val="5200"/>
              <a:buNone/>
            </a:pPr>
            <a:endParaRPr sz="5900" b="1">
              <a:latin typeface="Montserrat" panose="00000500000000000000"/>
              <a:ea typeface="Montserrat" panose="00000500000000000000"/>
              <a:cs typeface="Montserrat" panose="00000500000000000000"/>
              <a:sym typeface="Montserrat" panose="00000500000000000000"/>
            </a:endParaRPr>
          </a:p>
        </p:txBody>
      </p:sp>
      <p:pic>
        <p:nvPicPr>
          <p:cNvPr id="247" name="Google Shape;247;p35"/>
          <p:cNvPicPr preferRelativeResize="0"/>
          <p:nvPr/>
        </p:nvPicPr>
        <p:blipFill rotWithShape="1">
          <a:blip r:embed="rId1"/>
          <a:srcRect/>
          <a:stretch>
            <a:fillRect/>
          </a:stretch>
        </p:blipFill>
        <p:spPr>
          <a:xfrm>
            <a:off x="435075" y="2104800"/>
            <a:ext cx="3638550" cy="2495550"/>
          </a:xfrm>
          <a:prstGeom prst="rect">
            <a:avLst/>
          </a:prstGeom>
          <a:noFill/>
          <a:ln>
            <a:noFill/>
          </a:ln>
        </p:spPr>
      </p:pic>
      <p:pic>
        <p:nvPicPr>
          <p:cNvPr id="248" name="Google Shape;248;p35"/>
          <p:cNvPicPr preferRelativeResize="0"/>
          <p:nvPr/>
        </p:nvPicPr>
        <p:blipFill rotWithShape="1">
          <a:blip r:embed="rId2"/>
          <a:srcRect/>
          <a:stretch>
            <a:fillRect/>
          </a:stretch>
        </p:blipFill>
        <p:spPr>
          <a:xfrm>
            <a:off x="4827775" y="2104800"/>
            <a:ext cx="3638550" cy="2495550"/>
          </a:xfrm>
          <a:prstGeom prst="rect">
            <a:avLst/>
          </a:prstGeom>
          <a:noFill/>
          <a:ln>
            <a:noFill/>
          </a:ln>
        </p:spPr>
      </p:pic>
      <p:sp>
        <p:nvSpPr>
          <p:cNvPr id="249" name="Google Shape;249;p35"/>
          <p:cNvSpPr txBox="1"/>
          <p:nvPr/>
        </p:nvSpPr>
        <p:spPr>
          <a:xfrm>
            <a:off x="594900" y="1239400"/>
            <a:ext cx="7138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0" name="Google Shape;250;p35"/>
          <p:cNvSpPr txBox="1"/>
          <p:nvPr/>
        </p:nvSpPr>
        <p:spPr>
          <a:xfrm>
            <a:off x="311125" y="623800"/>
            <a:ext cx="8155200" cy="15393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2060"/>
              </a:buClr>
              <a:buSzPts val="1400"/>
              <a:buFont typeface="Montserrat" panose="00000500000000000000"/>
              <a:buChar char="➢"/>
            </a:pPr>
            <a:r>
              <a:rPr lang="en-IN" sz="14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Below plots are scatter plot which shows the relation between calls and churn</a:t>
            </a:r>
            <a:endParaRPr sz="14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457200" marR="0" lvl="0" indent="-317500" algn="l" rtl="0">
              <a:lnSpc>
                <a:spcPct val="100000"/>
              </a:lnSpc>
              <a:spcBef>
                <a:spcPts val="0"/>
              </a:spcBef>
              <a:spcAft>
                <a:spcPts val="0"/>
              </a:spcAft>
              <a:buClr>
                <a:srgbClr val="002060"/>
              </a:buClr>
              <a:buSzPts val="1400"/>
              <a:buFont typeface="Montserrat" panose="00000500000000000000"/>
              <a:buChar char="➢"/>
            </a:pPr>
            <a:r>
              <a:rPr lang="en-IN" sz="14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Left side plot shows the </a:t>
            </a:r>
            <a:r>
              <a:rPr lang="en-IN" sz="1400" b="1" i="0" u="none" strike="noStrike" cap="none">
                <a:solidFill>
                  <a:srgbClr val="002060"/>
                </a:solidFill>
                <a:highlight>
                  <a:srgbClr val="FFFFFE"/>
                </a:highlight>
                <a:latin typeface="Montserrat" panose="00000500000000000000"/>
                <a:ea typeface="Montserrat" panose="00000500000000000000"/>
                <a:cs typeface="Montserrat" panose="00000500000000000000"/>
                <a:sym typeface="Montserrat" panose="00000500000000000000"/>
              </a:rPr>
              <a:t>Total day minutes,Total day charge</a:t>
            </a:r>
            <a:endParaRPr sz="1400" b="1" i="0" u="none" strike="noStrike" cap="none">
              <a:solidFill>
                <a:srgbClr val="002060"/>
              </a:solidFill>
              <a:highlight>
                <a:srgbClr val="FFFFFE"/>
              </a:highlight>
              <a:latin typeface="Montserrat" panose="00000500000000000000"/>
              <a:ea typeface="Montserrat" panose="00000500000000000000"/>
              <a:cs typeface="Montserrat" panose="00000500000000000000"/>
              <a:sym typeface="Montserrat" panose="00000500000000000000"/>
            </a:endParaRPr>
          </a:p>
          <a:p>
            <a:pPr marL="457200" marR="0" lvl="0" indent="0" algn="l" rtl="0">
              <a:lnSpc>
                <a:spcPct val="100000"/>
              </a:lnSpc>
              <a:spcBef>
                <a:spcPts val="0"/>
              </a:spcBef>
              <a:spcAft>
                <a:spcPts val="0"/>
              </a:spcAft>
              <a:buClr>
                <a:srgbClr val="000000"/>
              </a:buClr>
              <a:buSzPts val="1400"/>
              <a:buFont typeface="Arial" panose="020B0604020202020204"/>
              <a:buNone/>
            </a:pPr>
            <a:r>
              <a:rPr lang="en-IN" sz="1400" b="1" i="0" u="none" strike="noStrike" cap="none">
                <a:solidFill>
                  <a:srgbClr val="002060"/>
                </a:solidFill>
                <a:highlight>
                  <a:srgbClr val="FFFFFE"/>
                </a:highlight>
                <a:latin typeface="Montserrat" panose="00000500000000000000"/>
                <a:ea typeface="Montserrat" panose="00000500000000000000"/>
                <a:cs typeface="Montserrat" panose="00000500000000000000"/>
                <a:sym typeface="Montserrat" panose="00000500000000000000"/>
              </a:rPr>
              <a:t>With churn</a:t>
            </a:r>
            <a:endParaRPr sz="1400" b="1" i="0" u="none" strike="noStrike" cap="none">
              <a:solidFill>
                <a:srgbClr val="002060"/>
              </a:solidFill>
              <a:highlight>
                <a:srgbClr val="FFFFFE"/>
              </a:highlight>
              <a:latin typeface="Montserrat" panose="00000500000000000000"/>
              <a:ea typeface="Montserrat" panose="00000500000000000000"/>
              <a:cs typeface="Montserrat" panose="00000500000000000000"/>
              <a:sym typeface="Montserrat" panose="00000500000000000000"/>
            </a:endParaRPr>
          </a:p>
          <a:p>
            <a:pPr marL="457200" marR="0" lvl="0" indent="-317500" algn="l" rtl="0">
              <a:lnSpc>
                <a:spcPct val="100000"/>
              </a:lnSpc>
              <a:spcBef>
                <a:spcPts val="0"/>
              </a:spcBef>
              <a:spcAft>
                <a:spcPts val="0"/>
              </a:spcAft>
              <a:buClr>
                <a:srgbClr val="002060"/>
              </a:buClr>
              <a:buSzPts val="1400"/>
              <a:buFont typeface="Montserrat" panose="00000500000000000000"/>
              <a:buChar char="➢"/>
            </a:pPr>
            <a:r>
              <a:rPr lang="en-IN" sz="14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Right side plot shows the </a:t>
            </a:r>
            <a:r>
              <a:rPr lang="en-IN" sz="1400" b="1" i="0" u="none" strike="noStrike" cap="none">
                <a:solidFill>
                  <a:srgbClr val="002060"/>
                </a:solidFill>
                <a:highlight>
                  <a:srgbClr val="FFFFFE"/>
                </a:highlight>
                <a:latin typeface="Montserrat" panose="00000500000000000000"/>
                <a:ea typeface="Montserrat" panose="00000500000000000000"/>
                <a:cs typeface="Montserrat" panose="00000500000000000000"/>
                <a:sym typeface="Montserrat" panose="00000500000000000000"/>
              </a:rPr>
              <a:t>Total eve minutes,Total eve charge</a:t>
            </a:r>
            <a:endParaRPr sz="1400" b="1" i="0" u="none" strike="noStrike" cap="none">
              <a:solidFill>
                <a:srgbClr val="002060"/>
              </a:solidFill>
              <a:highlight>
                <a:srgbClr val="FFFFFE"/>
              </a:highlight>
              <a:latin typeface="Montserrat" panose="00000500000000000000"/>
              <a:ea typeface="Montserrat" panose="00000500000000000000"/>
              <a:cs typeface="Montserrat" panose="00000500000000000000"/>
              <a:sym typeface="Montserrat" panose="00000500000000000000"/>
            </a:endParaRPr>
          </a:p>
          <a:p>
            <a:pPr marL="457200" marR="0" lvl="0" indent="0" algn="l" rtl="0">
              <a:lnSpc>
                <a:spcPct val="100000"/>
              </a:lnSpc>
              <a:spcBef>
                <a:spcPts val="0"/>
              </a:spcBef>
              <a:spcAft>
                <a:spcPts val="0"/>
              </a:spcAft>
              <a:buClr>
                <a:srgbClr val="000000"/>
              </a:buClr>
              <a:buSzPts val="1400"/>
              <a:buFont typeface="Arial" panose="020B0604020202020204"/>
              <a:buNone/>
            </a:pPr>
            <a:r>
              <a:rPr lang="en-IN" sz="1400" b="1" i="0" u="none" strike="noStrike" cap="none">
                <a:solidFill>
                  <a:srgbClr val="002060"/>
                </a:solidFill>
                <a:highlight>
                  <a:srgbClr val="FFFFFE"/>
                </a:highlight>
                <a:latin typeface="Montserrat" panose="00000500000000000000"/>
                <a:ea typeface="Montserrat" panose="00000500000000000000"/>
                <a:cs typeface="Montserrat" panose="00000500000000000000"/>
                <a:sym typeface="Montserrat" panose="00000500000000000000"/>
              </a:rPr>
              <a:t>With churn</a:t>
            </a:r>
            <a:endParaRPr sz="1400" b="1" i="0" u="none" strike="noStrike" cap="none">
              <a:solidFill>
                <a:srgbClr val="002060"/>
              </a:solidFill>
              <a:highlight>
                <a:srgbClr val="FFFFFE"/>
              </a:highlight>
              <a:latin typeface="Montserrat" panose="00000500000000000000"/>
              <a:ea typeface="Montserrat" panose="00000500000000000000"/>
              <a:cs typeface="Montserrat" panose="00000500000000000000"/>
              <a:sym typeface="Montserrat" panose="00000500000000000000"/>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ctrTitle"/>
          </p:nvPr>
        </p:nvSpPr>
        <p:spPr>
          <a:xfrm>
            <a:off x="81825" y="114925"/>
            <a:ext cx="8520600" cy="1518900"/>
          </a:xfrm>
          <a:prstGeom prst="rect">
            <a:avLst/>
          </a:prstGeom>
          <a:noFill/>
          <a:ln>
            <a:noFill/>
          </a:ln>
        </p:spPr>
        <p:txBody>
          <a:bodyPr spcFirstLastPara="1" wrap="square" lIns="91425" tIns="91425" rIns="91425" bIns="91425" anchor="b" anchorCtr="0">
            <a:spAutoFit/>
          </a:bodyPr>
          <a:lstStyle/>
          <a:p>
            <a:pPr marL="0" lvl="0" indent="0" algn="l" rtl="0">
              <a:lnSpc>
                <a:spcPct val="115000"/>
              </a:lnSpc>
              <a:spcBef>
                <a:spcPts val="700"/>
              </a:spcBef>
              <a:spcAft>
                <a:spcPts val="0"/>
              </a:spcAft>
              <a:buSzPts val="5200"/>
              <a:buNone/>
            </a:pPr>
            <a:r>
              <a:rPr lang="en-IN" sz="1900" b="1">
                <a:highlight>
                  <a:srgbClr val="FFFFFF"/>
                </a:highlight>
                <a:latin typeface="Montserrat" panose="00000500000000000000"/>
                <a:ea typeface="Montserrat" panose="00000500000000000000"/>
                <a:cs typeface="Montserrat" panose="00000500000000000000"/>
                <a:sym typeface="Montserrat" panose="00000500000000000000"/>
              </a:rPr>
              <a:t>ANALYZING ALL CALLS MINUTES,ALL CALLS, ALL CALLS CHARGE</a:t>
            </a:r>
            <a:endParaRPr sz="1900" b="1">
              <a:highlight>
                <a:srgbClr val="FFFFFF"/>
              </a:highlight>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700"/>
              </a:spcBef>
              <a:spcAft>
                <a:spcPts val="0"/>
              </a:spcAft>
              <a:buSzPts val="5200"/>
              <a:buNone/>
            </a:pPr>
            <a:endParaRPr sz="5900" b="1">
              <a:latin typeface="Montserrat" panose="00000500000000000000"/>
              <a:ea typeface="Montserrat" panose="00000500000000000000"/>
              <a:cs typeface="Montserrat" panose="00000500000000000000"/>
              <a:sym typeface="Montserrat" panose="00000500000000000000"/>
            </a:endParaRPr>
          </a:p>
        </p:txBody>
      </p:sp>
      <p:pic>
        <p:nvPicPr>
          <p:cNvPr id="256" name="Google Shape;256;p36"/>
          <p:cNvPicPr preferRelativeResize="0"/>
          <p:nvPr/>
        </p:nvPicPr>
        <p:blipFill rotWithShape="1">
          <a:blip r:embed="rId1"/>
          <a:srcRect/>
          <a:stretch>
            <a:fillRect/>
          </a:stretch>
        </p:blipFill>
        <p:spPr>
          <a:xfrm>
            <a:off x="313550" y="2076325"/>
            <a:ext cx="3733800" cy="2495550"/>
          </a:xfrm>
          <a:prstGeom prst="rect">
            <a:avLst/>
          </a:prstGeom>
          <a:noFill/>
          <a:ln>
            <a:noFill/>
          </a:ln>
        </p:spPr>
      </p:pic>
      <p:pic>
        <p:nvPicPr>
          <p:cNvPr id="257" name="Google Shape;257;p36"/>
          <p:cNvPicPr preferRelativeResize="0"/>
          <p:nvPr/>
        </p:nvPicPr>
        <p:blipFill rotWithShape="1">
          <a:blip r:embed="rId2"/>
          <a:srcRect/>
          <a:stretch>
            <a:fillRect/>
          </a:stretch>
        </p:blipFill>
        <p:spPr>
          <a:xfrm>
            <a:off x="5021025" y="2076325"/>
            <a:ext cx="3581400" cy="2495550"/>
          </a:xfrm>
          <a:prstGeom prst="rect">
            <a:avLst/>
          </a:prstGeom>
          <a:noFill/>
          <a:ln>
            <a:noFill/>
          </a:ln>
        </p:spPr>
      </p:pic>
      <p:sp>
        <p:nvSpPr>
          <p:cNvPr id="258" name="Google Shape;258;p36"/>
          <p:cNvSpPr txBox="1"/>
          <p:nvPr/>
        </p:nvSpPr>
        <p:spPr>
          <a:xfrm>
            <a:off x="276825" y="731250"/>
            <a:ext cx="8130600" cy="10467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2060"/>
              </a:buClr>
              <a:buSzPts val="1400"/>
              <a:buFont typeface="Montserrat" panose="00000500000000000000"/>
              <a:buChar char="➢"/>
            </a:pPr>
            <a:r>
              <a:rPr lang="en-IN" sz="14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Left side scatter plot shows the </a:t>
            </a:r>
            <a:r>
              <a:rPr lang="en-IN" sz="1400" b="1" i="0" u="none" strike="noStrike" cap="none">
                <a:solidFill>
                  <a:srgbClr val="002060"/>
                </a:solidFill>
                <a:highlight>
                  <a:srgbClr val="FFFFFE"/>
                </a:highlight>
                <a:latin typeface="Montserrat" panose="00000500000000000000"/>
                <a:ea typeface="Montserrat" panose="00000500000000000000"/>
                <a:cs typeface="Montserrat" panose="00000500000000000000"/>
                <a:sym typeface="Montserrat" panose="00000500000000000000"/>
              </a:rPr>
              <a:t>Total night minutes,Total night charge</a:t>
            </a:r>
            <a:endParaRPr sz="1400" b="1" i="0" u="none" strike="noStrike" cap="none">
              <a:solidFill>
                <a:srgbClr val="002060"/>
              </a:solidFill>
              <a:highlight>
                <a:srgbClr val="FFFFFE"/>
              </a:highlight>
              <a:latin typeface="Montserrat" panose="00000500000000000000"/>
              <a:ea typeface="Montserrat" panose="00000500000000000000"/>
              <a:cs typeface="Montserrat" panose="00000500000000000000"/>
              <a:sym typeface="Montserrat" panose="00000500000000000000"/>
            </a:endParaRPr>
          </a:p>
          <a:p>
            <a:pPr marL="457200" marR="0" lvl="0" indent="0" algn="l" rtl="0">
              <a:lnSpc>
                <a:spcPct val="100000"/>
              </a:lnSpc>
              <a:spcBef>
                <a:spcPts val="0"/>
              </a:spcBef>
              <a:spcAft>
                <a:spcPts val="0"/>
              </a:spcAft>
              <a:buClr>
                <a:srgbClr val="000000"/>
              </a:buClr>
              <a:buSzPts val="1400"/>
              <a:buFont typeface="Arial" panose="020B0604020202020204"/>
              <a:buNone/>
            </a:pPr>
            <a:r>
              <a:rPr lang="en-IN" sz="1400" b="1" i="0" u="none" strike="noStrike" cap="none">
                <a:solidFill>
                  <a:srgbClr val="002060"/>
                </a:solidFill>
                <a:highlight>
                  <a:srgbClr val="FFFFFE"/>
                </a:highlight>
                <a:latin typeface="Montserrat" panose="00000500000000000000"/>
                <a:ea typeface="Montserrat" panose="00000500000000000000"/>
                <a:cs typeface="Montserrat" panose="00000500000000000000"/>
                <a:sym typeface="Montserrat" panose="00000500000000000000"/>
              </a:rPr>
              <a:t>With churn</a:t>
            </a:r>
            <a:endParaRPr sz="1400" b="1" i="0" u="none" strike="noStrike" cap="none">
              <a:solidFill>
                <a:srgbClr val="002060"/>
              </a:solidFill>
              <a:highlight>
                <a:srgbClr val="FFFFFE"/>
              </a:highlight>
              <a:latin typeface="Montserrat" panose="00000500000000000000"/>
              <a:ea typeface="Montserrat" panose="00000500000000000000"/>
              <a:cs typeface="Montserrat" panose="00000500000000000000"/>
              <a:sym typeface="Montserrat" panose="00000500000000000000"/>
            </a:endParaRPr>
          </a:p>
          <a:p>
            <a:pPr marL="457200" marR="0" lvl="0" indent="-317500" algn="l" rtl="0">
              <a:lnSpc>
                <a:spcPct val="100000"/>
              </a:lnSpc>
              <a:spcBef>
                <a:spcPts val="0"/>
              </a:spcBef>
              <a:spcAft>
                <a:spcPts val="0"/>
              </a:spcAft>
              <a:buClr>
                <a:srgbClr val="002060"/>
              </a:buClr>
              <a:buSzPts val="1400"/>
              <a:buFont typeface="Montserrat" panose="00000500000000000000"/>
              <a:buChar char="➢"/>
            </a:pPr>
            <a:r>
              <a:rPr lang="en-IN" sz="14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Right side plot shows the </a:t>
            </a:r>
            <a:r>
              <a:rPr lang="en-IN" sz="1400" b="1" i="0" u="none" strike="noStrike" cap="none">
                <a:solidFill>
                  <a:srgbClr val="002060"/>
                </a:solidFill>
                <a:highlight>
                  <a:srgbClr val="FFFFFE"/>
                </a:highlight>
                <a:latin typeface="Montserrat" panose="00000500000000000000"/>
                <a:ea typeface="Montserrat" panose="00000500000000000000"/>
                <a:cs typeface="Montserrat" panose="00000500000000000000"/>
                <a:sym typeface="Montserrat" panose="00000500000000000000"/>
              </a:rPr>
              <a:t>Total international minutes,Total international charge With churn</a:t>
            </a:r>
            <a:endParaRPr sz="1400" b="1" i="0" u="none" strike="noStrike" cap="none">
              <a:solidFill>
                <a:srgbClr val="002060"/>
              </a:solidFill>
              <a:highlight>
                <a:srgbClr val="FFFFFE"/>
              </a:highlight>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7"/>
          <p:cNvSpPr txBox="1">
            <a:spLocks noGrp="1"/>
          </p:cNvSpPr>
          <p:nvPr>
            <p:ph type="ctrTitle"/>
          </p:nvPr>
        </p:nvSpPr>
        <p:spPr>
          <a:xfrm>
            <a:off x="847950" y="0"/>
            <a:ext cx="7448100" cy="1085700"/>
          </a:xfrm>
          <a:prstGeom prst="rect">
            <a:avLst/>
          </a:prstGeom>
          <a:noFill/>
          <a:ln>
            <a:noFill/>
          </a:ln>
        </p:spPr>
        <p:txBody>
          <a:bodyPr spcFirstLastPara="1" wrap="square" lIns="91425" tIns="91425" rIns="91425" bIns="91425" anchor="b" anchorCtr="0">
            <a:spAutoFit/>
          </a:bodyPr>
          <a:lstStyle/>
          <a:p>
            <a:pPr marL="0" lvl="0" indent="0" algn="l" rtl="0">
              <a:lnSpc>
                <a:spcPct val="136000"/>
              </a:lnSpc>
              <a:spcBef>
                <a:spcPts val="0"/>
              </a:spcBef>
              <a:spcAft>
                <a:spcPts val="0"/>
              </a:spcAft>
              <a:buSzPts val="5200"/>
              <a:buNone/>
            </a:pPr>
            <a:r>
              <a:rPr lang="en-IN" sz="2250" b="1">
                <a:highlight>
                  <a:srgbClr val="FFFFFE"/>
                </a:highlight>
                <a:latin typeface="Montserrat" panose="00000500000000000000"/>
                <a:ea typeface="Montserrat" panose="00000500000000000000"/>
                <a:cs typeface="Montserrat" panose="00000500000000000000"/>
                <a:sym typeface="Montserrat" panose="00000500000000000000"/>
              </a:rPr>
              <a:t>COMPARISON OF CALL CHARGES PER MINUTE</a:t>
            </a:r>
            <a:endParaRPr sz="2250" b="1">
              <a:highlight>
                <a:srgbClr val="FFFFFE"/>
              </a:highlight>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2800"/>
          </a:p>
        </p:txBody>
      </p:sp>
      <p:pic>
        <p:nvPicPr>
          <p:cNvPr id="264" name="Google Shape;264;p37"/>
          <p:cNvPicPr preferRelativeResize="0"/>
          <p:nvPr/>
        </p:nvPicPr>
        <p:blipFill rotWithShape="1">
          <a:blip r:embed="rId1"/>
          <a:srcRect/>
          <a:stretch>
            <a:fillRect/>
          </a:stretch>
        </p:blipFill>
        <p:spPr>
          <a:xfrm>
            <a:off x="847950" y="1883875"/>
            <a:ext cx="6774350" cy="2838225"/>
          </a:xfrm>
          <a:prstGeom prst="rect">
            <a:avLst/>
          </a:prstGeom>
          <a:noFill/>
          <a:ln>
            <a:noFill/>
          </a:ln>
        </p:spPr>
      </p:pic>
      <p:sp>
        <p:nvSpPr>
          <p:cNvPr id="265" name="Google Shape;265;p37"/>
          <p:cNvSpPr txBox="1"/>
          <p:nvPr/>
        </p:nvSpPr>
        <p:spPr>
          <a:xfrm>
            <a:off x="363150" y="573325"/>
            <a:ext cx="7333200" cy="1446900"/>
          </a:xfrm>
          <a:prstGeom prst="rect">
            <a:avLst/>
          </a:prstGeom>
          <a:noFill/>
          <a:ln>
            <a:noFill/>
          </a:ln>
        </p:spPr>
        <p:txBody>
          <a:bodyPr spcFirstLastPara="1" wrap="square" lIns="91425" tIns="91425" rIns="91425" bIns="91425" anchor="t" anchorCtr="0">
            <a:spAutoFit/>
          </a:bodyPr>
          <a:lstStyle/>
          <a:p>
            <a:pPr marL="457200" marR="0" lvl="0" indent="-336550" algn="l" rtl="0">
              <a:lnSpc>
                <a:spcPct val="100000"/>
              </a:lnSpc>
              <a:spcBef>
                <a:spcPts val="0"/>
              </a:spcBef>
              <a:spcAft>
                <a:spcPts val="0"/>
              </a:spcAft>
              <a:buClr>
                <a:srgbClr val="002060"/>
              </a:buClr>
              <a:buSzPts val="1700"/>
              <a:buFont typeface="Montserrat" panose="00000500000000000000"/>
              <a:buChar char="➢"/>
            </a:pPr>
            <a:r>
              <a:rPr lang="en-IN" sz="1600" b="1" i="0" u="none" strike="noStrike" cap="none">
                <a:solidFill>
                  <a:srgbClr val="002060"/>
                </a:solidFill>
                <a:highlight>
                  <a:srgbClr val="FFFFFF"/>
                </a:highlight>
                <a:latin typeface="Montserrat" panose="00000500000000000000"/>
                <a:ea typeface="Montserrat" panose="00000500000000000000"/>
                <a:cs typeface="Montserrat" panose="00000500000000000000"/>
                <a:sym typeface="Montserrat" panose="00000500000000000000"/>
              </a:rPr>
              <a:t>Below this bar plot shows the comparison between all call charges per minute</a:t>
            </a:r>
            <a:endParaRPr sz="1600" b="1" i="0" u="none" strike="noStrike" cap="none">
              <a:solidFill>
                <a:srgbClr val="002060"/>
              </a:solidFill>
              <a:highlight>
                <a:srgbClr val="FFFFFF"/>
              </a:highlight>
              <a:latin typeface="Montserrat" panose="00000500000000000000"/>
              <a:ea typeface="Montserrat" panose="00000500000000000000"/>
              <a:cs typeface="Montserrat" panose="00000500000000000000"/>
              <a:sym typeface="Montserrat" panose="00000500000000000000"/>
            </a:endParaRPr>
          </a:p>
          <a:p>
            <a:pPr marL="457200" marR="0" lvl="0" indent="-336550" algn="l" rtl="0">
              <a:lnSpc>
                <a:spcPct val="100000"/>
              </a:lnSpc>
              <a:spcBef>
                <a:spcPts val="0"/>
              </a:spcBef>
              <a:spcAft>
                <a:spcPts val="0"/>
              </a:spcAft>
              <a:buClr>
                <a:srgbClr val="002060"/>
              </a:buClr>
              <a:buSzPts val="1700"/>
              <a:buFont typeface="Montserrat" panose="00000500000000000000"/>
              <a:buChar char="➢"/>
            </a:pPr>
            <a:r>
              <a:rPr lang="en-IN" sz="1600" b="1" i="0" u="none" strike="noStrike" cap="none">
                <a:solidFill>
                  <a:srgbClr val="002060"/>
                </a:solidFill>
                <a:highlight>
                  <a:srgbClr val="FFFFFF"/>
                </a:highlight>
                <a:latin typeface="Montserrat" panose="00000500000000000000"/>
                <a:ea typeface="Montserrat" panose="00000500000000000000"/>
                <a:cs typeface="Montserrat" panose="00000500000000000000"/>
                <a:sym typeface="Montserrat" panose="00000500000000000000"/>
              </a:rPr>
              <a:t>International call charges are high as compare to others it's an obvious thing but that may be a cause for international plan customers to churn out.</a:t>
            </a:r>
            <a:endParaRPr sz="1800" b="0"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8"/>
          <p:cNvSpPr txBox="1">
            <a:spLocks noGrp="1"/>
          </p:cNvSpPr>
          <p:nvPr>
            <p:ph type="ctrTitle"/>
          </p:nvPr>
        </p:nvSpPr>
        <p:spPr>
          <a:xfrm>
            <a:off x="315750" y="509500"/>
            <a:ext cx="8512500" cy="4262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271" name="Google Shape;271;p38"/>
          <p:cNvSpPr txBox="1"/>
          <p:nvPr/>
        </p:nvSpPr>
        <p:spPr>
          <a:xfrm>
            <a:off x="1828350" y="280400"/>
            <a:ext cx="5786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IN" sz="2800" b="1" i="0" u="none" strike="noStrike" cap="none">
                <a:solidFill>
                  <a:schemeClr val="dk1"/>
                </a:solidFill>
                <a:latin typeface="Arial" panose="020B0604020202020204"/>
                <a:ea typeface="Arial" panose="020B0604020202020204"/>
                <a:cs typeface="Arial" panose="020B0604020202020204"/>
                <a:sym typeface="Arial" panose="020B0604020202020204"/>
              </a:rPr>
              <a:t>     CORRELATION MATRIX </a:t>
            </a:r>
            <a:endParaRPr sz="2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272" name="Google Shape;272;p38"/>
          <p:cNvPicPr preferRelativeResize="0"/>
          <p:nvPr/>
        </p:nvPicPr>
        <p:blipFill rotWithShape="1">
          <a:blip r:embed="rId1"/>
          <a:srcRect/>
          <a:stretch>
            <a:fillRect/>
          </a:stretch>
        </p:blipFill>
        <p:spPr>
          <a:xfrm>
            <a:off x="158600" y="803600"/>
            <a:ext cx="8802874" cy="4262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9"/>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278" name="Google Shape;278;p39"/>
          <p:cNvSpPr txBox="1"/>
          <p:nvPr/>
        </p:nvSpPr>
        <p:spPr>
          <a:xfrm>
            <a:off x="2896350" y="427545"/>
            <a:ext cx="272382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IN" sz="28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rPr>
              <a:t>CHALLENGES</a:t>
            </a:r>
            <a:endParaRPr sz="2800"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endParaRPr>
          </a:p>
        </p:txBody>
      </p:sp>
      <p:sp>
        <p:nvSpPr>
          <p:cNvPr id="279" name="Google Shape;279;p39"/>
          <p:cNvSpPr txBox="1"/>
          <p:nvPr/>
        </p:nvSpPr>
        <p:spPr>
          <a:xfrm>
            <a:off x="672662" y="1271752"/>
            <a:ext cx="7829100" cy="2986200"/>
          </a:xfrm>
          <a:prstGeom prst="rect">
            <a:avLst/>
          </a:prstGeom>
          <a:noFill/>
          <a:ln>
            <a:noFill/>
          </a:ln>
        </p:spPr>
        <p:txBody>
          <a:bodyPr spcFirstLastPara="1" wrap="square" lIns="91425" tIns="45700" rIns="91425" bIns="45700" anchor="t" anchorCtr="0">
            <a:spAutoFit/>
          </a:bodyPr>
          <a:lstStyle/>
          <a:p>
            <a:pPr marL="457200" marR="0" lvl="0" indent="-361950" algn="l" rtl="0">
              <a:lnSpc>
                <a:spcPct val="100000"/>
              </a:lnSpc>
              <a:spcBef>
                <a:spcPts val="0"/>
              </a:spcBef>
              <a:spcAft>
                <a:spcPts val="0"/>
              </a:spcAft>
              <a:buClr>
                <a:srgbClr val="002060"/>
              </a:buClr>
              <a:buSzPts val="2100"/>
              <a:buFont typeface="Montserrat" panose="00000500000000000000"/>
              <a:buChar char="➢"/>
            </a:pPr>
            <a:r>
              <a:rPr lang="en-IN" sz="21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Difficult to analyze columns like account length, area code.</a:t>
            </a:r>
            <a:endParaRPr sz="21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457200" marR="0" lvl="0" indent="0" algn="l" rtl="0">
              <a:lnSpc>
                <a:spcPct val="100000"/>
              </a:lnSpc>
              <a:spcBef>
                <a:spcPts val="0"/>
              </a:spcBef>
              <a:spcAft>
                <a:spcPts val="0"/>
              </a:spcAft>
              <a:buNone/>
            </a:pPr>
            <a:endParaRPr sz="2100" b="1">
              <a:solidFill>
                <a:srgbClr val="002060"/>
              </a:solidFill>
              <a:latin typeface="Montserrat" panose="00000500000000000000"/>
              <a:ea typeface="Montserrat" panose="00000500000000000000"/>
              <a:cs typeface="Montserrat" panose="00000500000000000000"/>
              <a:sym typeface="Montserrat" panose="00000500000000000000"/>
            </a:endParaRPr>
          </a:p>
          <a:p>
            <a:pPr marL="457200" marR="0" lvl="0" indent="-361950" algn="l" rtl="0">
              <a:lnSpc>
                <a:spcPct val="100000"/>
              </a:lnSpc>
              <a:spcBef>
                <a:spcPts val="0"/>
              </a:spcBef>
              <a:spcAft>
                <a:spcPts val="0"/>
              </a:spcAft>
              <a:buClr>
                <a:srgbClr val="002060"/>
              </a:buClr>
              <a:buSzPts val="2100"/>
              <a:buFont typeface="Montserrat" panose="00000500000000000000"/>
              <a:buChar char="➢"/>
            </a:pPr>
            <a:r>
              <a:rPr lang="en-IN" sz="21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Need to plot lot of graph for columns as to understand the data.</a:t>
            </a:r>
            <a:endParaRPr sz="21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457200" marR="0" lvl="0" indent="0" algn="l" rtl="0">
              <a:lnSpc>
                <a:spcPct val="100000"/>
              </a:lnSpc>
              <a:spcBef>
                <a:spcPts val="0"/>
              </a:spcBef>
              <a:spcAft>
                <a:spcPts val="0"/>
              </a:spcAft>
              <a:buNone/>
            </a:pPr>
            <a:endParaRPr sz="2100" b="1">
              <a:solidFill>
                <a:srgbClr val="002060"/>
              </a:solidFill>
              <a:latin typeface="Montserrat" panose="00000500000000000000"/>
              <a:ea typeface="Montserrat" panose="00000500000000000000"/>
              <a:cs typeface="Montserrat" panose="00000500000000000000"/>
              <a:sym typeface="Montserrat" panose="00000500000000000000"/>
            </a:endParaRPr>
          </a:p>
          <a:p>
            <a:pPr marL="457200" marR="0" lvl="0" indent="-361950" algn="l" rtl="0">
              <a:lnSpc>
                <a:spcPct val="100000"/>
              </a:lnSpc>
              <a:spcBef>
                <a:spcPts val="0"/>
              </a:spcBef>
              <a:spcAft>
                <a:spcPts val="0"/>
              </a:spcAft>
              <a:buClr>
                <a:srgbClr val="002060"/>
              </a:buClr>
              <a:buSzPts val="2100"/>
              <a:buFont typeface="Montserrat" panose="00000500000000000000"/>
              <a:buChar char="➢"/>
            </a:pPr>
            <a:r>
              <a:rPr lang="en-IN" sz="21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For calls data there is no direct relation to churn but related column has played some role.</a:t>
            </a:r>
            <a:endParaRPr sz="15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0" marR="0" lvl="0" indent="0" algn="l" rtl="0">
              <a:lnSpc>
                <a:spcPct val="100000"/>
              </a:lnSpc>
              <a:spcBef>
                <a:spcPts val="0"/>
              </a:spcBef>
              <a:spcAft>
                <a:spcPts val="0"/>
              </a:spcAft>
              <a:buClr>
                <a:srgbClr val="000000"/>
              </a:buClr>
              <a:buSzPts val="2000"/>
              <a:buFont typeface="Noto Sans Symbols"/>
              <a:buNone/>
            </a:pPr>
            <a:endParaRPr sz="2000" b="0"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0"/>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285" name="Google Shape;285;p40"/>
          <p:cNvSpPr txBox="1"/>
          <p:nvPr/>
        </p:nvSpPr>
        <p:spPr>
          <a:xfrm>
            <a:off x="3200390" y="65672"/>
            <a:ext cx="2743200" cy="738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IN" sz="2800" b="1" i="0" u="none" strike="noStrike" cap="none">
                <a:solidFill>
                  <a:srgbClr val="C00000"/>
                </a:solidFill>
                <a:latin typeface="Montserrat" panose="00000500000000000000"/>
                <a:ea typeface="Montserrat" panose="00000500000000000000"/>
                <a:cs typeface="Montserrat" panose="00000500000000000000"/>
                <a:sym typeface="Montserrat" panose="00000500000000000000"/>
              </a:rPr>
              <a:t>CONCLUSION</a:t>
            </a:r>
            <a:endParaRPr sz="2800" b="0" i="0" u="none" strike="noStrike" cap="none">
              <a:solidFill>
                <a:srgbClr val="C00000"/>
              </a:solidFill>
              <a:latin typeface="Montserrat" panose="00000500000000000000"/>
              <a:ea typeface="Montserrat" panose="00000500000000000000"/>
              <a:cs typeface="Montserrat" panose="00000500000000000000"/>
              <a:sym typeface="Montserrat" panose="00000500000000000000"/>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6" name="Google Shape;286;p40"/>
          <p:cNvSpPr txBox="1"/>
          <p:nvPr/>
        </p:nvSpPr>
        <p:spPr>
          <a:xfrm>
            <a:off x="462150" y="678448"/>
            <a:ext cx="8366100" cy="4278900"/>
          </a:xfrm>
          <a:prstGeom prst="rect">
            <a:avLst/>
          </a:prstGeom>
          <a:noFill/>
          <a:ln>
            <a:noFill/>
          </a:ln>
        </p:spPr>
        <p:txBody>
          <a:bodyPr spcFirstLastPara="1" wrap="square" lIns="91425" tIns="45700" rIns="91425" bIns="45700" anchor="t" anchorCtr="0">
            <a:spAutoFit/>
          </a:bodyPr>
          <a:lstStyle/>
          <a:p>
            <a:pPr marL="457200" marR="0" lvl="0" indent="-330200" algn="l" rtl="0">
              <a:lnSpc>
                <a:spcPct val="100000"/>
              </a:lnSpc>
              <a:spcBef>
                <a:spcPts val="0"/>
              </a:spcBef>
              <a:spcAft>
                <a:spcPts val="0"/>
              </a:spcAft>
              <a:buClr>
                <a:srgbClr val="002060"/>
              </a:buClr>
              <a:buSzPts val="1600"/>
              <a:buFont typeface="Montserrat" panose="00000500000000000000"/>
              <a:buChar char="➢"/>
            </a:pPr>
            <a:r>
              <a:rPr lang="en-IN" sz="16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There are some states where the churn rate is high as compared to others may be due      to low network coverage.</a:t>
            </a:r>
            <a:endParaRPr sz="16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457200" marR="0" lvl="0" indent="-330200" algn="l" rtl="0">
              <a:lnSpc>
                <a:spcPct val="100000"/>
              </a:lnSpc>
              <a:spcBef>
                <a:spcPts val="0"/>
              </a:spcBef>
              <a:spcAft>
                <a:spcPts val="0"/>
              </a:spcAft>
              <a:buClr>
                <a:srgbClr val="002060"/>
              </a:buClr>
              <a:buSzPts val="1600"/>
              <a:buFont typeface="Montserrat" panose="00000500000000000000"/>
              <a:buChar char="➢"/>
            </a:pPr>
            <a:r>
              <a:rPr lang="en-IN" sz="16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Area code and account length do not play any kind of role regarding the churn rate.</a:t>
            </a:r>
            <a:endParaRPr sz="14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457200" marR="0" lvl="0" indent="-330200" algn="l" rtl="0">
              <a:lnSpc>
                <a:spcPct val="100000"/>
              </a:lnSpc>
              <a:spcBef>
                <a:spcPts val="0"/>
              </a:spcBef>
              <a:spcAft>
                <a:spcPts val="0"/>
              </a:spcAft>
              <a:buClr>
                <a:srgbClr val="002060"/>
              </a:buClr>
              <a:buSzPts val="1600"/>
              <a:buFont typeface="Montserrat" panose="00000500000000000000"/>
              <a:buChar char="➢"/>
            </a:pPr>
            <a:r>
              <a:rPr lang="en-IN" sz="16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In the international plan those customers who have this plan are churn more and also the international calling charges are also high so the customer who has the plan unsatisfied with network issues and high call charge.</a:t>
            </a:r>
            <a:endParaRPr sz="14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457200" marR="0" lvl="0" indent="-330200" algn="l" rtl="0">
              <a:lnSpc>
                <a:spcPct val="100000"/>
              </a:lnSpc>
              <a:spcBef>
                <a:spcPts val="0"/>
              </a:spcBef>
              <a:spcAft>
                <a:spcPts val="0"/>
              </a:spcAft>
              <a:buClr>
                <a:srgbClr val="002060"/>
              </a:buClr>
              <a:buSzPts val="1600"/>
              <a:buFont typeface="Montserrat" panose="00000500000000000000"/>
              <a:buChar char="➢"/>
            </a:pPr>
            <a:r>
              <a:rPr lang="en-IN" sz="16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In the voicemail section when there are more than 20 voice-mail messages then there is a churn so it basically means that the quality of voice mail is not good.</a:t>
            </a:r>
            <a:endParaRPr sz="16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457200" marR="0" lvl="0" indent="-330200" algn="l" rtl="0">
              <a:lnSpc>
                <a:spcPct val="100000"/>
              </a:lnSpc>
              <a:spcBef>
                <a:spcPts val="0"/>
              </a:spcBef>
              <a:spcAft>
                <a:spcPts val="0"/>
              </a:spcAft>
              <a:buClr>
                <a:srgbClr val="002060"/>
              </a:buClr>
              <a:buSzPts val="1600"/>
              <a:buFont typeface="Montserrat" panose="00000500000000000000"/>
              <a:buChar char="➢"/>
            </a:pPr>
            <a:r>
              <a:rPr lang="en-IN" sz="1600" b="1" i="0" u="none" strike="noStrike" cap="none">
                <a:solidFill>
                  <a:srgbClr val="002060"/>
                </a:solidFill>
                <a:highlight>
                  <a:srgbClr val="FFFFFF"/>
                </a:highlight>
                <a:latin typeface="Montserrat" panose="00000500000000000000"/>
                <a:ea typeface="Montserrat" panose="00000500000000000000"/>
                <a:cs typeface="Montserrat" panose="00000500000000000000"/>
                <a:sym typeface="Montserrat" panose="00000500000000000000"/>
              </a:rPr>
              <a:t>The customer  who have high day call minutes also have high call price these customer tends to churn.</a:t>
            </a:r>
            <a:endParaRPr sz="16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457200" marR="0" lvl="0" indent="-330200" algn="l" rtl="0">
              <a:lnSpc>
                <a:spcPct val="100000"/>
              </a:lnSpc>
              <a:spcBef>
                <a:spcPts val="0"/>
              </a:spcBef>
              <a:spcAft>
                <a:spcPts val="0"/>
              </a:spcAft>
              <a:buClr>
                <a:srgbClr val="002060"/>
              </a:buClr>
              <a:buSzPts val="1600"/>
              <a:buFont typeface="Montserrat" panose="00000500000000000000"/>
              <a:buChar char="➢"/>
            </a:pPr>
            <a:r>
              <a:rPr lang="en-IN" sz="1600" b="1">
                <a:solidFill>
                  <a:srgbClr val="002060"/>
                </a:solidFill>
                <a:latin typeface="Montserrat" panose="00000500000000000000"/>
                <a:ea typeface="Montserrat" panose="00000500000000000000"/>
                <a:cs typeface="Montserrat" panose="00000500000000000000"/>
                <a:sym typeface="Montserrat" panose="00000500000000000000"/>
              </a:rPr>
              <a:t>I</a:t>
            </a:r>
            <a:r>
              <a:rPr lang="en-IN" sz="16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n customer service calls data shows us that whenever an unsatisfied customer called the service centre the churn rate is high, which means the service centre didn't resolve the customer issue.</a:t>
            </a:r>
            <a:endParaRPr sz="14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0" marR="0" lvl="0" indent="0" algn="l" rtl="0">
              <a:lnSpc>
                <a:spcPct val="100000"/>
              </a:lnSpc>
              <a:spcBef>
                <a:spcPts val="0"/>
              </a:spcBef>
              <a:spcAft>
                <a:spcPts val="0"/>
              </a:spcAft>
              <a:buClr>
                <a:srgbClr val="000000"/>
              </a:buClr>
              <a:buSzPts val="1600"/>
              <a:buFont typeface="Noto Sans Symbols"/>
              <a:buNone/>
            </a:pPr>
            <a:endParaRPr sz="1600" b="0" i="0" u="none" strike="noStrike" cap="none">
              <a:solidFill>
                <a:srgbClr val="00206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1"/>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292" name="Google Shape;292;p41"/>
          <p:cNvSpPr txBox="1"/>
          <p:nvPr/>
        </p:nvSpPr>
        <p:spPr>
          <a:xfrm>
            <a:off x="718375" y="104350"/>
            <a:ext cx="70686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IN" sz="2800" b="1" i="0" u="none" strike="noStrike" cap="none">
                <a:solidFill>
                  <a:srgbClr val="C00000"/>
                </a:solidFill>
                <a:latin typeface="Montserrat" panose="00000500000000000000"/>
                <a:ea typeface="Montserrat" panose="00000500000000000000"/>
                <a:cs typeface="Montserrat" panose="00000500000000000000"/>
                <a:sym typeface="Montserrat" panose="00000500000000000000"/>
              </a:rPr>
              <a:t>RECOMMENDATIONS</a:t>
            </a:r>
            <a:endParaRPr sz="2800" b="0" i="0" u="none" strike="noStrike" cap="none">
              <a:solidFill>
                <a:srgbClr val="C00000"/>
              </a:solidFill>
              <a:latin typeface="Montserrat" panose="00000500000000000000"/>
              <a:ea typeface="Montserrat" panose="00000500000000000000"/>
              <a:cs typeface="Montserrat" panose="00000500000000000000"/>
              <a:sym typeface="Montserrat" panose="00000500000000000000"/>
            </a:endParaRPr>
          </a:p>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rgbClr val="C00000"/>
              </a:solidFill>
              <a:latin typeface="Arial" panose="020B0604020202020204"/>
              <a:ea typeface="Arial" panose="020B0604020202020204"/>
              <a:cs typeface="Arial" panose="020B0604020202020204"/>
              <a:sym typeface="Arial" panose="020B0604020202020204"/>
            </a:endParaRPr>
          </a:p>
        </p:txBody>
      </p:sp>
      <p:sp>
        <p:nvSpPr>
          <p:cNvPr id="293" name="Google Shape;293;p41"/>
          <p:cNvSpPr txBox="1"/>
          <p:nvPr/>
        </p:nvSpPr>
        <p:spPr>
          <a:xfrm>
            <a:off x="258300" y="919500"/>
            <a:ext cx="8627400" cy="3632700"/>
          </a:xfrm>
          <a:prstGeom prst="rect">
            <a:avLst/>
          </a:prstGeom>
          <a:noFill/>
          <a:ln>
            <a:noFill/>
          </a:ln>
        </p:spPr>
        <p:txBody>
          <a:bodyPr spcFirstLastPara="1" wrap="square" lIns="91425" tIns="45700" rIns="91425" bIns="45700" anchor="t" anchorCtr="0">
            <a:spAutoFit/>
          </a:bodyPr>
          <a:lstStyle/>
          <a:p>
            <a:pPr marL="457200" marR="0" lvl="0" indent="-361950" algn="just" rtl="0">
              <a:lnSpc>
                <a:spcPct val="100000"/>
              </a:lnSpc>
              <a:spcBef>
                <a:spcPts val="0"/>
              </a:spcBef>
              <a:spcAft>
                <a:spcPts val="0"/>
              </a:spcAft>
              <a:buClr>
                <a:srgbClr val="002060"/>
              </a:buClr>
              <a:buSzPts val="2100"/>
              <a:buFont typeface="Montserrat" panose="00000500000000000000"/>
              <a:buChar char="➢"/>
            </a:pPr>
            <a:r>
              <a:rPr lang="en-IN" sz="21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Improve network coverage churned state</a:t>
            </a:r>
            <a:endParaRPr sz="15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457200" marR="0" lvl="0" indent="-361950" algn="just" rtl="0">
              <a:lnSpc>
                <a:spcPct val="100000"/>
              </a:lnSpc>
              <a:spcBef>
                <a:spcPts val="0"/>
              </a:spcBef>
              <a:spcAft>
                <a:spcPts val="0"/>
              </a:spcAft>
              <a:buClr>
                <a:srgbClr val="002060"/>
              </a:buClr>
              <a:buSzPts val="2100"/>
              <a:buFont typeface="Montserrat" panose="00000500000000000000"/>
              <a:buChar char="➢"/>
            </a:pPr>
            <a:r>
              <a:rPr lang="en-IN" sz="21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In international plan provide some discount plan to the customer</a:t>
            </a:r>
            <a:endParaRPr sz="15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457200" marR="0" lvl="0" indent="-361950" algn="just" rtl="0">
              <a:lnSpc>
                <a:spcPct val="100000"/>
              </a:lnSpc>
              <a:spcBef>
                <a:spcPts val="0"/>
              </a:spcBef>
              <a:spcAft>
                <a:spcPts val="0"/>
              </a:spcAft>
              <a:buClr>
                <a:srgbClr val="002060"/>
              </a:buClr>
              <a:buSzPts val="2100"/>
              <a:buFont typeface="Montserrat" panose="00000500000000000000"/>
              <a:buChar char="➢"/>
            </a:pPr>
            <a:r>
              <a:rPr lang="en-IN" sz="21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Improve the voicemail quality or take feedback from the customer</a:t>
            </a:r>
            <a:endParaRPr sz="21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457200" marR="0" lvl="0" indent="-361950" algn="just" rtl="0">
              <a:lnSpc>
                <a:spcPct val="100000"/>
              </a:lnSpc>
              <a:spcBef>
                <a:spcPts val="0"/>
              </a:spcBef>
              <a:spcAft>
                <a:spcPts val="0"/>
              </a:spcAft>
              <a:buClr>
                <a:srgbClr val="002060"/>
              </a:buClr>
              <a:buSzPts val="2100"/>
              <a:buFont typeface="Montserrat" panose="00000500000000000000"/>
              <a:buChar char="➢"/>
            </a:pPr>
            <a:r>
              <a:rPr lang="en-IN" sz="21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Provide discount to those customer who spent more minutes</a:t>
            </a:r>
            <a:endParaRPr sz="21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457200" marR="0" lvl="0" indent="-361950" algn="just" rtl="0">
              <a:lnSpc>
                <a:spcPct val="100000"/>
              </a:lnSpc>
              <a:spcBef>
                <a:spcPts val="0"/>
              </a:spcBef>
              <a:spcAft>
                <a:spcPts val="0"/>
              </a:spcAft>
              <a:buClr>
                <a:srgbClr val="002060"/>
              </a:buClr>
              <a:buSzPts val="2100"/>
              <a:buFont typeface="Montserrat" panose="00000500000000000000"/>
              <a:buChar char="➢"/>
            </a:pPr>
            <a:r>
              <a:rPr lang="en-IN" sz="21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Improve the service of call centre and take frequently feedback from the customer regarding their issue and try to solve it as soon as possible</a:t>
            </a:r>
            <a:endParaRPr sz="15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457200" marR="0" lvl="0" indent="0" algn="just" rtl="0">
              <a:lnSpc>
                <a:spcPct val="100000"/>
              </a:lnSpc>
              <a:spcBef>
                <a:spcPts val="0"/>
              </a:spcBef>
              <a:spcAft>
                <a:spcPts val="0"/>
              </a:spcAft>
              <a:buNone/>
            </a:pPr>
            <a:endParaRPr sz="2000" b="0"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69" name="Google Shape;69;p15"/>
          <p:cNvSpPr txBox="1"/>
          <p:nvPr/>
        </p:nvSpPr>
        <p:spPr>
          <a:xfrm>
            <a:off x="1486059" y="147145"/>
            <a:ext cx="6171900" cy="831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IN" sz="2400" b="1" i="0" u="none" strike="noStrike" cap="none">
                <a:solidFill>
                  <a:srgbClr val="C00000"/>
                </a:solidFill>
                <a:latin typeface="Arial" panose="020B0604020202020204"/>
                <a:ea typeface="Arial" panose="020B0604020202020204"/>
                <a:cs typeface="Arial" panose="020B0604020202020204"/>
                <a:sym typeface="Arial" panose="020B0604020202020204"/>
              </a:rPr>
              <a:t>BUSINESS PROBLEM UNDERSTANDING</a:t>
            </a:r>
            <a:endParaRPr sz="2400" b="0" i="0" u="none" strike="noStrike" cap="none">
              <a:solidFill>
                <a:srgbClr val="C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C00000"/>
              </a:solidFill>
              <a:latin typeface="Arial" panose="020B0604020202020204"/>
              <a:ea typeface="Arial" panose="020B0604020202020204"/>
              <a:cs typeface="Arial" panose="020B0604020202020204"/>
              <a:sym typeface="Arial" panose="020B0604020202020204"/>
            </a:endParaRPr>
          </a:p>
        </p:txBody>
      </p:sp>
      <p:sp>
        <p:nvSpPr>
          <p:cNvPr id="70" name="Google Shape;70;p15"/>
          <p:cNvSpPr txBox="1"/>
          <p:nvPr/>
        </p:nvSpPr>
        <p:spPr>
          <a:xfrm>
            <a:off x="335550" y="1019504"/>
            <a:ext cx="8472900" cy="37557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Noto Sans Symbols"/>
              <a:buChar char="⮚"/>
            </a:pPr>
            <a:r>
              <a:rPr lang="en-IN" sz="14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Customer churn in the telecom industry poses one of the most significant risks to loss of revenue. </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Clr>
                <a:srgbClr val="000000"/>
              </a:buClr>
              <a:buSzPts val="1400"/>
              <a:buFont typeface="Arial" panose="020B0604020202020204"/>
              <a:buNone/>
            </a:pPr>
            <a:endParaRPr sz="14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0" marR="0" lvl="0" indent="0" algn="just" rtl="0">
              <a:lnSpc>
                <a:spcPct val="100000"/>
              </a:lnSpc>
              <a:spcBef>
                <a:spcPts val="0"/>
              </a:spcBef>
              <a:spcAft>
                <a:spcPts val="0"/>
              </a:spcAft>
              <a:buClr>
                <a:srgbClr val="000000"/>
              </a:buClr>
              <a:buSzPts val="1400"/>
              <a:buFont typeface="Noto Sans Symbols"/>
              <a:buChar char="⮚"/>
            </a:pPr>
            <a:r>
              <a:rPr lang="en-IN" sz="14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The average churn rate in the telecom industry is approximately 1.9% per month, but could rise as high as 67% annually * as per survey conduct.</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Clr>
                <a:srgbClr val="000000"/>
              </a:buClr>
              <a:buSzPts val="1400"/>
              <a:buFont typeface="Arial" panose="020B0604020202020204"/>
              <a:buNone/>
            </a:pPr>
            <a:endParaRPr sz="14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0" marR="0" lvl="0" indent="0" algn="just" rtl="0">
              <a:lnSpc>
                <a:spcPct val="100000"/>
              </a:lnSpc>
              <a:spcBef>
                <a:spcPts val="0"/>
              </a:spcBef>
              <a:spcAft>
                <a:spcPts val="0"/>
              </a:spcAft>
              <a:buClr>
                <a:srgbClr val="000000"/>
              </a:buClr>
              <a:buSzPts val="1400"/>
              <a:buFont typeface="Noto Sans Symbols"/>
              <a:buChar char="⮚"/>
            </a:pPr>
            <a:r>
              <a:rPr lang="en-IN" sz="14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Since the cost of acquiring new customers is up to 25 times higher than the cost of retaining them, reducing the churn rate of customer is key.</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Clr>
                <a:srgbClr val="000000"/>
              </a:buClr>
              <a:buSzPts val="1400"/>
              <a:buFont typeface="Arial" panose="020B0604020202020204"/>
              <a:buNone/>
            </a:pPr>
            <a:endParaRPr sz="14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0" marR="0" lvl="0" indent="0" algn="just" rtl="0">
              <a:lnSpc>
                <a:spcPct val="100000"/>
              </a:lnSpc>
              <a:spcBef>
                <a:spcPts val="0"/>
              </a:spcBef>
              <a:spcAft>
                <a:spcPts val="0"/>
              </a:spcAft>
              <a:buClr>
                <a:srgbClr val="000000"/>
              </a:buClr>
              <a:buSzPts val="1400"/>
              <a:buFont typeface="Noto Sans Symbols"/>
              <a:buChar char="⮚"/>
            </a:pPr>
            <a:r>
              <a:rPr lang="en-IN" sz="14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To reduce customer churn, telecom companies need to predict which customers are at high risk of churn for this we taking advantage of the vast streams of rich telecom customer data. </a:t>
            </a:r>
            <a:endParaRPr sz="14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0" marR="0" lvl="0" indent="0" algn="just" rtl="0">
              <a:lnSpc>
                <a:spcPct val="100000"/>
              </a:lnSpc>
              <a:spcBef>
                <a:spcPts val="0"/>
              </a:spcBef>
              <a:spcAft>
                <a:spcPts val="0"/>
              </a:spcAft>
              <a:buClr>
                <a:srgbClr val="000000"/>
              </a:buClr>
              <a:buSzPts val="1400"/>
              <a:buFont typeface="Arial" panose="020B0604020202020204"/>
              <a:buNone/>
            </a:pPr>
            <a:endParaRPr sz="14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0" marR="0" lvl="0" indent="0" algn="just" rtl="0">
              <a:lnSpc>
                <a:spcPct val="100000"/>
              </a:lnSpc>
              <a:spcBef>
                <a:spcPts val="0"/>
              </a:spcBef>
              <a:spcAft>
                <a:spcPts val="0"/>
              </a:spcAft>
              <a:buClr>
                <a:srgbClr val="000000"/>
              </a:buClr>
              <a:buSzPts val="1400"/>
              <a:buFont typeface="Noto Sans Symbols"/>
              <a:buChar char="⮚"/>
            </a:pPr>
            <a:r>
              <a:rPr lang="en-IN" sz="14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This project aims to analyse the data to determine the cause of customer churn customers who are most likely subject to churn, and what to do to retain the most valuable customer.</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Clr>
                <a:srgbClr val="000000"/>
              </a:buClr>
              <a:buSzPts val="1400"/>
              <a:buFont typeface="Noto Sans Symbols"/>
              <a:buNone/>
            </a:pPr>
            <a:endParaRPr sz="1400" b="0"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2"/>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299" name="Google Shape;299;p42"/>
          <p:cNvSpPr txBox="1"/>
          <p:nvPr/>
        </p:nvSpPr>
        <p:spPr>
          <a:xfrm>
            <a:off x="2669627" y="1692163"/>
            <a:ext cx="3073277" cy="10156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panose="020B0604020202020204"/>
              <a:buNone/>
            </a:pPr>
            <a:r>
              <a:rPr lang="en-IN" sz="6000" b="1" i="0" u="none" strike="noStrike" cap="none">
                <a:solidFill>
                  <a:srgbClr val="C00000"/>
                </a:solidFill>
                <a:latin typeface="Montserrat" panose="00000500000000000000"/>
                <a:ea typeface="Montserrat" panose="00000500000000000000"/>
                <a:cs typeface="Montserrat" panose="00000500000000000000"/>
                <a:sym typeface="Montserrat" panose="00000500000000000000"/>
              </a:rPr>
              <a:t> Q  &amp;  A</a:t>
            </a:r>
            <a:endParaRPr sz="6000" b="1" i="0" u="none" strike="noStrike" cap="none">
              <a:solidFill>
                <a:srgbClr val="C00000"/>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3"/>
          <p:cNvSpPr txBox="1">
            <a:spLocks noGrp="1"/>
          </p:cNvSpPr>
          <p:nvPr>
            <p:ph type="ctrTitle"/>
          </p:nvPr>
        </p:nvSpPr>
        <p:spPr>
          <a:xfrm>
            <a:off x="311708" y="1650625"/>
            <a:ext cx="8520600" cy="985200"/>
          </a:xfrm>
          <a:prstGeom prst="rect">
            <a:avLst/>
          </a:prstGeom>
        </p:spPr>
        <p:txBody>
          <a:bodyPr spcFirstLastPara="1" wrap="square" lIns="91425" tIns="91425" rIns="91425" bIns="91425" anchor="b" anchorCtr="0">
            <a:spAutoFit/>
          </a:bodyPr>
          <a:lstStyle/>
          <a:p>
            <a:pPr marL="0" lvl="0" indent="0" algn="ctr" rtl="0">
              <a:spcBef>
                <a:spcPts val="0"/>
              </a:spcBef>
              <a:spcAft>
                <a:spcPts val="0"/>
              </a:spcAft>
              <a:buNone/>
            </a:pPr>
            <a:r>
              <a:rPr lang="en-IN" b="1">
                <a:latin typeface="Montserrat" panose="00000500000000000000"/>
                <a:ea typeface="Montserrat" panose="00000500000000000000"/>
                <a:cs typeface="Montserrat" panose="00000500000000000000"/>
                <a:sym typeface="Montserrat" panose="00000500000000000000"/>
              </a:rPr>
              <a:t>THANK YOU</a:t>
            </a:r>
            <a:endParaRPr b="1">
              <a:latin typeface="Montserrat" panose="00000500000000000000"/>
              <a:ea typeface="Montserrat" panose="00000500000000000000"/>
              <a:cs typeface="Montserrat" panose="00000500000000000000"/>
              <a:sym typeface="Montserrat" panose="00000500000000000000"/>
            </a:endParaRPr>
          </a:p>
        </p:txBody>
      </p:sp>
      <p:sp>
        <p:nvSpPr>
          <p:cNvPr id="305" name="Google Shape;305;p4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r>
              <a:rPr lang="en-US" dirty="0">
                <a:solidFill>
                  <a:srgbClr val="FF0000"/>
                </a:solidFill>
              </a:rPr>
              <a:t>TEAM </a:t>
            </a:r>
            <a:r>
              <a:rPr lang="en-US" dirty="0" smtClean="0">
                <a:solidFill>
                  <a:srgbClr val="FF0000"/>
                </a:solidFill>
              </a:rPr>
              <a:t>PHOENIX</a:t>
            </a:r>
            <a:endParaRPr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76" name="Google Shape;76;p16"/>
          <p:cNvSpPr txBox="1"/>
          <p:nvPr/>
        </p:nvSpPr>
        <p:spPr>
          <a:xfrm>
            <a:off x="3419281" y="388882"/>
            <a:ext cx="2305500" cy="738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IN" sz="2800" b="1" i="0" u="none" strike="noStrike" cap="none">
                <a:solidFill>
                  <a:srgbClr val="C00000"/>
                </a:solidFill>
                <a:latin typeface="Montserrat" panose="00000500000000000000"/>
                <a:ea typeface="Montserrat" panose="00000500000000000000"/>
                <a:cs typeface="Montserrat" panose="00000500000000000000"/>
                <a:sym typeface="Montserrat" panose="00000500000000000000"/>
              </a:rPr>
              <a:t>OBJECTIVE</a:t>
            </a:r>
            <a:endParaRPr sz="2800" b="0" i="0" u="none" strike="noStrike" cap="none">
              <a:solidFill>
                <a:srgbClr val="C00000"/>
              </a:solidFill>
              <a:latin typeface="Montserrat" panose="00000500000000000000"/>
              <a:ea typeface="Montserrat" panose="00000500000000000000"/>
              <a:cs typeface="Montserrat" panose="00000500000000000000"/>
              <a:sym typeface="Montserrat" panose="00000500000000000000"/>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 name="Google Shape;77;p16"/>
          <p:cNvSpPr txBox="1"/>
          <p:nvPr/>
        </p:nvSpPr>
        <p:spPr>
          <a:xfrm>
            <a:off x="472950" y="1177159"/>
            <a:ext cx="8198100" cy="2893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060"/>
              </a:buClr>
              <a:buSzPts val="2400"/>
              <a:buFont typeface="Noto Sans Symbols"/>
              <a:buChar char="⮚"/>
            </a:pPr>
            <a:r>
              <a:rPr lang="en-IN" sz="24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Maximize: </a:t>
            </a:r>
            <a:r>
              <a:rPr lang="en-IN" sz="2400" b="0"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Company's profit by retaining customer</a:t>
            </a:r>
            <a:endParaRPr sz="1400" b="0" i="0" u="none" strike="noStrike" cap="none">
              <a:solidFill>
                <a:srgbClr val="00206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2060"/>
              </a:buClr>
              <a:buSzPts val="2400"/>
              <a:buFont typeface="Noto Sans Symbols"/>
              <a:buChar char="⮚"/>
            </a:pPr>
            <a:r>
              <a:rPr lang="en-IN" sz="24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Minimize: </a:t>
            </a:r>
            <a:r>
              <a:rPr lang="en-IN" sz="2400" b="0"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Customer churn by identifying the key cause of the problem</a:t>
            </a:r>
            <a:endParaRPr sz="1400" b="0" i="0" u="none" strike="noStrike" cap="none">
              <a:solidFill>
                <a:srgbClr val="00206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IN" sz="24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Business Constraint:</a:t>
            </a:r>
            <a:endParaRPr sz="24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0" marR="0" lvl="0" indent="0" algn="l" rtl="0">
              <a:lnSpc>
                <a:spcPct val="100000"/>
              </a:lnSpc>
              <a:spcBef>
                <a:spcPts val="0"/>
              </a:spcBef>
              <a:spcAft>
                <a:spcPts val="0"/>
              </a:spcAft>
              <a:buClr>
                <a:srgbClr val="002060"/>
              </a:buClr>
              <a:buSzPts val="2400"/>
              <a:buFont typeface="Noto Sans Symbols"/>
              <a:buChar char="⮚"/>
            </a:pPr>
            <a:r>
              <a:rPr lang="en-IN" sz="2400" b="0"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Provide offers and discount and improve the service quality without compromising with profit </a:t>
            </a:r>
            <a:endParaRPr sz="1400" b="0" i="0" u="none" strike="noStrike" cap="none">
              <a:solidFill>
                <a:srgbClr val="00206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Noto Sans Symbols"/>
              <a:buChar char="⮚"/>
            </a:pPr>
            <a:r>
              <a:rPr lang="en-IN" sz="2400" b="0"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Maintain company’s brand value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3003000" y="208125"/>
            <a:ext cx="31380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IN" sz="2800" b="1" i="0" u="none" strike="noStrike" cap="none">
                <a:solidFill>
                  <a:schemeClr val="dk1"/>
                </a:solidFill>
                <a:latin typeface="Arial" panose="020B0604020202020204"/>
                <a:ea typeface="Arial" panose="020B0604020202020204"/>
                <a:cs typeface="Arial" panose="020B0604020202020204"/>
                <a:sym typeface="Arial" panose="020B0604020202020204"/>
              </a:rPr>
              <a:t>DATA SUMMARY</a:t>
            </a:r>
            <a:endParaRPr sz="2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83" name="Google Shape;83;p17"/>
          <p:cNvCxnSpPr/>
          <p:nvPr/>
        </p:nvCxnSpPr>
        <p:spPr>
          <a:xfrm rot="10800000" flipH="1">
            <a:off x="4572000" y="1289125"/>
            <a:ext cx="1500" cy="693900"/>
          </a:xfrm>
          <a:prstGeom prst="straightConnector1">
            <a:avLst/>
          </a:prstGeom>
          <a:noFill/>
          <a:ln w="9525" cap="flat" cmpd="sng">
            <a:solidFill>
              <a:schemeClr val="dk2"/>
            </a:solidFill>
            <a:prstDash val="solid"/>
            <a:round/>
            <a:headEnd type="none" w="sm" len="sm"/>
            <a:tailEnd type="none" w="sm" len="sm"/>
          </a:ln>
        </p:spPr>
      </p:cxnSp>
      <p:cxnSp>
        <p:nvCxnSpPr>
          <p:cNvPr id="84" name="Google Shape;84;p17"/>
          <p:cNvCxnSpPr/>
          <p:nvPr/>
        </p:nvCxnSpPr>
        <p:spPr>
          <a:xfrm>
            <a:off x="4870825" y="2540775"/>
            <a:ext cx="1189800" cy="1189800"/>
          </a:xfrm>
          <a:prstGeom prst="straightConnector1">
            <a:avLst/>
          </a:prstGeom>
          <a:noFill/>
          <a:ln w="9525" cap="flat" cmpd="sng">
            <a:solidFill>
              <a:schemeClr val="dk2"/>
            </a:solidFill>
            <a:prstDash val="solid"/>
            <a:round/>
            <a:headEnd type="none" w="sm" len="sm"/>
            <a:tailEnd type="none" w="sm" len="sm"/>
          </a:ln>
        </p:spPr>
      </p:cxnSp>
      <p:pic>
        <p:nvPicPr>
          <p:cNvPr id="85" name="Google Shape;85;p17"/>
          <p:cNvPicPr preferRelativeResize="0"/>
          <p:nvPr/>
        </p:nvPicPr>
        <p:blipFill rotWithShape="1">
          <a:blip r:embed="rId1"/>
          <a:srcRect t="-2127" r="3484" b="9208"/>
          <a:stretch>
            <a:fillRect/>
          </a:stretch>
        </p:blipFill>
        <p:spPr>
          <a:xfrm>
            <a:off x="3073700" y="1034450"/>
            <a:ext cx="2367250" cy="2758101"/>
          </a:xfrm>
          <a:prstGeom prst="rect">
            <a:avLst/>
          </a:prstGeom>
          <a:noFill/>
          <a:ln>
            <a:noFill/>
          </a:ln>
        </p:spPr>
      </p:pic>
      <p:sp>
        <p:nvSpPr>
          <p:cNvPr id="86" name="Google Shape;86;p17"/>
          <p:cNvSpPr txBox="1"/>
          <p:nvPr/>
        </p:nvSpPr>
        <p:spPr>
          <a:xfrm>
            <a:off x="3073700" y="4028725"/>
            <a:ext cx="2367300" cy="892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300"/>
              <a:buFont typeface="Arial" panose="020B0604020202020204"/>
              <a:buNone/>
            </a:pPr>
            <a:r>
              <a:rPr lang="en-IN" sz="2300" b="1" i="0" u="none" strike="noStrike" cap="none">
                <a:solidFill>
                  <a:srgbClr val="1C4587"/>
                </a:solidFill>
                <a:latin typeface="Montserrat" panose="00000500000000000000"/>
                <a:ea typeface="Montserrat" panose="00000500000000000000"/>
                <a:cs typeface="Montserrat" panose="00000500000000000000"/>
                <a:sym typeface="Montserrat" panose="00000500000000000000"/>
              </a:rPr>
              <a:t>TELECOM   DATASET</a:t>
            </a:r>
            <a:endParaRPr sz="2300" b="1" i="0" u="none" strike="noStrike" cap="none">
              <a:solidFill>
                <a:srgbClr val="1C4587"/>
              </a:solidFill>
              <a:latin typeface="Montserrat" panose="00000500000000000000"/>
              <a:ea typeface="Montserrat" panose="00000500000000000000"/>
              <a:cs typeface="Montserrat" panose="00000500000000000000"/>
              <a:sym typeface="Montserrat" panose="00000500000000000000"/>
            </a:endParaRPr>
          </a:p>
        </p:txBody>
      </p:sp>
      <p:cxnSp>
        <p:nvCxnSpPr>
          <p:cNvPr id="87" name="Google Shape;87;p17"/>
          <p:cNvCxnSpPr/>
          <p:nvPr/>
        </p:nvCxnSpPr>
        <p:spPr>
          <a:xfrm rot="10800000">
            <a:off x="2230950" y="1197750"/>
            <a:ext cx="1374300" cy="645300"/>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88" name="Google Shape;88;p17"/>
          <p:cNvCxnSpPr/>
          <p:nvPr/>
        </p:nvCxnSpPr>
        <p:spPr>
          <a:xfrm rot="10800000">
            <a:off x="2404300" y="1053525"/>
            <a:ext cx="1126500" cy="950700"/>
          </a:xfrm>
          <a:prstGeom prst="curvedConnector3">
            <a:avLst>
              <a:gd name="adj1" fmla="val 50000"/>
            </a:avLst>
          </a:prstGeom>
          <a:noFill/>
          <a:ln w="38100" cap="flat" cmpd="sng">
            <a:solidFill>
              <a:srgbClr val="666666"/>
            </a:solidFill>
            <a:prstDash val="solid"/>
            <a:round/>
            <a:headEnd type="none" w="sm" len="sm"/>
            <a:tailEnd type="none" w="sm" len="sm"/>
          </a:ln>
        </p:spPr>
      </p:cxnSp>
      <p:sp>
        <p:nvSpPr>
          <p:cNvPr id="89" name="Google Shape;89;p17"/>
          <p:cNvSpPr txBox="1"/>
          <p:nvPr/>
        </p:nvSpPr>
        <p:spPr>
          <a:xfrm>
            <a:off x="50025" y="812875"/>
            <a:ext cx="25632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panose="020B0604020202020204"/>
              <a:buNone/>
            </a:pPr>
            <a:r>
              <a:rPr lang="en-IN" sz="1900" b="1" i="0" u="sng" strike="noStrike" cap="none">
                <a:solidFill>
                  <a:srgbClr val="A31515"/>
                </a:solidFill>
                <a:latin typeface="Arial" panose="020B0604020202020204"/>
                <a:ea typeface="Arial" panose="020B0604020202020204"/>
                <a:cs typeface="Arial" panose="020B0604020202020204"/>
                <a:sym typeface="Arial" panose="020B0604020202020204"/>
              </a:rPr>
              <a:t>Decision Variable</a:t>
            </a:r>
            <a:endParaRPr sz="1900" b="1" i="0" u="sng" strike="noStrike" cap="none">
              <a:solidFill>
                <a:srgbClr val="A31515"/>
              </a:solidFill>
              <a:latin typeface="Arial" panose="020B0604020202020204"/>
              <a:ea typeface="Arial" panose="020B0604020202020204"/>
              <a:cs typeface="Arial" panose="020B0604020202020204"/>
              <a:sym typeface="Arial" panose="020B0604020202020204"/>
            </a:endParaRPr>
          </a:p>
          <a:p>
            <a:pPr marL="457200" marR="0" lvl="0" indent="-323850" algn="l" rtl="0">
              <a:lnSpc>
                <a:spcPct val="100000"/>
              </a:lnSpc>
              <a:spcBef>
                <a:spcPts val="0"/>
              </a:spcBef>
              <a:spcAft>
                <a:spcPts val="0"/>
              </a:spcAft>
              <a:buClr>
                <a:srgbClr val="000000"/>
              </a:buClr>
              <a:buSzPts val="1500"/>
              <a:buFont typeface="Times New Roman" panose="02020603050405020304"/>
              <a:buChar char="➔"/>
            </a:pPr>
            <a:r>
              <a:rPr lang="en-IN" sz="15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Churn</a:t>
            </a:r>
            <a:endParaRPr sz="15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0" name="Google Shape;90;p17"/>
          <p:cNvSpPr txBox="1"/>
          <p:nvPr/>
        </p:nvSpPr>
        <p:spPr>
          <a:xfrm>
            <a:off x="644475" y="2082200"/>
            <a:ext cx="1374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 name="Google Shape;91;p17"/>
          <p:cNvSpPr txBox="1"/>
          <p:nvPr/>
        </p:nvSpPr>
        <p:spPr>
          <a:xfrm>
            <a:off x="79875" y="2124538"/>
            <a:ext cx="2503500" cy="1169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panose="020B0604020202020204"/>
              <a:buNone/>
            </a:pPr>
            <a:r>
              <a:rPr lang="en-IN" sz="1900" b="1" i="0" u="sng" strike="noStrike" cap="none">
                <a:solidFill>
                  <a:srgbClr val="A31515"/>
                </a:solidFill>
                <a:latin typeface="Arial" panose="020B0604020202020204"/>
                <a:ea typeface="Arial" panose="020B0604020202020204"/>
                <a:cs typeface="Arial" panose="020B0604020202020204"/>
                <a:sym typeface="Arial" panose="020B0604020202020204"/>
              </a:rPr>
              <a:t>Categorical Data</a:t>
            </a:r>
            <a:endParaRPr sz="1900" b="1" i="0" u="sng" strike="noStrike" cap="none">
              <a:solidFill>
                <a:srgbClr val="A31515"/>
              </a:solidFill>
              <a:latin typeface="Arial" panose="020B0604020202020204"/>
              <a:ea typeface="Arial" panose="020B0604020202020204"/>
              <a:cs typeface="Arial" panose="020B0604020202020204"/>
              <a:sym typeface="Arial" panose="020B0604020202020204"/>
            </a:endParaRPr>
          </a:p>
          <a:p>
            <a:pPr marL="457200" marR="0" lvl="0" indent="-323850" algn="l" rtl="0">
              <a:lnSpc>
                <a:spcPct val="100000"/>
              </a:lnSpc>
              <a:spcBef>
                <a:spcPts val="0"/>
              </a:spcBef>
              <a:spcAft>
                <a:spcPts val="0"/>
              </a:spcAft>
              <a:buClr>
                <a:srgbClr val="000000"/>
              </a:buClr>
              <a:buSzPts val="1500"/>
              <a:buFont typeface="Times New Roman" panose="02020603050405020304"/>
              <a:buChar char="➔"/>
            </a:pPr>
            <a:r>
              <a:rPr lang="en-IN" sz="15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Stata</a:t>
            </a:r>
            <a:endParaRPr sz="15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23850" algn="l" rtl="0">
              <a:lnSpc>
                <a:spcPct val="100000"/>
              </a:lnSpc>
              <a:spcBef>
                <a:spcPts val="0"/>
              </a:spcBef>
              <a:spcAft>
                <a:spcPts val="0"/>
              </a:spcAft>
              <a:buClr>
                <a:srgbClr val="000000"/>
              </a:buClr>
              <a:buSzPts val="1500"/>
              <a:buFont typeface="Times New Roman" panose="02020603050405020304"/>
              <a:buChar char="➔"/>
            </a:pPr>
            <a:r>
              <a:rPr lang="en-IN"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International plan</a:t>
            </a:r>
            <a:endParaRPr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323850" algn="l" rtl="0">
              <a:lnSpc>
                <a:spcPct val="100000"/>
              </a:lnSpc>
              <a:spcBef>
                <a:spcPts val="0"/>
              </a:spcBef>
              <a:spcAft>
                <a:spcPts val="0"/>
              </a:spcAft>
              <a:buClr>
                <a:srgbClr val="000000"/>
              </a:buClr>
              <a:buSzPts val="1500"/>
              <a:buFont typeface="Times New Roman" panose="02020603050405020304"/>
              <a:buChar char="➔"/>
            </a:pPr>
            <a:r>
              <a:rPr lang="en-IN"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Voicemail plan</a:t>
            </a:r>
            <a:endParaRPr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92" name="Google Shape;92;p17"/>
          <p:cNvSpPr txBox="1"/>
          <p:nvPr/>
        </p:nvSpPr>
        <p:spPr>
          <a:xfrm>
            <a:off x="6206650" y="661675"/>
            <a:ext cx="2761200" cy="4640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panose="020B0604020202020204"/>
              <a:buNone/>
            </a:pPr>
            <a:r>
              <a:rPr lang="en-IN" sz="2100" b="1" i="0" u="sng" strike="noStrike" cap="none">
                <a:solidFill>
                  <a:srgbClr val="C00000"/>
                </a:solidFill>
                <a:latin typeface="Arial" panose="020B0604020202020204"/>
                <a:ea typeface="Arial" panose="020B0604020202020204"/>
                <a:cs typeface="Arial" panose="020B0604020202020204"/>
                <a:sym typeface="Arial" panose="020B0604020202020204"/>
              </a:rPr>
              <a:t>Numerical Data</a:t>
            </a:r>
            <a:endParaRPr sz="2100" b="1" i="0" u="sng" strike="noStrike" cap="none">
              <a:solidFill>
                <a:srgbClr val="C00000"/>
              </a:solidFill>
              <a:latin typeface="Arial" panose="020B0604020202020204"/>
              <a:ea typeface="Arial" panose="020B0604020202020204"/>
              <a:cs typeface="Arial" panose="020B0604020202020204"/>
              <a:sym typeface="Arial" panose="020B0604020202020204"/>
            </a:endParaRPr>
          </a:p>
          <a:p>
            <a:pPr marL="457200" marR="0" lvl="0" indent="-323850" algn="l" rtl="0">
              <a:lnSpc>
                <a:spcPct val="115000"/>
              </a:lnSpc>
              <a:spcBef>
                <a:spcPts val="0"/>
              </a:spcBef>
              <a:spcAft>
                <a:spcPts val="0"/>
              </a:spcAft>
              <a:buClr>
                <a:srgbClr val="000000"/>
              </a:buClr>
              <a:buSzPts val="1500"/>
              <a:buFont typeface="Times New Roman" panose="02020603050405020304"/>
              <a:buChar char="➔"/>
            </a:pPr>
            <a:r>
              <a:rPr lang="en-IN"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Number vmail messages</a:t>
            </a:r>
            <a:endParaRPr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323850" algn="l" rtl="0">
              <a:lnSpc>
                <a:spcPct val="115000"/>
              </a:lnSpc>
              <a:spcBef>
                <a:spcPts val="0"/>
              </a:spcBef>
              <a:spcAft>
                <a:spcPts val="0"/>
              </a:spcAft>
              <a:buClr>
                <a:srgbClr val="000000"/>
              </a:buClr>
              <a:buSzPts val="1500"/>
              <a:buFont typeface="Times New Roman" panose="02020603050405020304"/>
              <a:buChar char="➔"/>
            </a:pPr>
            <a:r>
              <a:rPr lang="en-IN"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Total day minutes</a:t>
            </a:r>
            <a:endParaRPr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323850" algn="l" rtl="0">
              <a:lnSpc>
                <a:spcPct val="115000"/>
              </a:lnSpc>
              <a:spcBef>
                <a:spcPts val="0"/>
              </a:spcBef>
              <a:spcAft>
                <a:spcPts val="0"/>
              </a:spcAft>
              <a:buClr>
                <a:srgbClr val="000000"/>
              </a:buClr>
              <a:buSzPts val="1500"/>
              <a:buFont typeface="Times New Roman" panose="02020603050405020304"/>
              <a:buChar char="➔"/>
            </a:pPr>
            <a:r>
              <a:rPr lang="en-IN"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Total day calls</a:t>
            </a:r>
            <a:endParaRPr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323850" algn="l" rtl="0">
              <a:lnSpc>
                <a:spcPct val="115000"/>
              </a:lnSpc>
              <a:spcBef>
                <a:spcPts val="0"/>
              </a:spcBef>
              <a:spcAft>
                <a:spcPts val="0"/>
              </a:spcAft>
              <a:buClr>
                <a:srgbClr val="000000"/>
              </a:buClr>
              <a:buSzPts val="1500"/>
              <a:buFont typeface="Times New Roman" panose="02020603050405020304"/>
              <a:buChar char="➔"/>
            </a:pPr>
            <a:r>
              <a:rPr lang="en-IN"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Total day charge</a:t>
            </a:r>
            <a:endParaRPr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323850" algn="l" rtl="0">
              <a:lnSpc>
                <a:spcPct val="115000"/>
              </a:lnSpc>
              <a:spcBef>
                <a:spcPts val="0"/>
              </a:spcBef>
              <a:spcAft>
                <a:spcPts val="0"/>
              </a:spcAft>
              <a:buClr>
                <a:srgbClr val="000000"/>
              </a:buClr>
              <a:buSzPts val="1500"/>
              <a:buFont typeface="Times New Roman" panose="02020603050405020304"/>
              <a:buChar char="➔"/>
            </a:pPr>
            <a:r>
              <a:rPr lang="en-IN"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Total eve minutes</a:t>
            </a:r>
            <a:endParaRPr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323850" algn="l" rtl="0">
              <a:lnSpc>
                <a:spcPct val="115000"/>
              </a:lnSpc>
              <a:spcBef>
                <a:spcPts val="0"/>
              </a:spcBef>
              <a:spcAft>
                <a:spcPts val="0"/>
              </a:spcAft>
              <a:buClr>
                <a:srgbClr val="000000"/>
              </a:buClr>
              <a:buSzPts val="1500"/>
              <a:buFont typeface="Times New Roman" panose="02020603050405020304"/>
              <a:buChar char="➔"/>
            </a:pPr>
            <a:r>
              <a:rPr lang="en-IN"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Total eve calls</a:t>
            </a:r>
            <a:endParaRPr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323850" algn="l" rtl="0">
              <a:lnSpc>
                <a:spcPct val="115000"/>
              </a:lnSpc>
              <a:spcBef>
                <a:spcPts val="0"/>
              </a:spcBef>
              <a:spcAft>
                <a:spcPts val="0"/>
              </a:spcAft>
              <a:buClr>
                <a:srgbClr val="000000"/>
              </a:buClr>
              <a:buSzPts val="1500"/>
              <a:buFont typeface="Times New Roman" panose="02020603050405020304"/>
              <a:buChar char="➔"/>
            </a:pPr>
            <a:r>
              <a:rPr lang="en-IN"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Total eve charge</a:t>
            </a:r>
            <a:endParaRPr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323850" algn="l" rtl="0">
              <a:lnSpc>
                <a:spcPct val="115000"/>
              </a:lnSpc>
              <a:spcBef>
                <a:spcPts val="0"/>
              </a:spcBef>
              <a:spcAft>
                <a:spcPts val="0"/>
              </a:spcAft>
              <a:buClr>
                <a:srgbClr val="000000"/>
              </a:buClr>
              <a:buSzPts val="1500"/>
              <a:buFont typeface="Times New Roman" panose="02020603050405020304"/>
              <a:buChar char="➔"/>
            </a:pPr>
            <a:r>
              <a:rPr lang="en-IN"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Total night minutes</a:t>
            </a:r>
            <a:endParaRPr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323850" algn="l" rtl="0">
              <a:lnSpc>
                <a:spcPct val="115000"/>
              </a:lnSpc>
              <a:spcBef>
                <a:spcPts val="0"/>
              </a:spcBef>
              <a:spcAft>
                <a:spcPts val="0"/>
              </a:spcAft>
              <a:buClr>
                <a:srgbClr val="000000"/>
              </a:buClr>
              <a:buSzPts val="1500"/>
              <a:buFont typeface="Times New Roman" panose="02020603050405020304"/>
              <a:buChar char="➔"/>
            </a:pPr>
            <a:r>
              <a:rPr lang="en-IN"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Total night calls</a:t>
            </a:r>
            <a:endParaRPr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323850" algn="l" rtl="0">
              <a:lnSpc>
                <a:spcPct val="115000"/>
              </a:lnSpc>
              <a:spcBef>
                <a:spcPts val="0"/>
              </a:spcBef>
              <a:spcAft>
                <a:spcPts val="0"/>
              </a:spcAft>
              <a:buClr>
                <a:srgbClr val="000000"/>
              </a:buClr>
              <a:buSzPts val="1500"/>
              <a:buFont typeface="Times New Roman" panose="02020603050405020304"/>
              <a:buChar char="➔"/>
            </a:pPr>
            <a:r>
              <a:rPr lang="en-IN"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Total night charge</a:t>
            </a:r>
            <a:endParaRPr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323850" algn="l" rtl="0">
              <a:lnSpc>
                <a:spcPct val="115000"/>
              </a:lnSpc>
              <a:spcBef>
                <a:spcPts val="0"/>
              </a:spcBef>
              <a:spcAft>
                <a:spcPts val="0"/>
              </a:spcAft>
              <a:buClr>
                <a:srgbClr val="000000"/>
              </a:buClr>
              <a:buSzPts val="1500"/>
              <a:buFont typeface="Times New Roman" panose="02020603050405020304"/>
              <a:buChar char="➔"/>
            </a:pPr>
            <a:r>
              <a:rPr lang="en-IN"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Total intl minutes</a:t>
            </a:r>
            <a:endParaRPr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323850" algn="l" rtl="0">
              <a:lnSpc>
                <a:spcPct val="115000"/>
              </a:lnSpc>
              <a:spcBef>
                <a:spcPts val="0"/>
              </a:spcBef>
              <a:spcAft>
                <a:spcPts val="0"/>
              </a:spcAft>
              <a:buClr>
                <a:srgbClr val="000000"/>
              </a:buClr>
              <a:buSzPts val="1500"/>
              <a:buFont typeface="Times New Roman" panose="02020603050405020304"/>
              <a:buChar char="➔"/>
            </a:pPr>
            <a:r>
              <a:rPr lang="en-IN"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Total intl calls</a:t>
            </a:r>
            <a:endParaRPr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323850" algn="l" rtl="0">
              <a:lnSpc>
                <a:spcPct val="115000"/>
              </a:lnSpc>
              <a:spcBef>
                <a:spcPts val="0"/>
              </a:spcBef>
              <a:spcAft>
                <a:spcPts val="0"/>
              </a:spcAft>
              <a:buClr>
                <a:srgbClr val="000000"/>
              </a:buClr>
              <a:buSzPts val="1500"/>
              <a:buFont typeface="Times New Roman" panose="02020603050405020304"/>
              <a:buChar char="➔"/>
            </a:pPr>
            <a:r>
              <a:rPr lang="en-IN"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Total intl charge</a:t>
            </a:r>
            <a:endParaRPr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323850" algn="l" rtl="0">
              <a:lnSpc>
                <a:spcPct val="115000"/>
              </a:lnSpc>
              <a:spcBef>
                <a:spcPts val="0"/>
              </a:spcBef>
              <a:spcAft>
                <a:spcPts val="0"/>
              </a:spcAft>
              <a:buClr>
                <a:srgbClr val="000000"/>
              </a:buClr>
              <a:buSzPts val="1500"/>
              <a:buFont typeface="Times New Roman" panose="02020603050405020304"/>
              <a:buChar char="➔"/>
            </a:pPr>
            <a:r>
              <a:rPr lang="en-IN"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Customer service calls</a:t>
            </a:r>
            <a:endParaRPr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323850" algn="l" rtl="0">
              <a:lnSpc>
                <a:spcPct val="100000"/>
              </a:lnSpc>
              <a:spcBef>
                <a:spcPts val="0"/>
              </a:spcBef>
              <a:spcAft>
                <a:spcPts val="0"/>
              </a:spcAft>
              <a:buClr>
                <a:srgbClr val="000000"/>
              </a:buClr>
              <a:buSzPts val="1500"/>
              <a:buFont typeface="Times New Roman" panose="02020603050405020304"/>
              <a:buChar char="➔"/>
            </a:pPr>
            <a:r>
              <a:rPr lang="en-IN" sz="15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Account length</a:t>
            </a:r>
            <a:endParaRPr sz="15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b="0" i="0" u="sng" strike="noStrike" cap="none">
              <a:solidFill>
                <a:srgbClr val="C00000"/>
              </a:solidFill>
              <a:latin typeface="Arial" panose="020B0604020202020204"/>
              <a:ea typeface="Arial" panose="020B0604020202020204"/>
              <a:cs typeface="Arial" panose="020B0604020202020204"/>
              <a:sym typeface="Arial" panose="020B0604020202020204"/>
            </a:endParaRPr>
          </a:p>
        </p:txBody>
      </p:sp>
      <p:cxnSp>
        <p:nvCxnSpPr>
          <p:cNvPr id="93" name="Google Shape;93;p17"/>
          <p:cNvCxnSpPr/>
          <p:nvPr/>
        </p:nvCxnSpPr>
        <p:spPr>
          <a:xfrm rot="10800000" flipH="1">
            <a:off x="5047850" y="991425"/>
            <a:ext cx="1099500" cy="972900"/>
          </a:xfrm>
          <a:prstGeom prst="curvedConnector3">
            <a:avLst>
              <a:gd name="adj1" fmla="val 50000"/>
            </a:avLst>
          </a:prstGeom>
          <a:noFill/>
          <a:ln w="38100" cap="rnd" cmpd="sng">
            <a:solidFill>
              <a:srgbClr val="666666"/>
            </a:solidFill>
            <a:prstDash val="solid"/>
            <a:round/>
            <a:headEnd type="none" w="sm" len="sm"/>
            <a:tailEnd type="none" w="sm" len="sm"/>
          </a:ln>
        </p:spPr>
      </p:cxnSp>
      <p:sp>
        <p:nvSpPr>
          <p:cNvPr id="94" name="Google Shape;94;p17"/>
          <p:cNvSpPr txBox="1"/>
          <p:nvPr/>
        </p:nvSpPr>
        <p:spPr>
          <a:xfrm>
            <a:off x="0" y="3897925"/>
            <a:ext cx="2042700" cy="939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panose="020B0604020202020204"/>
              <a:buNone/>
            </a:pPr>
            <a:r>
              <a:rPr lang="en-IN" sz="1900" b="1" i="0" u="sng" strike="noStrike" cap="none">
                <a:solidFill>
                  <a:srgbClr val="A31515"/>
                </a:solidFill>
                <a:latin typeface="Arial" panose="020B0604020202020204"/>
                <a:ea typeface="Arial" panose="020B0604020202020204"/>
                <a:cs typeface="Arial" panose="020B0604020202020204"/>
                <a:sym typeface="Arial" panose="020B0604020202020204"/>
              </a:rPr>
              <a:t>Nominal Data</a:t>
            </a:r>
            <a:endParaRPr sz="1900" b="1" i="0" u="sng" strike="noStrike" cap="none">
              <a:solidFill>
                <a:srgbClr val="A31515"/>
              </a:solidFill>
              <a:latin typeface="Arial" panose="020B0604020202020204"/>
              <a:ea typeface="Arial" panose="020B0604020202020204"/>
              <a:cs typeface="Arial" panose="020B0604020202020204"/>
              <a:sym typeface="Arial" panose="020B0604020202020204"/>
            </a:endParaRPr>
          </a:p>
          <a:p>
            <a:pPr marL="457200" marR="0" lvl="0" indent="-323850" algn="l" rtl="0">
              <a:lnSpc>
                <a:spcPct val="100000"/>
              </a:lnSpc>
              <a:spcBef>
                <a:spcPts val="0"/>
              </a:spcBef>
              <a:spcAft>
                <a:spcPts val="0"/>
              </a:spcAft>
              <a:buClr>
                <a:srgbClr val="000000"/>
              </a:buClr>
              <a:buSzPts val="1500"/>
              <a:buFont typeface="Times New Roman" panose="02020603050405020304"/>
              <a:buChar char="➔"/>
            </a:pPr>
            <a:r>
              <a:rPr lang="en-IN" sz="15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Area code</a:t>
            </a:r>
            <a:endParaRPr sz="15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lnSpc>
                <a:spcPct val="100000"/>
              </a:lnSpc>
              <a:spcBef>
                <a:spcPts val="0"/>
              </a:spcBef>
              <a:spcAft>
                <a:spcPts val="0"/>
              </a:spcAft>
              <a:buClr>
                <a:srgbClr val="000000"/>
              </a:buClr>
              <a:buSzPts val="1500"/>
              <a:buFont typeface="Arial" panose="020B0604020202020204"/>
              <a:buNone/>
            </a:pPr>
            <a:endParaRPr sz="15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95" name="Google Shape;95;p17"/>
          <p:cNvCxnSpPr/>
          <p:nvPr/>
        </p:nvCxnSpPr>
        <p:spPr>
          <a:xfrm rot="10800000">
            <a:off x="2199975" y="2370025"/>
            <a:ext cx="1134000" cy="245100"/>
          </a:xfrm>
          <a:prstGeom prst="curvedConnector3">
            <a:avLst>
              <a:gd name="adj1" fmla="val 50000"/>
            </a:avLst>
          </a:prstGeom>
          <a:noFill/>
          <a:ln w="38100" cap="flat" cmpd="sng">
            <a:solidFill>
              <a:srgbClr val="666666"/>
            </a:solidFill>
            <a:prstDash val="solid"/>
            <a:round/>
            <a:headEnd type="none" w="sm" len="sm"/>
            <a:tailEnd type="none" w="sm" len="sm"/>
          </a:ln>
        </p:spPr>
      </p:cxnSp>
      <p:cxnSp>
        <p:nvCxnSpPr>
          <p:cNvPr id="96" name="Google Shape;96;p17"/>
          <p:cNvCxnSpPr/>
          <p:nvPr/>
        </p:nvCxnSpPr>
        <p:spPr>
          <a:xfrm flipH="1">
            <a:off x="1809550" y="2887800"/>
            <a:ext cx="1784700" cy="1264200"/>
          </a:xfrm>
          <a:prstGeom prst="curvedConnector3">
            <a:avLst>
              <a:gd name="adj1" fmla="val 50000"/>
            </a:avLst>
          </a:prstGeom>
          <a:noFill/>
          <a:ln w="38100" cap="flat" cmpd="sng">
            <a:solidFill>
              <a:srgbClr val="666666"/>
            </a:solidFill>
            <a:prstDash val="solid"/>
            <a:round/>
            <a:headEnd type="none" w="sm" len="sm"/>
            <a:tailEnd type="none" w="sm" len="sm"/>
          </a:ln>
        </p:spPr>
      </p:cxnSp>
      <p:pic>
        <p:nvPicPr>
          <p:cNvPr id="97" name="Google Shape;97;p17"/>
          <p:cNvPicPr preferRelativeResize="0"/>
          <p:nvPr/>
        </p:nvPicPr>
        <p:blipFill rotWithShape="1">
          <a:blip r:embed="rId2"/>
          <a:srcRect/>
          <a:stretch>
            <a:fillRect/>
          </a:stretch>
        </p:blipFill>
        <p:spPr>
          <a:xfrm>
            <a:off x="2230949" y="1000800"/>
            <a:ext cx="252000" cy="108001"/>
          </a:xfrm>
          <a:prstGeom prst="rect">
            <a:avLst/>
          </a:prstGeom>
          <a:noFill/>
          <a:ln>
            <a:noFill/>
          </a:ln>
        </p:spPr>
      </p:pic>
      <p:sp>
        <p:nvSpPr>
          <p:cNvPr id="98" name="Google Shape;98;p17"/>
          <p:cNvSpPr txBox="1"/>
          <p:nvPr/>
        </p:nvSpPr>
        <p:spPr>
          <a:xfrm>
            <a:off x="2131775" y="2354850"/>
            <a:ext cx="669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99" name="Google Shape;99;p17"/>
          <p:cNvPicPr preferRelativeResize="0"/>
          <p:nvPr/>
        </p:nvPicPr>
        <p:blipFill rotWithShape="1">
          <a:blip r:embed="rId2"/>
          <a:srcRect/>
          <a:stretch>
            <a:fillRect/>
          </a:stretch>
        </p:blipFill>
        <p:spPr>
          <a:xfrm rot="138" flipH="1">
            <a:off x="6031700" y="928272"/>
            <a:ext cx="252000" cy="180533"/>
          </a:xfrm>
          <a:prstGeom prst="rect">
            <a:avLst/>
          </a:prstGeom>
          <a:noFill/>
          <a:ln>
            <a:noFill/>
          </a:ln>
        </p:spPr>
      </p:pic>
      <p:pic>
        <p:nvPicPr>
          <p:cNvPr id="100" name="Google Shape;100;p17"/>
          <p:cNvPicPr preferRelativeResize="0"/>
          <p:nvPr/>
        </p:nvPicPr>
        <p:blipFill rotWithShape="1">
          <a:blip r:embed="rId2"/>
          <a:srcRect/>
          <a:stretch>
            <a:fillRect/>
          </a:stretch>
        </p:blipFill>
        <p:spPr>
          <a:xfrm rot="10800000" flipH="1">
            <a:off x="2056000" y="2325600"/>
            <a:ext cx="252000" cy="108001"/>
          </a:xfrm>
          <a:prstGeom prst="rect">
            <a:avLst/>
          </a:prstGeom>
          <a:noFill/>
          <a:ln>
            <a:noFill/>
          </a:ln>
        </p:spPr>
      </p:pic>
      <p:pic>
        <p:nvPicPr>
          <p:cNvPr id="101" name="Google Shape;101;p17"/>
          <p:cNvPicPr preferRelativeResize="0"/>
          <p:nvPr/>
        </p:nvPicPr>
        <p:blipFill rotWithShape="1">
          <a:blip r:embed="rId2"/>
          <a:srcRect/>
          <a:stretch>
            <a:fillRect/>
          </a:stretch>
        </p:blipFill>
        <p:spPr>
          <a:xfrm>
            <a:off x="1671875" y="4060800"/>
            <a:ext cx="252000" cy="143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ctrTitle"/>
          </p:nvPr>
        </p:nvSpPr>
        <p:spPr>
          <a:xfrm>
            <a:off x="315750" y="539650"/>
            <a:ext cx="8512500" cy="4191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107" name="Google Shape;107;p18"/>
          <p:cNvSpPr txBox="1"/>
          <p:nvPr/>
        </p:nvSpPr>
        <p:spPr>
          <a:xfrm>
            <a:off x="2596054" y="145063"/>
            <a:ext cx="3405353" cy="7386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IN" sz="2800" b="1" i="0" u="none" strike="noStrike" cap="none" dirty="0">
                <a:solidFill>
                  <a:schemeClr val="dk1"/>
                </a:solidFill>
                <a:latin typeface="Arial" panose="020B0604020202020204"/>
                <a:ea typeface="Arial" panose="020B0604020202020204"/>
                <a:cs typeface="Arial" panose="020B0604020202020204"/>
                <a:sym typeface="Arial" panose="020B0604020202020204"/>
              </a:rPr>
              <a:t>DATA SUMMARY</a:t>
            </a:r>
            <a:endParaRPr sz="2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08" name="Google Shape;108;p18"/>
          <p:cNvPicPr preferRelativeResize="0"/>
          <p:nvPr/>
        </p:nvPicPr>
        <p:blipFill rotWithShape="1">
          <a:blip r:embed="rId1"/>
          <a:srcRect l="6004" t="30298" r="900" b="42586"/>
          <a:stretch>
            <a:fillRect/>
          </a:stretch>
        </p:blipFill>
        <p:spPr>
          <a:xfrm>
            <a:off x="230186" y="1798225"/>
            <a:ext cx="8683627" cy="1454026"/>
          </a:xfrm>
          <a:prstGeom prst="rect">
            <a:avLst/>
          </a:prstGeom>
          <a:noFill/>
          <a:ln>
            <a:noFill/>
          </a:ln>
        </p:spPr>
      </p:pic>
      <p:pic>
        <p:nvPicPr>
          <p:cNvPr id="109" name="Google Shape;109;p18"/>
          <p:cNvPicPr preferRelativeResize="0"/>
          <p:nvPr/>
        </p:nvPicPr>
        <p:blipFill rotWithShape="1">
          <a:blip r:embed="rId2"/>
          <a:srcRect l="6923" t="39667" r="647" b="32950"/>
          <a:stretch>
            <a:fillRect/>
          </a:stretch>
        </p:blipFill>
        <p:spPr>
          <a:xfrm>
            <a:off x="230186" y="3395525"/>
            <a:ext cx="8683627" cy="1408325"/>
          </a:xfrm>
          <a:prstGeom prst="rect">
            <a:avLst/>
          </a:prstGeom>
          <a:noFill/>
          <a:ln>
            <a:noFill/>
          </a:ln>
        </p:spPr>
      </p:pic>
      <p:sp>
        <p:nvSpPr>
          <p:cNvPr id="110" name="Google Shape;110;p18"/>
          <p:cNvSpPr txBox="1"/>
          <p:nvPr/>
        </p:nvSpPr>
        <p:spPr>
          <a:xfrm>
            <a:off x="241738" y="723314"/>
            <a:ext cx="8734096" cy="1321101"/>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900"/>
              </a:spcBef>
              <a:spcAft>
                <a:spcPts val="0"/>
              </a:spcAft>
              <a:buClr>
                <a:srgbClr val="000000"/>
              </a:buClr>
              <a:buSzPts val="1950"/>
              <a:buFont typeface="Arial" panose="020B0604020202020204"/>
              <a:buNone/>
            </a:pPr>
            <a:r>
              <a:rPr lang="en-IN" sz="1950" b="1" i="0" u="none" strike="noStrike" cap="none">
                <a:solidFill>
                  <a:srgbClr val="002060"/>
                </a:solidFill>
                <a:highlight>
                  <a:srgbClr val="FFFFFF"/>
                </a:highlight>
                <a:latin typeface="Montserrat" panose="00000500000000000000"/>
                <a:ea typeface="Montserrat" panose="00000500000000000000"/>
                <a:cs typeface="Montserrat" panose="00000500000000000000"/>
                <a:sym typeface="Montserrat" panose="00000500000000000000"/>
              </a:rPr>
              <a:t>This is The Orange Telecom Churn Dataset.In the below table it’s show the top and bottom 5 rows respectively</a:t>
            </a:r>
            <a:endParaRPr sz="1950" b="1" i="0" u="none" strike="noStrike" cap="none">
              <a:solidFill>
                <a:srgbClr val="002060"/>
              </a:solidFill>
              <a:highlight>
                <a:srgbClr val="FFFFFF"/>
              </a:highlight>
              <a:latin typeface="Montserrat" panose="00000500000000000000"/>
              <a:ea typeface="Montserrat" panose="00000500000000000000"/>
              <a:cs typeface="Montserrat" panose="00000500000000000000"/>
              <a:sym typeface="Montserrat" panose="00000500000000000000"/>
            </a:endParaRPr>
          </a:p>
          <a:p>
            <a:pPr marL="0" marR="0" lvl="0" indent="0" algn="l" rtl="0">
              <a:lnSpc>
                <a:spcPct val="100000"/>
              </a:lnSpc>
              <a:spcBef>
                <a:spcPts val="90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ctrTitle"/>
          </p:nvPr>
        </p:nvSpPr>
        <p:spPr>
          <a:xfrm>
            <a:off x="311700" y="0"/>
            <a:ext cx="8520600" cy="975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IN" sz="3300" b="1">
                <a:latin typeface="Montserrat" panose="00000500000000000000"/>
                <a:ea typeface="Montserrat" panose="00000500000000000000"/>
                <a:cs typeface="Montserrat" panose="00000500000000000000"/>
                <a:sym typeface="Montserrat" panose="00000500000000000000"/>
              </a:rPr>
              <a:t>FEATURES </a:t>
            </a:r>
            <a:r>
              <a:rPr lang="en-IN" sz="3300" b="1">
                <a:solidFill>
                  <a:srgbClr val="C00000"/>
                </a:solidFill>
                <a:latin typeface="Montserrat" panose="00000500000000000000"/>
                <a:ea typeface="Montserrat" panose="00000500000000000000"/>
                <a:cs typeface="Montserrat" panose="00000500000000000000"/>
                <a:sym typeface="Montserrat" panose="00000500000000000000"/>
              </a:rPr>
              <a:t>DESCRIPTION</a:t>
            </a:r>
            <a:endParaRPr sz="3300" b="1">
              <a:solidFill>
                <a:srgbClr val="C00000"/>
              </a:solidFill>
              <a:latin typeface="Montserrat" panose="00000500000000000000"/>
              <a:ea typeface="Montserrat" panose="00000500000000000000"/>
              <a:cs typeface="Montserrat" panose="00000500000000000000"/>
              <a:sym typeface="Montserrat" panose="00000500000000000000"/>
            </a:endParaRPr>
          </a:p>
        </p:txBody>
      </p:sp>
      <p:sp>
        <p:nvSpPr>
          <p:cNvPr id="116" name="Google Shape;116;p1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p>
        </p:txBody>
      </p:sp>
      <p:sp>
        <p:nvSpPr>
          <p:cNvPr id="117" name="Google Shape;117;p19"/>
          <p:cNvSpPr/>
          <p:nvPr/>
        </p:nvSpPr>
        <p:spPr>
          <a:xfrm>
            <a:off x="173500" y="975300"/>
            <a:ext cx="4176900" cy="1413000"/>
          </a:xfrm>
          <a:prstGeom prst="roundRect">
            <a:avLst>
              <a:gd name="adj" fmla="val 16667"/>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IN" sz="1600" b="1" i="0" u="none" strike="noStrike" cap="none">
                <a:solidFill>
                  <a:srgbClr val="002060"/>
                </a:solidFill>
                <a:latin typeface="Arial" panose="020B0604020202020204"/>
                <a:ea typeface="Arial" panose="020B0604020202020204"/>
                <a:cs typeface="Arial" panose="020B0604020202020204"/>
                <a:sym typeface="Arial" panose="020B0604020202020204"/>
              </a:rPr>
              <a:t>STATE</a:t>
            </a:r>
            <a:r>
              <a:rPr lang="en-IN" sz="1600" b="0" i="0" u="none" strike="noStrike" cap="none">
                <a:solidFill>
                  <a:srgbClr val="002060"/>
                </a:solidFill>
                <a:latin typeface="Arial" panose="020B0604020202020204"/>
                <a:ea typeface="Arial" panose="020B0604020202020204"/>
                <a:cs typeface="Arial" panose="020B0604020202020204"/>
                <a:sym typeface="Arial" panose="020B0604020202020204"/>
              </a:rPr>
              <a:t>:There are 51 unique state present</a:t>
            </a:r>
            <a:endParaRPr sz="1600" b="0" i="0" u="none" strike="noStrike" cap="none">
              <a:solidFill>
                <a:srgbClr val="00206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r>
              <a:rPr lang="en-IN" sz="1600" b="1" i="0" u="none" strike="noStrike" cap="none">
                <a:solidFill>
                  <a:srgbClr val="002060"/>
                </a:solidFill>
                <a:latin typeface="Arial" panose="020B0604020202020204"/>
                <a:ea typeface="Arial" panose="020B0604020202020204"/>
                <a:cs typeface="Arial" panose="020B0604020202020204"/>
                <a:sym typeface="Arial" panose="020B0604020202020204"/>
              </a:rPr>
              <a:t>ACCOUNT LENGTH</a:t>
            </a:r>
            <a:r>
              <a:rPr lang="en-IN" sz="1600" b="0" i="0" u="none" strike="noStrike" cap="none">
                <a:solidFill>
                  <a:srgbClr val="002060"/>
                </a:solidFill>
                <a:latin typeface="Arial" panose="020B0604020202020204"/>
                <a:ea typeface="Arial" panose="020B0604020202020204"/>
                <a:cs typeface="Arial" panose="020B0604020202020204"/>
                <a:sym typeface="Arial" panose="020B0604020202020204"/>
              </a:rPr>
              <a:t>:It is the length that the customer used their account</a:t>
            </a:r>
            <a:endParaRPr sz="1600" b="0" i="0" u="none" strike="noStrike" cap="none">
              <a:solidFill>
                <a:srgbClr val="00206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r>
              <a:rPr lang="en-IN" sz="1600" b="1" i="0" u="none" strike="noStrike" cap="none">
                <a:solidFill>
                  <a:srgbClr val="002060"/>
                </a:solidFill>
                <a:latin typeface="Arial" panose="020B0604020202020204"/>
                <a:ea typeface="Arial" panose="020B0604020202020204"/>
                <a:cs typeface="Arial" panose="020B0604020202020204"/>
                <a:sym typeface="Arial" panose="020B0604020202020204"/>
              </a:rPr>
              <a:t>AREA CODE</a:t>
            </a:r>
            <a:r>
              <a:rPr lang="en-IN" sz="1600" b="0" i="0" u="none" strike="noStrike" cap="none">
                <a:solidFill>
                  <a:srgbClr val="002060"/>
                </a:solidFill>
                <a:latin typeface="Arial" panose="020B0604020202020204"/>
                <a:ea typeface="Arial" panose="020B0604020202020204"/>
                <a:cs typeface="Arial" panose="020B0604020202020204"/>
                <a:sym typeface="Arial" panose="020B0604020202020204"/>
              </a:rPr>
              <a:t>: There are 3 unique area code present  </a:t>
            </a:r>
            <a:endParaRPr sz="1600" b="0" i="0" u="none" strike="noStrike" cap="none">
              <a:solidFill>
                <a:srgbClr val="002060"/>
              </a:solidFill>
              <a:latin typeface="Arial" panose="020B0604020202020204"/>
              <a:ea typeface="Arial" panose="020B0604020202020204"/>
              <a:cs typeface="Arial" panose="020B0604020202020204"/>
              <a:sym typeface="Arial" panose="020B0604020202020204"/>
            </a:endParaRPr>
          </a:p>
        </p:txBody>
      </p:sp>
      <p:sp>
        <p:nvSpPr>
          <p:cNvPr id="118" name="Google Shape;118;p19"/>
          <p:cNvSpPr txBox="1"/>
          <p:nvPr/>
        </p:nvSpPr>
        <p:spPr>
          <a:xfrm>
            <a:off x="731250" y="2838225"/>
            <a:ext cx="3780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2060"/>
              </a:solidFill>
              <a:latin typeface="Arial" panose="020B0604020202020204"/>
              <a:ea typeface="Arial" panose="020B0604020202020204"/>
              <a:cs typeface="Arial" panose="020B0604020202020204"/>
              <a:sym typeface="Arial" panose="020B0604020202020204"/>
            </a:endParaRPr>
          </a:p>
        </p:txBody>
      </p:sp>
      <p:sp>
        <p:nvSpPr>
          <p:cNvPr id="119" name="Google Shape;119;p19"/>
          <p:cNvSpPr/>
          <p:nvPr/>
        </p:nvSpPr>
        <p:spPr>
          <a:xfrm>
            <a:off x="173500" y="2571750"/>
            <a:ext cx="4176900" cy="19395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panose="020B0604020202020204"/>
              <a:buNone/>
            </a:pPr>
            <a:r>
              <a:rPr lang="en-IN" sz="15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INTERNATIONAL PLAN &amp; VOICEMAIL PLAN:</a:t>
            </a:r>
            <a:r>
              <a:rPr lang="en-IN" sz="1500" b="0"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 </a:t>
            </a:r>
            <a:endParaRPr sz="1500" b="0"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0" marR="0" lvl="0" indent="0" algn="l" rtl="0">
              <a:lnSpc>
                <a:spcPct val="100000"/>
              </a:lnSpc>
              <a:spcBef>
                <a:spcPts val="0"/>
              </a:spcBef>
              <a:spcAft>
                <a:spcPts val="0"/>
              </a:spcAft>
              <a:buClr>
                <a:srgbClr val="000000"/>
              </a:buClr>
              <a:buSzPts val="1500"/>
              <a:buFont typeface="Arial" panose="020B0604020202020204"/>
              <a:buNone/>
            </a:pPr>
            <a:r>
              <a:rPr lang="en-IN" sz="1500" b="0"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Both column are described as a categorical feature,yes means plan taken no means plan  not taken  </a:t>
            </a:r>
            <a:endParaRPr sz="15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0" marR="0" lvl="0" indent="0" algn="l" rtl="0">
              <a:lnSpc>
                <a:spcPct val="100000"/>
              </a:lnSpc>
              <a:spcBef>
                <a:spcPts val="0"/>
              </a:spcBef>
              <a:spcAft>
                <a:spcPts val="0"/>
              </a:spcAft>
              <a:buClr>
                <a:srgbClr val="000000"/>
              </a:buClr>
              <a:buSzPts val="1500"/>
              <a:buFont typeface="Arial" panose="020B0604020202020204"/>
              <a:buNone/>
            </a:pPr>
            <a:r>
              <a:rPr lang="en-IN" sz="15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NO. OF VOICEMAIL MESSAGES:</a:t>
            </a:r>
            <a:r>
              <a:rPr lang="en-IN" sz="1500" b="0"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The number of voicemail make by the voicemail plan taken customer</a:t>
            </a:r>
            <a:endParaRPr sz="1500" b="0"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p:txBody>
      </p:sp>
      <p:sp>
        <p:nvSpPr>
          <p:cNvPr id="120" name="Google Shape;120;p19"/>
          <p:cNvSpPr/>
          <p:nvPr/>
        </p:nvSpPr>
        <p:spPr>
          <a:xfrm>
            <a:off x="4449300" y="975300"/>
            <a:ext cx="4437300" cy="1681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panose="020B0604020202020204"/>
              <a:buNone/>
            </a:pPr>
            <a:r>
              <a:rPr lang="en-IN" sz="1300" b="1" i="0" u="none" strike="noStrike" cap="none">
                <a:solidFill>
                  <a:srgbClr val="070652"/>
                </a:solidFill>
                <a:latin typeface="Montserrat" panose="00000500000000000000"/>
                <a:ea typeface="Montserrat" panose="00000500000000000000"/>
                <a:cs typeface="Montserrat" panose="00000500000000000000"/>
                <a:sym typeface="Montserrat" panose="00000500000000000000"/>
              </a:rPr>
              <a:t>TOTAL (DAY/EVENING/NIGHT/INTERNATIONAL) (MINUTES/CALLS/CHARGES)</a:t>
            </a:r>
            <a:r>
              <a:rPr lang="en-IN" sz="1300" b="0" i="0" u="none" strike="noStrike" cap="none">
                <a:solidFill>
                  <a:srgbClr val="070652"/>
                </a:solidFill>
                <a:latin typeface="Montserrat" panose="00000500000000000000"/>
                <a:ea typeface="Montserrat" panose="00000500000000000000"/>
                <a:cs typeface="Montserrat" panose="00000500000000000000"/>
                <a:sym typeface="Montserrat" panose="00000500000000000000"/>
              </a:rPr>
              <a:t>:</a:t>
            </a:r>
            <a:endParaRPr sz="1300" b="0" i="0" u="none" strike="noStrike" cap="none">
              <a:solidFill>
                <a:srgbClr val="070652"/>
              </a:solidFill>
              <a:latin typeface="Montserrat" panose="00000500000000000000"/>
              <a:ea typeface="Montserrat" panose="00000500000000000000"/>
              <a:cs typeface="Montserrat" panose="00000500000000000000"/>
              <a:sym typeface="Montserrat" panose="00000500000000000000"/>
            </a:endParaRPr>
          </a:p>
          <a:p>
            <a:pPr marL="0" marR="0" lvl="0" indent="0" algn="l" rtl="0">
              <a:lnSpc>
                <a:spcPct val="100000"/>
              </a:lnSpc>
              <a:spcBef>
                <a:spcPts val="0"/>
              </a:spcBef>
              <a:spcAft>
                <a:spcPts val="0"/>
              </a:spcAft>
              <a:buClr>
                <a:srgbClr val="000000"/>
              </a:buClr>
              <a:buSzPts val="1400"/>
              <a:buFont typeface="Arial" panose="020B0604020202020204"/>
              <a:buNone/>
            </a:pPr>
            <a:r>
              <a:rPr lang="en-IN" sz="1400" b="0" i="0" u="none" strike="noStrike" cap="none">
                <a:solidFill>
                  <a:srgbClr val="070652"/>
                </a:solidFill>
                <a:latin typeface="Montserrat" panose="00000500000000000000"/>
                <a:ea typeface="Montserrat" panose="00000500000000000000"/>
                <a:cs typeface="Montserrat" panose="00000500000000000000"/>
                <a:sym typeface="Montserrat" panose="00000500000000000000"/>
              </a:rPr>
              <a:t>These are total 12 columns, and all are numerical data types.These contain the data of calls, minutes, charges of the customer with respective to the various time of the day and plan.</a:t>
            </a:r>
            <a:endParaRPr sz="1400" b="0" i="0" u="none" strike="noStrike" cap="none">
              <a:solidFill>
                <a:srgbClr val="070652"/>
              </a:solidFill>
              <a:latin typeface="Montserrat" panose="00000500000000000000"/>
              <a:ea typeface="Montserrat" panose="00000500000000000000"/>
              <a:cs typeface="Montserrat" panose="00000500000000000000"/>
              <a:sym typeface="Montserrat" panose="00000500000000000000"/>
            </a:endParaRPr>
          </a:p>
        </p:txBody>
      </p:sp>
      <p:sp>
        <p:nvSpPr>
          <p:cNvPr id="121" name="Google Shape;121;p19"/>
          <p:cNvSpPr/>
          <p:nvPr/>
        </p:nvSpPr>
        <p:spPr>
          <a:xfrm>
            <a:off x="4449300" y="2776050"/>
            <a:ext cx="4437300" cy="1735200"/>
          </a:xfrm>
          <a:prstGeom prst="roundRect">
            <a:avLst>
              <a:gd name="adj" fmla="val 16667"/>
            </a:avLst>
          </a:prstGeom>
          <a:solidFill>
            <a:srgbClr val="FFFAD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IN" sz="1600" b="1" i="0" u="none" strike="noStrike" cap="none">
                <a:solidFill>
                  <a:srgbClr val="070652"/>
                </a:solidFill>
                <a:latin typeface="Montserrat" panose="00000500000000000000"/>
                <a:ea typeface="Montserrat" panose="00000500000000000000"/>
                <a:cs typeface="Montserrat" panose="00000500000000000000"/>
                <a:sym typeface="Montserrat" panose="00000500000000000000"/>
              </a:rPr>
              <a:t>Customer service calls:</a:t>
            </a:r>
            <a:r>
              <a:rPr lang="en-IN" sz="1600" b="0" i="0" u="none" strike="noStrike" cap="none">
                <a:solidFill>
                  <a:srgbClr val="070652"/>
                </a:solidFill>
                <a:latin typeface="Montserrat" panose="00000500000000000000"/>
                <a:ea typeface="Montserrat" panose="00000500000000000000"/>
                <a:cs typeface="Montserrat" panose="00000500000000000000"/>
                <a:sym typeface="Montserrat" panose="00000500000000000000"/>
              </a:rPr>
              <a:t>It is the number of calls made by the customer to operator service centre</a:t>
            </a:r>
            <a:endParaRPr sz="1600" b="0" i="0" u="none" strike="noStrike" cap="none">
              <a:solidFill>
                <a:srgbClr val="070652"/>
              </a:solidFill>
              <a:latin typeface="Montserrat" panose="00000500000000000000"/>
              <a:ea typeface="Montserrat" panose="00000500000000000000"/>
              <a:cs typeface="Montserrat" panose="00000500000000000000"/>
              <a:sym typeface="Montserrat" panose="00000500000000000000"/>
            </a:endParaRPr>
          </a:p>
          <a:p>
            <a:pPr marL="0" marR="0" lvl="0" indent="0" algn="l" rtl="0">
              <a:lnSpc>
                <a:spcPct val="100000"/>
              </a:lnSpc>
              <a:spcBef>
                <a:spcPts val="0"/>
              </a:spcBef>
              <a:spcAft>
                <a:spcPts val="0"/>
              </a:spcAft>
              <a:buClr>
                <a:srgbClr val="000000"/>
              </a:buClr>
              <a:buSzPts val="1600"/>
              <a:buFont typeface="Arial" panose="020B0604020202020204"/>
              <a:buNone/>
            </a:pPr>
            <a:r>
              <a:rPr lang="en-IN" sz="1600" b="1" i="0" u="none" strike="noStrike" cap="none">
                <a:solidFill>
                  <a:srgbClr val="070652"/>
                </a:solidFill>
                <a:latin typeface="Montserrat" panose="00000500000000000000"/>
                <a:ea typeface="Montserrat" panose="00000500000000000000"/>
                <a:cs typeface="Montserrat" panose="00000500000000000000"/>
                <a:sym typeface="Montserrat" panose="00000500000000000000"/>
              </a:rPr>
              <a:t>Churn:</a:t>
            </a:r>
            <a:r>
              <a:rPr lang="en-IN" sz="1600" b="0" i="0" u="none" strike="noStrike" cap="none">
                <a:solidFill>
                  <a:srgbClr val="070652"/>
                </a:solidFill>
                <a:latin typeface="Montserrat" panose="00000500000000000000"/>
                <a:ea typeface="Montserrat" panose="00000500000000000000"/>
                <a:cs typeface="Montserrat" panose="00000500000000000000"/>
                <a:sym typeface="Montserrat" panose="00000500000000000000"/>
              </a:rPr>
              <a:t>it is our target dependent variable having boolean data type of true and false</a:t>
            </a:r>
            <a:endParaRPr sz="1600" b="0" i="0" u="none" strike="noStrike" cap="none">
              <a:solidFill>
                <a:srgbClr val="070652"/>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ctrTitle"/>
          </p:nvPr>
        </p:nvSpPr>
        <p:spPr>
          <a:xfrm>
            <a:off x="315750" y="509500"/>
            <a:ext cx="8512500" cy="4171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127" name="Google Shape;127;p20"/>
          <p:cNvSpPr txBox="1"/>
          <p:nvPr/>
        </p:nvSpPr>
        <p:spPr>
          <a:xfrm>
            <a:off x="315310" y="79075"/>
            <a:ext cx="825629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IN" sz="2800" b="1"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en-IN" sz="2500" b="1" i="0" u="none" strike="noStrike" cap="none" dirty="0">
                <a:solidFill>
                  <a:schemeClr val="dk1"/>
                </a:solidFill>
                <a:latin typeface="Arial" panose="020B0604020202020204"/>
                <a:ea typeface="Arial" panose="020B0604020202020204"/>
                <a:cs typeface="Arial" panose="020B0604020202020204"/>
                <a:sym typeface="Arial" panose="020B0604020202020204"/>
              </a:rPr>
              <a:t>ANALYZING DEPENDENT VARIABLE “CHURN”</a:t>
            </a:r>
            <a:endParaRPr sz="25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28" name="Google Shape;128;p20"/>
          <p:cNvPicPr preferRelativeResize="0"/>
          <p:nvPr/>
        </p:nvPicPr>
        <p:blipFill rotWithShape="1">
          <a:blip r:embed="rId1"/>
          <a:srcRect/>
          <a:stretch>
            <a:fillRect/>
          </a:stretch>
        </p:blipFill>
        <p:spPr>
          <a:xfrm>
            <a:off x="261200" y="1856725"/>
            <a:ext cx="4232475" cy="3071275"/>
          </a:xfrm>
          <a:prstGeom prst="rect">
            <a:avLst/>
          </a:prstGeom>
          <a:noFill/>
          <a:ln>
            <a:noFill/>
          </a:ln>
        </p:spPr>
      </p:pic>
      <p:pic>
        <p:nvPicPr>
          <p:cNvPr id="129" name="Google Shape;129;p20"/>
          <p:cNvPicPr preferRelativeResize="0"/>
          <p:nvPr/>
        </p:nvPicPr>
        <p:blipFill rotWithShape="1">
          <a:blip r:embed="rId2"/>
          <a:srcRect/>
          <a:stretch>
            <a:fillRect/>
          </a:stretch>
        </p:blipFill>
        <p:spPr>
          <a:xfrm>
            <a:off x="4572000" y="1856724"/>
            <a:ext cx="4353575" cy="2887688"/>
          </a:xfrm>
          <a:prstGeom prst="rect">
            <a:avLst/>
          </a:prstGeom>
          <a:noFill/>
          <a:ln>
            <a:noFill/>
          </a:ln>
        </p:spPr>
      </p:pic>
      <p:sp>
        <p:nvSpPr>
          <p:cNvPr id="130" name="Google Shape;130;p20"/>
          <p:cNvSpPr txBox="1"/>
          <p:nvPr/>
        </p:nvSpPr>
        <p:spPr>
          <a:xfrm>
            <a:off x="668100" y="643425"/>
            <a:ext cx="7807800" cy="12930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2060"/>
              </a:buClr>
              <a:buSzPts val="1800"/>
              <a:buFont typeface="Montserrat" panose="00000500000000000000"/>
              <a:buChar char="➢"/>
            </a:pPr>
            <a:r>
              <a:rPr lang="en-IN" sz="18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Below plot on the left side is a donut plot shows the percentage of total churned and not churned customer </a:t>
            </a:r>
            <a:endParaRPr sz="18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a:p>
            <a:pPr marL="457200" marR="0" lvl="0" indent="-342900" algn="l" rtl="0">
              <a:lnSpc>
                <a:spcPct val="100000"/>
              </a:lnSpc>
              <a:spcBef>
                <a:spcPts val="0"/>
              </a:spcBef>
              <a:spcAft>
                <a:spcPts val="0"/>
              </a:spcAft>
              <a:buClr>
                <a:srgbClr val="002060"/>
              </a:buClr>
              <a:buSzPts val="1800"/>
              <a:buFont typeface="Montserrat" panose="00000500000000000000"/>
              <a:buChar char="➢"/>
            </a:pPr>
            <a:r>
              <a:rPr lang="en-IN" sz="18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rPr>
              <a:t>And on the right side count plot shows the number of customer churned and not churned</a:t>
            </a:r>
            <a:endParaRPr sz="1800" b="1" i="0" u="none" strike="noStrike" cap="none">
              <a:solidFill>
                <a:srgbClr val="002060"/>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ctrTitle"/>
          </p:nvPr>
        </p:nvSpPr>
        <p:spPr>
          <a:xfrm>
            <a:off x="315750" y="509500"/>
            <a:ext cx="8512500" cy="4171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136" name="Google Shape;136;p21"/>
          <p:cNvSpPr txBox="1"/>
          <p:nvPr/>
        </p:nvSpPr>
        <p:spPr>
          <a:xfrm>
            <a:off x="261200" y="331525"/>
            <a:ext cx="80670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IN" sz="2800" b="1" i="0" u="none" strike="noStrike" cap="none">
                <a:solidFill>
                  <a:schemeClr val="dk1"/>
                </a:solidFill>
                <a:latin typeface="Arial" panose="020B0604020202020204"/>
                <a:ea typeface="Arial" panose="020B0604020202020204"/>
                <a:cs typeface="Arial" panose="020B0604020202020204"/>
                <a:sym typeface="Arial" panose="020B0604020202020204"/>
              </a:rPr>
              <a:t>       </a:t>
            </a:r>
            <a:r>
              <a:rPr lang="en-IN" sz="2500" b="1" i="0" u="none" strike="noStrike" cap="none">
                <a:solidFill>
                  <a:schemeClr val="dk1"/>
                </a:solidFill>
                <a:latin typeface="Arial" panose="020B0604020202020204"/>
                <a:ea typeface="Arial" panose="020B0604020202020204"/>
                <a:cs typeface="Arial" panose="020B0604020202020204"/>
                <a:sym typeface="Arial" panose="020B0604020202020204"/>
              </a:rPr>
              <a:t>ANALYZING DEPENDENT VARIABLE “CHURN”</a:t>
            </a:r>
            <a:endParaRPr sz="25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 name="Google Shape;137;p21"/>
          <p:cNvSpPr txBox="1"/>
          <p:nvPr/>
        </p:nvSpPr>
        <p:spPr>
          <a:xfrm>
            <a:off x="396600" y="1474875"/>
            <a:ext cx="8328900" cy="2616600"/>
          </a:xfrm>
          <a:prstGeom prst="rect">
            <a:avLst/>
          </a:prstGeom>
          <a:noFill/>
          <a:ln>
            <a:noFill/>
          </a:ln>
        </p:spPr>
        <p:txBody>
          <a:bodyPr spcFirstLastPara="1" wrap="square" lIns="91425" tIns="91425" rIns="91425" bIns="91425" anchor="t" anchorCtr="0">
            <a:spAutoFit/>
          </a:bodyPr>
          <a:lstStyle/>
          <a:p>
            <a:pPr marL="457200" marR="0" lvl="0" indent="-381000" algn="l" rtl="0">
              <a:lnSpc>
                <a:spcPct val="100000"/>
              </a:lnSpc>
              <a:spcBef>
                <a:spcPts val="0"/>
              </a:spcBef>
              <a:spcAft>
                <a:spcPts val="0"/>
              </a:spcAft>
              <a:buClr>
                <a:srgbClr val="002060"/>
              </a:buClr>
              <a:buSzPts val="2400"/>
              <a:buFont typeface="Arial" panose="020B0604020202020204"/>
              <a:buChar char="➢"/>
            </a:pPr>
            <a:r>
              <a:rPr lang="en-IN" sz="2400" b="1" i="0" u="none" strike="noStrike" cap="none">
                <a:solidFill>
                  <a:srgbClr val="002060"/>
                </a:solidFill>
                <a:latin typeface="Arial" panose="020B0604020202020204"/>
                <a:ea typeface="Arial" panose="020B0604020202020204"/>
                <a:cs typeface="Arial" panose="020B0604020202020204"/>
                <a:sym typeface="Arial" panose="020B0604020202020204"/>
              </a:rPr>
              <a:t>Total Users number - 3333. </a:t>
            </a:r>
            <a:endParaRPr sz="2400" b="1" i="0" u="none" strike="noStrike" cap="none">
              <a:solidFill>
                <a:srgbClr val="002060"/>
              </a:solidFill>
              <a:latin typeface="Arial" panose="020B0604020202020204"/>
              <a:ea typeface="Arial" panose="020B0604020202020204"/>
              <a:cs typeface="Arial" panose="020B0604020202020204"/>
              <a:sym typeface="Arial" panose="020B0604020202020204"/>
            </a:endParaRPr>
          </a:p>
          <a:p>
            <a:pPr marL="457200" marR="0" lvl="0" indent="-381000" algn="l" rtl="0">
              <a:lnSpc>
                <a:spcPct val="100000"/>
              </a:lnSpc>
              <a:spcBef>
                <a:spcPts val="0"/>
              </a:spcBef>
              <a:spcAft>
                <a:spcPts val="0"/>
              </a:spcAft>
              <a:buClr>
                <a:srgbClr val="002060"/>
              </a:buClr>
              <a:buSzPts val="2400"/>
              <a:buFont typeface="Arial" panose="020B0604020202020204"/>
              <a:buChar char="➢"/>
            </a:pPr>
            <a:r>
              <a:rPr lang="en-IN" sz="2400" b="1" i="0" u="none" strike="noStrike" cap="none">
                <a:solidFill>
                  <a:srgbClr val="002060"/>
                </a:solidFill>
                <a:latin typeface="Arial" panose="020B0604020202020204"/>
                <a:ea typeface="Arial" panose="020B0604020202020204"/>
                <a:cs typeface="Arial" panose="020B0604020202020204"/>
                <a:sym typeface="Arial" panose="020B0604020202020204"/>
              </a:rPr>
              <a:t>2850 - Non churn (85.5%)</a:t>
            </a:r>
            <a:endParaRPr sz="2400" b="1" i="0" u="none" strike="noStrike" cap="none">
              <a:solidFill>
                <a:srgbClr val="002060"/>
              </a:solidFill>
              <a:latin typeface="Arial" panose="020B0604020202020204"/>
              <a:ea typeface="Arial" panose="020B0604020202020204"/>
              <a:cs typeface="Arial" panose="020B0604020202020204"/>
              <a:sym typeface="Arial" panose="020B0604020202020204"/>
            </a:endParaRPr>
          </a:p>
          <a:p>
            <a:pPr marL="457200" marR="0" lvl="0" indent="-381000" algn="l" rtl="0">
              <a:lnSpc>
                <a:spcPct val="100000"/>
              </a:lnSpc>
              <a:spcBef>
                <a:spcPts val="0"/>
              </a:spcBef>
              <a:spcAft>
                <a:spcPts val="0"/>
              </a:spcAft>
              <a:buClr>
                <a:srgbClr val="002060"/>
              </a:buClr>
              <a:buSzPts val="2400"/>
              <a:buFont typeface="Arial" panose="020B0604020202020204"/>
              <a:buChar char="➢"/>
            </a:pPr>
            <a:r>
              <a:rPr lang="en-IN" sz="2400" b="1" i="0" u="none" strike="noStrike" cap="none">
                <a:solidFill>
                  <a:srgbClr val="002060"/>
                </a:solidFill>
                <a:latin typeface="Arial" panose="020B0604020202020204"/>
                <a:ea typeface="Arial" panose="020B0604020202020204"/>
                <a:cs typeface="Arial" panose="020B0604020202020204"/>
                <a:sym typeface="Arial" panose="020B0604020202020204"/>
              </a:rPr>
              <a:t> 483 - Churn (14.5%)</a:t>
            </a:r>
            <a:endParaRPr sz="2400" b="1" i="0" u="none" strike="noStrike" cap="none">
              <a:solidFill>
                <a:srgbClr val="002060"/>
              </a:solidFill>
              <a:latin typeface="Arial" panose="020B0604020202020204"/>
              <a:ea typeface="Arial" panose="020B0604020202020204"/>
              <a:cs typeface="Arial" panose="020B0604020202020204"/>
              <a:sym typeface="Arial" panose="020B0604020202020204"/>
            </a:endParaRPr>
          </a:p>
          <a:p>
            <a:pPr marL="457200" marR="0" lvl="0" indent="-381000" algn="l" rtl="0">
              <a:lnSpc>
                <a:spcPct val="100000"/>
              </a:lnSpc>
              <a:spcBef>
                <a:spcPts val="0"/>
              </a:spcBef>
              <a:spcAft>
                <a:spcPts val="0"/>
              </a:spcAft>
              <a:buClr>
                <a:srgbClr val="002060"/>
              </a:buClr>
              <a:buSzPts val="2400"/>
              <a:buFont typeface="Arial" panose="020B0604020202020204"/>
              <a:buChar char="➢"/>
            </a:pPr>
            <a:r>
              <a:rPr lang="en-IN" sz="2400" b="1" i="0" u="none" strike="noStrike" cap="none">
                <a:solidFill>
                  <a:srgbClr val="002060"/>
                </a:solidFill>
                <a:latin typeface="Arial" panose="020B0604020202020204"/>
                <a:ea typeface="Arial" panose="020B0604020202020204"/>
                <a:cs typeface="Arial" panose="020B0604020202020204"/>
                <a:sym typeface="Arial" panose="020B0604020202020204"/>
              </a:rPr>
              <a:t>From the above donut plot and count plot, It was found from this analysis that almost 14.5% of customers had churned .</a:t>
            </a:r>
            <a:endParaRPr sz="2400" b="1" i="0" u="none" strike="noStrike" cap="none">
              <a:solidFill>
                <a:srgbClr val="00206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7664</Words>
  <Application>WPS Presentation</Application>
  <PresentationFormat>On-screen Show (16:9)</PresentationFormat>
  <Paragraphs>340</Paragraphs>
  <Slides>31</Slides>
  <Notes>31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Arial</vt:lpstr>
      <vt:lpstr>SimSun</vt:lpstr>
      <vt:lpstr>Wingdings</vt:lpstr>
      <vt:lpstr>Arial</vt:lpstr>
      <vt:lpstr>Montserrat</vt:lpstr>
      <vt:lpstr>Noto Sans Symbols</vt:lpstr>
      <vt:lpstr>Segoe Print</vt:lpstr>
      <vt:lpstr>Times New Roman</vt:lpstr>
      <vt:lpstr>Microsoft YaHei</vt:lpstr>
      <vt:lpstr>Arial Unicode MS</vt:lpstr>
      <vt:lpstr>Simple Light</vt:lpstr>
      <vt:lpstr> Telecom Churn Analysis</vt:lpstr>
      <vt:lpstr>PowerPoint 演示文稿</vt:lpstr>
      <vt:lpstr>PowerPoint 演示文稿</vt:lpstr>
      <vt:lpstr>PowerPoint 演示文稿</vt:lpstr>
      <vt:lpstr>PowerPoint 演示文稿</vt:lpstr>
      <vt:lpstr>PowerPoint 演示文稿</vt:lpstr>
      <vt:lpstr>FEATURES DESCRIPTION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INTERNATIONAL PLAN vs. CHURN </vt:lpstr>
      <vt:lpstr>INTERNATIONAL PLAN vs. CHURN</vt:lpstr>
      <vt:lpstr>PowerPoint 演示文稿</vt:lpstr>
      <vt:lpstr>CUSTOMER SERVICE CALLS vs. CHURN</vt:lpstr>
      <vt:lpstr>DAY CALL MINUTES &amp; DAY CALL CHARGE  vs. CHURN </vt:lpstr>
      <vt:lpstr>ANALYZING ALL CALLS MINUTES,ALL CALLS, ALL CALLS CHARGE</vt:lpstr>
      <vt:lpstr>ANALYZING ALL CALLS MINUTES,ALL CALLS, ALL CALLS CHARGE</vt:lpstr>
      <vt:lpstr>COMPARISON OF CALL CHARGES PER MINUTE</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Telecom Churn Analysis     </dc:title>
  <dc:creator/>
  <cp:lastModifiedBy>manis</cp:lastModifiedBy>
  <cp:revision>7</cp:revision>
  <dcterms:created xsi:type="dcterms:W3CDTF">2022-09-10T11:20:31Z</dcterms:created>
  <dcterms:modified xsi:type="dcterms:W3CDTF">2022-09-10T11:22:15Z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0824DBD93A9C425DBDA753C561E25479</vt:lpwstr>
  </property>
  <property fmtid="{D5CDD505-2E9C-101B-9397-08002B2CF9AE}" pid="3" name="KSOProductBuildVer">
    <vt:lpwstr>1033-11.2.0.11210</vt:lpwstr>
  </property>
</Properties>
</file>