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1" r:id="rId4"/>
    <p:sldId id="282" r:id="rId5"/>
    <p:sldId id="283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46" y="-25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1C3D9-0DCD-48B5-A6A9-D9726D126A5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AE61-1C01-493D-B425-5E73E4641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31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AE61-1C01-493D-B425-5E73E46419D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9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AE61-1C01-493D-B425-5E73E46419D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07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31855" y="1305356"/>
            <a:ext cx="3528288" cy="634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8020" y="619125"/>
            <a:ext cx="8915958" cy="451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321" y="1732673"/>
            <a:ext cx="11147425" cy="4542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rpa.mil/program/media-forensics" TargetMode="External"/><Relationship Id="rId2" Type="http://schemas.openxmlformats.org/officeDocument/2006/relationships/hyperlink" Target="http://theconversation.com/detecting-deepfake-videos-in-the-blink-of-an-eye-101072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2483" y="5112801"/>
            <a:ext cx="3219336" cy="564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15"/>
              </a:lnSpc>
              <a:spcBef>
                <a:spcPts val="100"/>
              </a:spcBef>
            </a:pPr>
            <a:r>
              <a:rPr sz="1800" b="1" spc="-5" dirty="0" smtClean="0">
                <a:latin typeface="Arial"/>
                <a:cs typeface="Arial"/>
              </a:rPr>
              <a:t>GUIDED</a:t>
            </a:r>
            <a:r>
              <a:rPr sz="1800" b="1" spc="-40" dirty="0" smtClean="0">
                <a:latin typeface="Arial"/>
                <a:cs typeface="Arial"/>
              </a:rPr>
              <a:t> </a:t>
            </a:r>
            <a:r>
              <a:rPr sz="1800" b="1" spc="-35" dirty="0" smtClean="0">
                <a:latin typeface="Arial"/>
                <a:cs typeface="Arial"/>
              </a:rPr>
              <a:t>BY:-</a:t>
            </a:r>
            <a:endParaRPr sz="1800" dirty="0" smtClean="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  <a:spcBef>
                <a:spcPts val="25"/>
              </a:spcBef>
            </a:pPr>
            <a:r>
              <a:rPr sz="1800" spc="-5" dirty="0" smtClean="0">
                <a:latin typeface="Bahnschrift"/>
                <a:cs typeface="Bahnschrift"/>
              </a:rPr>
              <a:t>Prof. </a:t>
            </a:r>
            <a:r>
              <a:rPr sz="1800" spc="-5" dirty="0" err="1" smtClean="0">
                <a:latin typeface="Bahnschrift"/>
                <a:cs typeface="Bahnschrift"/>
              </a:rPr>
              <a:t>Chetana</a:t>
            </a:r>
            <a:r>
              <a:rPr lang="en-US" sz="1800" spc="-5" dirty="0" smtClean="0">
                <a:latin typeface="Bahnschrift"/>
                <a:cs typeface="Bahnschrift"/>
              </a:rPr>
              <a:t> </a:t>
            </a:r>
            <a:r>
              <a:rPr sz="1800" spc="-5" dirty="0" smtClean="0">
                <a:latin typeface="Bahnschrift"/>
                <a:cs typeface="Bahnschrift"/>
              </a:rPr>
              <a:t> P.</a:t>
            </a:r>
            <a:r>
              <a:rPr lang="en-US" sz="1800" spc="-5" dirty="0" smtClean="0">
                <a:latin typeface="Bahnschrift"/>
                <a:cs typeface="Bahnschrift"/>
              </a:rPr>
              <a:t> </a:t>
            </a:r>
            <a:r>
              <a:rPr sz="1800" spc="-5" dirty="0" err="1" smtClean="0">
                <a:latin typeface="Bahnschrift"/>
                <a:cs typeface="Bahnschrift"/>
              </a:rPr>
              <a:t>Shravage</a:t>
            </a:r>
            <a:endParaRPr sz="1800" dirty="0">
              <a:latin typeface="Bahnschrift"/>
              <a:cs typeface="Bahnschrif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0064" y="1828800"/>
            <a:ext cx="558419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328930" indent="4064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Times New Roman"/>
                <a:cs typeface="Times New Roman"/>
              </a:rPr>
              <a:t>Dr. </a:t>
            </a:r>
            <a:r>
              <a:rPr sz="2400" dirty="0">
                <a:latin typeface="Times New Roman"/>
                <a:cs typeface="Times New Roman"/>
              </a:rPr>
              <a:t>D. </a:t>
            </a:r>
            <a:r>
              <a:rPr sz="2400" spc="-114" dirty="0">
                <a:latin typeface="Times New Roman"/>
                <a:cs typeface="Times New Roman"/>
              </a:rPr>
              <a:t>Y.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Patil Unitech Society's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Dr.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D.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Y.</a:t>
            </a:r>
            <a:r>
              <a:rPr sz="2400" spc="-5" dirty="0">
                <a:latin typeface="Times New Roman"/>
                <a:cs typeface="Times New Roman"/>
              </a:rPr>
              <a:t> Patil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Institute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Technology,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600" spc="-5" dirty="0">
                <a:latin typeface="Times New Roman"/>
                <a:cs typeface="Times New Roman"/>
              </a:rPr>
              <a:t>Sant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Tukaram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Nagar,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Pimpri,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Pune-411018,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Maharashtra,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India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304800" y="2971800"/>
            <a:ext cx="10210800" cy="129971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169795">
              <a:lnSpc>
                <a:spcPct val="100000"/>
              </a:lnSpc>
              <a:spcBef>
                <a:spcPts val="615"/>
              </a:spcBef>
            </a:pPr>
            <a:r>
              <a:rPr lang="en-US" sz="1800" spc="-5" dirty="0" smtClean="0">
                <a:latin typeface="Calibri"/>
                <a:cs typeface="Calibri"/>
              </a:rPr>
              <a:t>                               </a:t>
            </a:r>
            <a:r>
              <a:rPr sz="1800" spc="-5" dirty="0" smtClean="0">
                <a:latin typeface="Calibri"/>
                <a:cs typeface="Calibri"/>
              </a:rPr>
              <a:t>Department</a:t>
            </a:r>
            <a:r>
              <a:rPr sz="1800" spc="-15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Computer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Engineering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2022-2023</a:t>
            </a:r>
            <a:endParaRPr sz="1800" dirty="0" smtClean="0">
              <a:latin typeface="Calibri"/>
              <a:cs typeface="Calibri"/>
            </a:endParaRPr>
          </a:p>
          <a:p>
            <a:pPr marL="3895090">
              <a:lnSpc>
                <a:spcPct val="100000"/>
              </a:lnSpc>
              <a:spcBef>
                <a:spcPts val="800"/>
              </a:spcBef>
            </a:pPr>
            <a:r>
              <a:rPr lang="en-US" sz="2800" b="1" spc="-5" dirty="0" smtClean="0">
                <a:latin typeface="Arial"/>
                <a:cs typeface="Arial"/>
              </a:rPr>
              <a:t>         </a:t>
            </a:r>
            <a:r>
              <a:rPr sz="2800" b="1" spc="-5" dirty="0" smtClean="0">
                <a:latin typeface="Arial"/>
                <a:cs typeface="Arial"/>
              </a:rPr>
              <a:t>Project</a:t>
            </a:r>
            <a:r>
              <a:rPr sz="2800" b="1" spc="-30" dirty="0" smtClean="0">
                <a:latin typeface="Arial"/>
                <a:cs typeface="Arial"/>
              </a:rPr>
              <a:t> </a:t>
            </a:r>
            <a:r>
              <a:rPr sz="2800" b="1" spc="-5" dirty="0" smtClean="0">
                <a:latin typeface="Arial"/>
                <a:cs typeface="Arial"/>
              </a:rPr>
              <a:t>Domain</a:t>
            </a:r>
            <a:r>
              <a:rPr lang="en-US" sz="2800" dirty="0" smtClean="0">
                <a:latin typeface="Arial"/>
                <a:cs typeface="Arial"/>
              </a:rPr>
              <a:t> </a:t>
            </a:r>
          </a:p>
          <a:p>
            <a:pPr marL="3895090">
              <a:lnSpc>
                <a:spcPct val="100000"/>
              </a:lnSpc>
              <a:spcBef>
                <a:spcPts val="800"/>
              </a:spcBef>
            </a:pPr>
            <a:r>
              <a:rPr sz="2000" spc="-5" dirty="0" err="1" smtClean="0">
                <a:latin typeface="Bahnschrift"/>
                <a:cs typeface="Bahnschrift"/>
              </a:rPr>
              <a:t>Deepfake</a:t>
            </a:r>
            <a:r>
              <a:rPr sz="2000" spc="-10" dirty="0" smtClean="0">
                <a:latin typeface="Bahnschrift"/>
                <a:cs typeface="Bahnschrift"/>
              </a:rPr>
              <a:t> </a:t>
            </a:r>
            <a:r>
              <a:rPr sz="2000" spc="-5" dirty="0" smtClean="0">
                <a:latin typeface="Bahnschrift"/>
                <a:cs typeface="Bahnschrift"/>
              </a:rPr>
              <a:t>detection</a:t>
            </a:r>
            <a:r>
              <a:rPr sz="2000" spc="-10" dirty="0" smtClean="0">
                <a:latin typeface="Bahnschrift"/>
                <a:cs typeface="Bahnschrift"/>
              </a:rPr>
              <a:t> </a:t>
            </a:r>
            <a:r>
              <a:rPr sz="2000" spc="-5" dirty="0" smtClean="0">
                <a:latin typeface="Bahnschrift"/>
                <a:cs typeface="Bahnschrift"/>
              </a:rPr>
              <a:t>through </a:t>
            </a:r>
            <a:r>
              <a:rPr sz="2000" spc="-5" dirty="0" err="1" smtClean="0">
                <a:latin typeface="Bahnschrift"/>
                <a:cs typeface="Bahnschrift"/>
              </a:rPr>
              <a:t>DeepLearning</a:t>
            </a:r>
            <a:endParaRPr sz="2000" dirty="0">
              <a:latin typeface="Bahnschrift"/>
              <a:cs typeface="Bahnschrif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1835" y="304800"/>
            <a:ext cx="3660648" cy="11429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66800" y="5112801"/>
            <a:ext cx="3369005" cy="1395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10"/>
              </a:lnSpc>
              <a:spcBef>
                <a:spcPts val="1889"/>
              </a:spcBef>
            </a:pPr>
            <a:r>
              <a:rPr lang="en-US" b="1" spc="-5" dirty="0" smtClean="0">
                <a:latin typeface="Arial"/>
                <a:cs typeface="Arial"/>
              </a:rPr>
              <a:t>GROUP</a:t>
            </a:r>
            <a:r>
              <a:rPr lang="en-US" b="1" spc="-65" dirty="0" smtClean="0">
                <a:latin typeface="Arial"/>
                <a:cs typeface="Arial"/>
              </a:rPr>
              <a:t>  </a:t>
            </a:r>
            <a:r>
              <a:rPr lang="en-US" b="1" spc="-5" dirty="0" smtClean="0">
                <a:latin typeface="Arial"/>
                <a:cs typeface="Arial"/>
              </a:rPr>
              <a:t>MEMBERS:-</a:t>
            </a:r>
            <a:endParaRPr lang="en-US" dirty="0" smtClean="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tabLst>
                <a:tab pos="354965" algn="l"/>
              </a:tabLst>
            </a:pPr>
            <a:r>
              <a:rPr lang="en-US" dirty="0" smtClean="0">
                <a:latin typeface="Bahnschrift"/>
                <a:cs typeface="Bahnschrift"/>
              </a:rPr>
              <a:t>1</a:t>
            </a:r>
            <a:r>
              <a:rPr lang="en-US" dirty="0">
                <a:latin typeface="Bahnschrift"/>
                <a:cs typeface="Bahnschrift"/>
              </a:rPr>
              <a:t>.	</a:t>
            </a:r>
            <a:r>
              <a:rPr lang="en-US" spc="-5" dirty="0">
                <a:latin typeface="Bahnschrift"/>
                <a:cs typeface="Bahnschrift"/>
              </a:rPr>
              <a:t>Manish</a:t>
            </a:r>
            <a:r>
              <a:rPr lang="en-US" spc="-25" dirty="0">
                <a:latin typeface="Bahnschrift"/>
                <a:cs typeface="Bahnschrift"/>
              </a:rPr>
              <a:t> </a:t>
            </a:r>
            <a:r>
              <a:rPr lang="en-US" spc="-5" dirty="0" smtClean="0">
                <a:latin typeface="Bahnschrift"/>
                <a:cs typeface="Bahnschrift"/>
              </a:rPr>
              <a:t>Kumar</a:t>
            </a:r>
            <a:endParaRPr lang="en-US" sz="1800" spc="-5" dirty="0" smtClean="0">
              <a:latin typeface="Bahnschrift"/>
              <a:cs typeface="Bahnschrift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sz="1800" spc="-5" dirty="0" err="1" smtClean="0">
                <a:latin typeface="Bahnschrift"/>
                <a:cs typeface="Bahnschrift"/>
              </a:rPr>
              <a:t>Chavhan</a:t>
            </a:r>
            <a:r>
              <a:rPr sz="1800" spc="-20" dirty="0" smtClean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Pravin</a:t>
            </a:r>
            <a:endParaRPr sz="1800" dirty="0">
              <a:latin typeface="Bahnschrift"/>
              <a:cs typeface="Bahnschrift"/>
            </a:endParaRPr>
          </a:p>
          <a:p>
            <a:pPr marL="355600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800" spc="-5" dirty="0">
                <a:latin typeface="Bahnschrift"/>
                <a:cs typeface="Bahnschrift"/>
              </a:rPr>
              <a:t>Prathamesh</a:t>
            </a:r>
            <a:r>
              <a:rPr sz="1800" spc="-30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Singhare</a:t>
            </a:r>
            <a:endParaRPr sz="1800" dirty="0">
              <a:latin typeface="Bahnschrift"/>
              <a:cs typeface="Bahnschrift"/>
            </a:endParaRPr>
          </a:p>
          <a:p>
            <a:pPr marL="355600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800" spc="-5" dirty="0">
                <a:latin typeface="Bahnschrift"/>
                <a:cs typeface="Bahnschrift"/>
              </a:rPr>
              <a:t>Surekha</a:t>
            </a:r>
            <a:r>
              <a:rPr sz="1800" spc="-3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Suryawanshi</a:t>
            </a:r>
            <a:endParaRPr sz="1800" dirty="0">
              <a:latin typeface="Bahnschrift"/>
              <a:cs typeface="Bahnschrif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6955" y="591731"/>
            <a:ext cx="57365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PROBLEM</a:t>
            </a:r>
            <a:r>
              <a:rPr sz="4000" b="1" spc="-60" dirty="0">
                <a:latin typeface="Arial"/>
                <a:cs typeface="Arial"/>
              </a:rPr>
              <a:t> </a:t>
            </a:r>
            <a:r>
              <a:rPr sz="4000" b="1" spc="-70" dirty="0">
                <a:latin typeface="Arial"/>
                <a:cs typeface="Arial"/>
              </a:rPr>
              <a:t>STATEMENT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579" y="2029587"/>
            <a:ext cx="8788400" cy="85087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275"/>
              </a:spcBef>
              <a:buFont typeface="Wingdings" pitchFamily="2" charset="2"/>
              <a:buChar char="§"/>
            </a:pPr>
            <a:r>
              <a:rPr sz="1800" spc="-50" dirty="0">
                <a:latin typeface="Times New Roman"/>
                <a:cs typeface="Times New Roman"/>
              </a:rPr>
              <a:t>To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implement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Fake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Video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Detection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System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that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detect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malicious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video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using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deep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learning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Tensor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Flow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Bahnschrift"/>
                <a:cs typeface="Bahnschrif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9332" y="2761233"/>
            <a:ext cx="722312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74365" algn="l"/>
              </a:tabLst>
            </a:pPr>
            <a:r>
              <a:rPr sz="4000" spc="-5" dirty="0"/>
              <a:t>PROPOSED	METHODOLOGY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330" y="668337"/>
            <a:ext cx="11264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CNN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182776" y="2049907"/>
            <a:ext cx="9907270" cy="311944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97814" marR="5080" indent="-285750" algn="just">
              <a:lnSpc>
                <a:spcPct val="150000"/>
              </a:lnSpc>
              <a:spcBef>
                <a:spcPts val="345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CNN Stand for Convolutional Neural Network, which is widely used for image/object recognition and classification. Deep Learning thus recognizes objects in an image by using a CNN.</a:t>
            </a:r>
            <a:endParaRPr lang="en-US" dirty="0">
              <a:latin typeface="Times New Roman"/>
              <a:cs typeface="Times New Roman"/>
            </a:endParaRPr>
          </a:p>
          <a:p>
            <a:pPr marL="297814" marR="5080" indent="-285750" algn="just">
              <a:lnSpc>
                <a:spcPct val="150000"/>
              </a:lnSpc>
              <a:spcBef>
                <a:spcPts val="345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sz="1800" dirty="0" smtClean="0">
                <a:latin typeface="Times New Roman"/>
                <a:cs typeface="Times New Roman"/>
              </a:rPr>
              <a:t>CNN </a:t>
            </a:r>
            <a:r>
              <a:rPr sz="1800" dirty="0">
                <a:latin typeface="Times New Roman"/>
                <a:cs typeface="Times New Roman"/>
              </a:rPr>
              <a:t>is a </a:t>
            </a:r>
            <a:r>
              <a:rPr sz="1800" spc="5" dirty="0">
                <a:latin typeface="Times New Roman"/>
                <a:cs typeface="Times New Roman"/>
              </a:rPr>
              <a:t>type of deep learning model for processing data that has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5" dirty="0">
                <a:latin typeface="Times New Roman"/>
                <a:cs typeface="Times New Roman"/>
              </a:rPr>
              <a:t>grid pattern, such as images, which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inspired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the organization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animal visual cortex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designed to automatically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adaptively learn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spatial hierarchies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features,</a:t>
            </a:r>
            <a:r>
              <a:rPr sz="1800" dirty="0">
                <a:latin typeface="Times New Roman"/>
                <a:cs typeface="Times New Roman"/>
              </a:rPr>
              <a:t> from </a:t>
            </a:r>
            <a:r>
              <a:rPr sz="1800" spc="-5" dirty="0">
                <a:latin typeface="Times New Roman"/>
                <a:cs typeface="Times New Roman"/>
              </a:rPr>
              <a:t>low-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high-level patterns.</a:t>
            </a:r>
            <a:endParaRPr sz="1800" dirty="0">
              <a:latin typeface="Times New Roman"/>
              <a:cs typeface="Times New Roman"/>
            </a:endParaRPr>
          </a:p>
          <a:p>
            <a:pPr marL="297814" marR="5080" indent="-285750" algn="just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§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CNN is a mathematical construct that is typically composed of three types of layers (or </a:t>
            </a:r>
            <a:r>
              <a:rPr sz="1800" spc="5" dirty="0">
                <a:latin typeface="Times New Roman"/>
                <a:cs typeface="Times New Roman"/>
              </a:rPr>
              <a:t>building blocks):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convolution,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pooling,</a:t>
            </a:r>
            <a:r>
              <a:rPr sz="1800" dirty="0">
                <a:latin typeface="Times New Roman"/>
                <a:cs typeface="Times New Roman"/>
              </a:rPr>
              <a:t> and </a:t>
            </a:r>
            <a:r>
              <a:rPr sz="1800" spc="-5" dirty="0">
                <a:latin typeface="Times New Roman"/>
                <a:cs typeface="Times New Roman"/>
              </a:rPr>
              <a:t>fully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connected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layers.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933955"/>
            <a:ext cx="11547348" cy="39014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6498" y="1122438"/>
            <a:ext cx="3281679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CNN</a:t>
            </a:r>
            <a:r>
              <a:rPr sz="4000" spc="-80" dirty="0"/>
              <a:t> </a:t>
            </a:r>
            <a:r>
              <a:rPr sz="4000" spc="-65" dirty="0"/>
              <a:t>LAYERS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CNN</a:t>
            </a:r>
            <a:r>
              <a:rPr spc="-110" dirty="0"/>
              <a:t> </a:t>
            </a:r>
            <a:r>
              <a:rPr spc="-5" dirty="0"/>
              <a:t>Architecture consists of</a:t>
            </a:r>
            <a:r>
              <a:rPr dirty="0"/>
              <a:t> </a:t>
            </a:r>
            <a:r>
              <a:rPr spc="-5" dirty="0"/>
              <a:t>THREE</a:t>
            </a:r>
            <a:r>
              <a:rPr dirty="0"/>
              <a:t> </a:t>
            </a:r>
            <a:r>
              <a:rPr spc="-5" dirty="0"/>
              <a:t>BLOCK </a:t>
            </a:r>
            <a:r>
              <a:rPr spc="-55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5309" y="1903729"/>
            <a:ext cx="9990455" cy="21133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ct val="150000"/>
              </a:lnSpc>
              <a:spcBef>
                <a:spcPts val="100"/>
              </a:spcBef>
              <a:buFont typeface="Times New Roman"/>
              <a:buAutoNum type="arabicPeriod"/>
              <a:tabLst>
                <a:tab pos="28575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Convolution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Layer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fundamental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component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CNN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architecture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performs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feature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extraction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30"/>
              </a:spcBef>
              <a:buAutoNum type="arabicPeriod"/>
            </a:pPr>
            <a:endParaRPr sz="1850" dirty="0">
              <a:latin typeface="Times New Roman"/>
              <a:cs typeface="Times New Roman"/>
            </a:endParaRPr>
          </a:p>
          <a:p>
            <a:pPr marL="228600" indent="-215900">
              <a:lnSpc>
                <a:spcPct val="150000"/>
              </a:lnSpc>
              <a:buAutoNum type="arabicPeriod"/>
              <a:tabLst>
                <a:tab pos="228600" algn="l"/>
              </a:tabLst>
            </a:pPr>
            <a:r>
              <a:rPr lang="en-US" sz="1800" b="1" spc="-5" dirty="0" smtClean="0">
                <a:latin typeface="Times New Roman"/>
                <a:cs typeface="Times New Roman"/>
              </a:rPr>
              <a:t> </a:t>
            </a:r>
            <a:r>
              <a:rPr sz="1800" b="1" spc="-5" dirty="0" smtClean="0">
                <a:latin typeface="Times New Roman"/>
                <a:cs typeface="Times New Roman"/>
              </a:rPr>
              <a:t>Pooling</a:t>
            </a:r>
            <a:r>
              <a:rPr sz="1800" b="1" spc="15" dirty="0" smtClean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Layer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provides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typical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downsampling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operation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reduces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in-plane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dimensionality.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35"/>
              </a:spcBef>
              <a:buAutoNum type="arabicPeriod"/>
            </a:pPr>
            <a:endParaRPr sz="1850" dirty="0">
              <a:latin typeface="Times New Roman"/>
              <a:cs typeface="Times New Roman"/>
            </a:endParaRPr>
          </a:p>
          <a:p>
            <a:pPr marL="184785" indent="-172085">
              <a:lnSpc>
                <a:spcPct val="150000"/>
              </a:lnSpc>
              <a:buSzPct val="94444"/>
              <a:buAutoNum type="arabicPeriod"/>
              <a:tabLst>
                <a:tab pos="184785" algn="l"/>
              </a:tabLst>
            </a:pPr>
            <a:r>
              <a:rPr sz="1800" b="1" spc="-5" dirty="0" smtClean="0">
                <a:latin typeface="Times New Roman"/>
                <a:cs typeface="Times New Roman"/>
              </a:rPr>
              <a:t>Fully</a:t>
            </a:r>
            <a:r>
              <a:rPr sz="1800" b="1" spc="10" dirty="0" smtClean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Connected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Layer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output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feature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maps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final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convolution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pooling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layer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typically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latin typeface="Times New Roman"/>
                <a:cs typeface="Times New Roman"/>
              </a:rPr>
              <a:t>flattened</a:t>
            </a:r>
            <a:r>
              <a:rPr lang="en-US" sz="1800" spc="-5" dirty="0" smtClean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7627" y="482714"/>
            <a:ext cx="491045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TECHNIQUES</a:t>
            </a:r>
            <a:r>
              <a:rPr sz="4000" spc="-55" dirty="0"/>
              <a:t> </a:t>
            </a:r>
            <a:r>
              <a:rPr sz="4000" spc="-5" dirty="0"/>
              <a:t>USED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7191" y="1877809"/>
            <a:ext cx="10071100" cy="37371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project</a:t>
            </a:r>
            <a:r>
              <a:rPr sz="1800" dirty="0">
                <a:latin typeface="Times New Roman"/>
                <a:cs typeface="Times New Roman"/>
              </a:rPr>
              <a:t> we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technologies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CNN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Models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TensorFlow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library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learning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30"/>
              </a:spcBef>
              <a:buFont typeface="Wingdings" pitchFamily="2" charset="2"/>
              <a:buChar char="§"/>
            </a:pPr>
            <a:endParaRPr sz="18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50000"/>
              </a:lnSpc>
              <a:buFont typeface="Wingdings" pitchFamily="2" charset="2"/>
              <a:buChar char="§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CNN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image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recognition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CNN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extract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important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features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forged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video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frames.</a:t>
            </a:r>
            <a:endParaRPr sz="18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35"/>
              </a:spcBef>
              <a:buFont typeface="Wingdings" pitchFamily="2" charset="2"/>
              <a:buChar char="§"/>
            </a:pPr>
            <a:endParaRPr sz="1850" dirty="0">
              <a:latin typeface="Times New Roman"/>
              <a:cs typeface="Times New Roman"/>
            </a:endParaRPr>
          </a:p>
          <a:p>
            <a:pPr marL="298450" marR="441325" indent="-285750">
              <a:lnSpc>
                <a:spcPct val="150000"/>
              </a:lnSpc>
              <a:buFont typeface="Wingdings" pitchFamily="2" charset="2"/>
              <a:buChar char="§"/>
              <a:tabLst>
                <a:tab pos="297815" algn="l"/>
                <a:tab pos="298450" algn="l"/>
              </a:tabLst>
            </a:pPr>
            <a:r>
              <a:rPr sz="1800" spc="-15" dirty="0">
                <a:latin typeface="Times New Roman"/>
                <a:cs typeface="Times New Roman"/>
              </a:rPr>
              <a:t>TensorFlow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allows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recognition,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localization,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detection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multiple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objects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image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provides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-5" dirty="0">
                <a:latin typeface="Times New Roman"/>
                <a:cs typeface="Times New Roman"/>
              </a:rPr>
              <a:t> with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much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better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understanding</a:t>
            </a:r>
            <a:r>
              <a:rPr sz="1800" dirty="0">
                <a:latin typeface="Times New Roman"/>
                <a:cs typeface="Times New Roman"/>
              </a:rPr>
              <a:t> of 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image.</a:t>
            </a:r>
            <a:endParaRPr sz="18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30"/>
              </a:spcBef>
              <a:buFont typeface="Wingdings" pitchFamily="2" charset="2"/>
              <a:buChar char="§"/>
            </a:pPr>
            <a:endParaRPr sz="185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50000"/>
              </a:lnSpc>
              <a:buFont typeface="Wingdings" pitchFamily="2" charset="2"/>
              <a:buChar char="§"/>
              <a:tabLst>
                <a:tab pos="297815" algn="l"/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 err="1">
                <a:latin typeface="Times New Roman"/>
                <a:cs typeface="Times New Roman"/>
              </a:rPr>
              <a:t>deepfake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video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clips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predicted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basis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temporal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sequences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inconsistencies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between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retrieved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frames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 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LSTM layer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C-LSTM model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362864"/>
            <a:ext cx="7315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 smtClean="0"/>
              <a:t>SYSTEM</a:t>
            </a:r>
            <a:r>
              <a:rPr lang="en-US" sz="4000" spc="-5" dirty="0" smtClean="0"/>
              <a:t> ARCHITECTURE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95400"/>
            <a:ext cx="7592485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2235" y="2167610"/>
            <a:ext cx="10109200" cy="3310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82880" indent="-28575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expected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outcome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system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detect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original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fake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image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frames</a:t>
            </a:r>
            <a:r>
              <a:rPr sz="1800" dirty="0">
                <a:latin typeface="Times New Roman"/>
                <a:cs typeface="Times New Roman"/>
              </a:rPr>
              <a:t> 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video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well</a:t>
            </a:r>
            <a:r>
              <a:rPr sz="1800" dirty="0">
                <a:latin typeface="Times New Roman"/>
                <a:cs typeface="Times New Roman"/>
              </a:rPr>
              <a:t> 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end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detect percentage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i.e.</a:t>
            </a:r>
            <a:r>
              <a:rPr sz="1800" dirty="0">
                <a:latin typeface="Times New Roman"/>
                <a:cs typeface="Times New Roman"/>
              </a:rPr>
              <a:t> how </a:t>
            </a:r>
            <a:r>
              <a:rPr sz="1800" spc="-5" dirty="0">
                <a:latin typeface="Times New Roman"/>
                <a:cs typeface="Times New Roman"/>
              </a:rPr>
              <a:t>much</a:t>
            </a:r>
            <a:r>
              <a:rPr sz="1800" dirty="0">
                <a:latin typeface="Times New Roman"/>
                <a:cs typeface="Times New Roman"/>
              </a:rPr>
              <a:t> percent</a:t>
            </a:r>
            <a:r>
              <a:rPr sz="1800" spc="-5" dirty="0">
                <a:latin typeface="Times New Roman"/>
                <a:cs typeface="Times New Roman"/>
              </a:rPr>
              <a:t> video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real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 fake.</a:t>
            </a:r>
          </a:p>
          <a:p>
            <a:pPr marL="342900" indent="-342900">
              <a:lnSpc>
                <a:spcPct val="150000"/>
              </a:lnSpc>
              <a:spcBef>
                <a:spcPts val="30"/>
              </a:spcBef>
              <a:buFont typeface="Wingdings" pitchFamily="2" charset="2"/>
              <a:buChar char="§"/>
            </a:pPr>
            <a:endParaRPr sz="1850" dirty="0">
              <a:latin typeface="Times New Roman"/>
              <a:cs typeface="Times New Roman"/>
            </a:endParaRPr>
          </a:p>
          <a:p>
            <a:pPr marL="298450" marR="33147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sz="1800" spc="-5" dirty="0">
                <a:solidFill>
                  <a:srgbClr val="1C1D1E"/>
                </a:solidFill>
                <a:latin typeface="Times New Roman"/>
                <a:cs typeface="Times New Roman"/>
              </a:rPr>
              <a:t>Face</a:t>
            </a:r>
            <a:r>
              <a:rPr sz="1800" spc="10" dirty="0">
                <a:solidFill>
                  <a:srgbClr val="1C1D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C1D1E"/>
                </a:solidFill>
                <a:latin typeface="Times New Roman"/>
                <a:cs typeface="Times New Roman"/>
              </a:rPr>
              <a:t>swapping</a:t>
            </a:r>
            <a:r>
              <a:rPr sz="1800" spc="15" dirty="0">
                <a:solidFill>
                  <a:srgbClr val="1C1D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C1D1E"/>
                </a:solidFill>
                <a:latin typeface="Times New Roman"/>
                <a:cs typeface="Times New Roman"/>
              </a:rPr>
              <a:t>videos,</a:t>
            </a:r>
            <a:r>
              <a:rPr sz="1800" spc="10" dirty="0">
                <a:solidFill>
                  <a:srgbClr val="1C1D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C1D1E"/>
                </a:solidFill>
                <a:latin typeface="Times New Roman"/>
                <a:cs typeface="Times New Roman"/>
              </a:rPr>
              <a:t>swapping</a:t>
            </a:r>
            <a:r>
              <a:rPr sz="1800" spc="15" dirty="0">
                <a:solidFill>
                  <a:srgbClr val="1C1D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C1D1E"/>
                </a:solidFill>
                <a:latin typeface="Times New Roman"/>
                <a:cs typeface="Times New Roman"/>
              </a:rPr>
              <a:t>person</a:t>
            </a:r>
            <a:r>
              <a:rPr sz="1800" spc="10" dirty="0">
                <a:solidFill>
                  <a:srgbClr val="1C1D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C1D1E"/>
                </a:solidFill>
                <a:latin typeface="Times New Roman"/>
                <a:cs typeface="Times New Roman"/>
              </a:rPr>
              <a:t>identities</a:t>
            </a:r>
            <a:r>
              <a:rPr sz="1800" spc="10" dirty="0">
                <a:solidFill>
                  <a:srgbClr val="1C1D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C1D1E"/>
                </a:solidFill>
                <a:latin typeface="Times New Roman"/>
                <a:cs typeface="Times New Roman"/>
              </a:rPr>
              <a:t>in</a:t>
            </a:r>
            <a:r>
              <a:rPr sz="1800" spc="15" dirty="0">
                <a:solidFill>
                  <a:srgbClr val="1C1D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C1D1E"/>
                </a:solidFill>
                <a:latin typeface="Times New Roman"/>
                <a:cs typeface="Times New Roman"/>
              </a:rPr>
              <a:t>two</a:t>
            </a:r>
            <a:r>
              <a:rPr sz="1800" spc="10" dirty="0">
                <a:solidFill>
                  <a:srgbClr val="1C1D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C1D1E"/>
                </a:solidFill>
                <a:latin typeface="Times New Roman"/>
                <a:cs typeface="Times New Roman"/>
              </a:rPr>
              <a:t>videos,</a:t>
            </a:r>
            <a:r>
              <a:rPr sz="1800" spc="15" dirty="0">
                <a:solidFill>
                  <a:srgbClr val="1C1D1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C1D1E"/>
                </a:solidFill>
                <a:latin typeface="Times New Roman"/>
                <a:cs typeface="Times New Roman"/>
              </a:rPr>
              <a:t>have</a:t>
            </a:r>
            <a:r>
              <a:rPr sz="1800" spc="10" dirty="0">
                <a:solidFill>
                  <a:srgbClr val="1C1D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C1D1E"/>
                </a:solidFill>
                <a:latin typeface="Times New Roman"/>
                <a:cs typeface="Times New Roman"/>
              </a:rPr>
              <a:t>attracted</a:t>
            </a:r>
            <a:r>
              <a:rPr sz="1800" spc="15" dirty="0">
                <a:solidFill>
                  <a:srgbClr val="1C1D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C1D1E"/>
                </a:solidFill>
                <a:latin typeface="Times New Roman"/>
                <a:cs typeface="Times New Roman"/>
              </a:rPr>
              <a:t>people's</a:t>
            </a:r>
            <a:r>
              <a:rPr sz="1800" spc="5" dirty="0">
                <a:solidFill>
                  <a:srgbClr val="1C1D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C1D1E"/>
                </a:solidFill>
                <a:latin typeface="Times New Roman"/>
                <a:cs typeface="Times New Roman"/>
              </a:rPr>
              <a:t>attention</a:t>
            </a:r>
            <a:r>
              <a:rPr sz="1800" spc="15" dirty="0">
                <a:solidFill>
                  <a:srgbClr val="1C1D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C1D1E"/>
                </a:solidFill>
                <a:latin typeface="Times New Roman"/>
                <a:cs typeface="Times New Roman"/>
              </a:rPr>
              <a:t>in</a:t>
            </a:r>
            <a:r>
              <a:rPr sz="1800" spc="15" dirty="0">
                <a:solidFill>
                  <a:srgbClr val="1C1D1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C1D1E"/>
                </a:solidFill>
                <a:latin typeface="Times New Roman"/>
                <a:cs typeface="Times New Roman"/>
              </a:rPr>
              <a:t>recent </a:t>
            </a:r>
            <a:r>
              <a:rPr sz="1800" spc="-434" dirty="0">
                <a:solidFill>
                  <a:srgbClr val="1C1D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C1D1E"/>
                </a:solidFill>
                <a:latin typeface="Times New Roman"/>
                <a:cs typeface="Times New Roman"/>
              </a:rPr>
              <a:t>years.</a:t>
            </a:r>
            <a:endParaRPr sz="18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35"/>
              </a:spcBef>
              <a:buFont typeface="Wingdings" pitchFamily="2" charset="2"/>
              <a:buChar char="§"/>
            </a:pPr>
            <a:endParaRPr sz="185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not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unusual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 err="1">
                <a:latin typeface="Times New Roman"/>
                <a:cs typeface="Times New Roman"/>
              </a:rPr>
              <a:t>deepfake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videos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manipulation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only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present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small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portion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video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(i.e.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target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face </a:t>
            </a:r>
            <a:r>
              <a:rPr sz="1800" spc="-5" dirty="0">
                <a:latin typeface="Times New Roman"/>
                <a:cs typeface="Times New Roman"/>
              </a:rPr>
              <a:t>only</a:t>
            </a:r>
            <a:r>
              <a:rPr sz="1800" dirty="0">
                <a:latin typeface="Times New Roman"/>
                <a:cs typeface="Times New Roman"/>
              </a:rPr>
              <a:t> appears</a:t>
            </a:r>
            <a:r>
              <a:rPr sz="1800" spc="-5" dirty="0">
                <a:latin typeface="Times New Roman"/>
                <a:cs typeface="Times New Roman"/>
              </a:rPr>
              <a:t> briefly</a:t>
            </a:r>
            <a:r>
              <a:rPr sz="1800" dirty="0">
                <a:latin typeface="Times New Roman"/>
                <a:cs typeface="Times New Roman"/>
              </a:rPr>
              <a:t> on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video).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1687" y="830833"/>
            <a:ext cx="598170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PROPOSED</a:t>
            </a:r>
            <a:r>
              <a:rPr sz="4000" spc="-50" dirty="0"/>
              <a:t> </a:t>
            </a:r>
            <a:r>
              <a:rPr sz="4000" spc="-5" dirty="0"/>
              <a:t>OUTCOMES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8107" y="2089493"/>
            <a:ext cx="5059680" cy="4123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68630" algn="l"/>
                <a:tab pos="469265" algn="l"/>
              </a:tabLst>
            </a:pPr>
            <a:r>
              <a:rPr sz="1800" spc="-5" dirty="0">
                <a:latin typeface="Times New Roman"/>
                <a:cs typeface="Times New Roman"/>
              </a:rPr>
              <a:t>Operating System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Windows</a:t>
            </a:r>
            <a:r>
              <a:rPr sz="1800" spc="-5" dirty="0">
                <a:latin typeface="Times New Roman"/>
                <a:cs typeface="Times New Roman"/>
              </a:rPr>
              <a:t> 7/8/10</a:t>
            </a:r>
            <a:endParaRPr sz="18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50000"/>
              </a:lnSpc>
              <a:buAutoNum type="arabicPeriod"/>
              <a:tabLst>
                <a:tab pos="468630" algn="l"/>
                <a:tab pos="469265" algn="l"/>
              </a:tabLst>
            </a:pPr>
            <a:r>
              <a:rPr sz="1800" spc="-5" dirty="0">
                <a:latin typeface="Times New Roman"/>
                <a:cs typeface="Times New Roman"/>
              </a:rPr>
              <a:t>Programming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Language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Python</a:t>
            </a:r>
            <a:endParaRPr sz="18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50000"/>
              </a:lnSpc>
              <a:buAutoNum type="arabicPeriod"/>
              <a:tabLst>
                <a:tab pos="468630" algn="l"/>
                <a:tab pos="469265" algn="l"/>
              </a:tabLst>
            </a:pPr>
            <a:r>
              <a:rPr sz="1800" spc="-5" dirty="0">
                <a:latin typeface="Times New Roman"/>
                <a:cs typeface="Times New Roman"/>
              </a:rPr>
              <a:t>Software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Version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5" dirty="0">
                <a:latin typeface="Times New Roman"/>
                <a:cs typeface="Times New Roman"/>
              </a:rPr>
              <a:t> Python3.7</a:t>
            </a:r>
            <a:endParaRPr sz="18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50000"/>
              </a:lnSpc>
              <a:buAutoNum type="arabicPeriod"/>
              <a:tabLst>
                <a:tab pos="468630" algn="l"/>
                <a:tab pos="469265" algn="l"/>
              </a:tabLst>
            </a:pP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UDA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core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3840</a:t>
            </a:r>
          </a:p>
          <a:p>
            <a:pPr marL="469265" indent="-456565">
              <a:lnSpc>
                <a:spcPct val="150000"/>
              </a:lnSpc>
              <a:buAutoNum type="arabicPeriod"/>
              <a:tabLst>
                <a:tab pos="468630" algn="l"/>
                <a:tab pos="469265" algn="l"/>
              </a:tabLst>
            </a:pPr>
            <a:r>
              <a:rPr sz="1800" spc="-5" dirty="0">
                <a:latin typeface="Times New Roman"/>
                <a:cs typeface="Times New Roman"/>
              </a:rPr>
              <a:t>Graphic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clock: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1404</a:t>
            </a:r>
            <a:r>
              <a:rPr sz="1800" spc="-5" dirty="0">
                <a:latin typeface="Times New Roman"/>
                <a:cs typeface="Times New Roman"/>
              </a:rPr>
              <a:t> MHz</a:t>
            </a:r>
            <a:endParaRPr sz="18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50000"/>
              </a:lnSpc>
              <a:buAutoNum type="arabicPeriod"/>
              <a:tabLst>
                <a:tab pos="468630" algn="l"/>
                <a:tab pos="469265" algn="l"/>
              </a:tabLst>
            </a:pPr>
            <a:r>
              <a:rPr sz="1800" spc="-5" dirty="0">
                <a:latin typeface="Times New Roman"/>
                <a:cs typeface="Times New Roman"/>
              </a:rPr>
              <a:t>Memory data rate: </a:t>
            </a:r>
            <a:r>
              <a:rPr sz="1800" spc="-15" dirty="0">
                <a:latin typeface="Times New Roman"/>
                <a:cs typeface="Times New Roman"/>
              </a:rPr>
              <a:t>11,410</a:t>
            </a:r>
            <a:r>
              <a:rPr sz="1800" spc="-5" dirty="0">
                <a:latin typeface="Times New Roman"/>
                <a:cs typeface="Times New Roman"/>
              </a:rPr>
              <a:t> MHz</a:t>
            </a:r>
            <a:endParaRPr sz="18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50000"/>
              </a:lnSpc>
              <a:buAutoNum type="arabicPeriod"/>
              <a:tabLst>
                <a:tab pos="468630" algn="l"/>
                <a:tab pos="469265" algn="l"/>
              </a:tabLst>
            </a:pPr>
            <a:r>
              <a:rPr sz="1800" spc="-5" dirty="0">
                <a:latin typeface="Times New Roman"/>
                <a:cs typeface="Times New Roman"/>
              </a:rPr>
              <a:t>Memory interface: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384-bit</a:t>
            </a:r>
            <a:endParaRPr sz="18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50000"/>
              </a:lnSpc>
              <a:buAutoNum type="arabicPeriod"/>
              <a:tabLst>
                <a:tab pos="468630" algn="l"/>
                <a:tab pos="469265" algn="l"/>
              </a:tabLst>
            </a:pPr>
            <a:r>
              <a:rPr sz="1800" spc="-5" dirty="0">
                <a:latin typeface="Times New Roman"/>
                <a:cs typeface="Times New Roman"/>
              </a:rPr>
              <a:t>Memory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bandwidth: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547.68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GB∕s</a:t>
            </a:r>
            <a:endParaRPr sz="18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50000"/>
              </a:lnSpc>
              <a:spcBef>
                <a:spcPts val="5"/>
              </a:spcBef>
              <a:buAutoNum type="arabicPeriod"/>
              <a:tabLst>
                <a:tab pos="468630" algn="l"/>
                <a:tab pos="469265" algn="l"/>
              </a:tabLst>
            </a:pPr>
            <a:r>
              <a:rPr sz="1800" spc="-5" dirty="0">
                <a:latin typeface="Times New Roman"/>
                <a:cs typeface="Times New Roman"/>
              </a:rPr>
              <a:t>Bus: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PCI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×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16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Gen3</a:t>
            </a:r>
          </a:p>
          <a:p>
            <a:pPr marL="469265" indent="-456565">
              <a:lnSpc>
                <a:spcPct val="150000"/>
              </a:lnSpc>
              <a:buAutoNum type="arabicPeriod"/>
              <a:tabLst>
                <a:tab pos="468630" algn="l"/>
                <a:tab pos="469265" algn="l"/>
              </a:tabLst>
            </a:pPr>
            <a:r>
              <a:rPr sz="1800" spc="-5" dirty="0">
                <a:latin typeface="Times New Roman"/>
                <a:cs typeface="Times New Roman"/>
              </a:rPr>
              <a:t>Dedicated video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memory: </a:t>
            </a:r>
            <a:r>
              <a:rPr sz="1800" dirty="0">
                <a:latin typeface="Times New Roman"/>
                <a:cs typeface="Times New Roman"/>
              </a:rPr>
              <a:t>12,288 </a:t>
            </a:r>
            <a:r>
              <a:rPr sz="1800" spc="-5" dirty="0">
                <a:latin typeface="Times New Roman"/>
                <a:cs typeface="Times New Roman"/>
              </a:rPr>
              <a:t>MB </a:t>
            </a:r>
            <a:r>
              <a:rPr sz="1800" dirty="0">
                <a:latin typeface="Times New Roman"/>
                <a:cs typeface="Times New Roman"/>
              </a:rPr>
              <a:t>GDDR</a:t>
            </a:r>
            <a:r>
              <a:rPr sz="1800" spc="-5" dirty="0">
                <a:latin typeface="Times New Roman"/>
                <a:cs typeface="Times New Roman"/>
              </a:rPr>
              <a:t> 5</a:t>
            </a:r>
            <a:r>
              <a:rPr sz="1800" spc="-5" dirty="0">
                <a:latin typeface="Calibri"/>
                <a:cs typeface="Calibri"/>
              </a:rPr>
              <a:t>×</a:t>
            </a:r>
            <a:r>
              <a:rPr sz="1800" spc="-5" dirty="0">
                <a:latin typeface="Times New Roman"/>
                <a:cs typeface="Times New Roman"/>
              </a:rPr>
              <a:t>5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1150" y="813917"/>
            <a:ext cx="6941184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73095" algn="l"/>
              </a:tabLst>
            </a:pPr>
            <a:r>
              <a:rPr sz="4000" spc="-35" dirty="0"/>
              <a:t>SOFTWARE	</a:t>
            </a:r>
            <a:r>
              <a:rPr sz="4000" spc="-5" dirty="0"/>
              <a:t>REQUIREMENT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915" y="986701"/>
            <a:ext cx="586930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Hardware</a:t>
            </a:r>
            <a:r>
              <a:rPr sz="4000" spc="-55" dirty="0"/>
              <a:t> </a:t>
            </a:r>
            <a:r>
              <a:rPr sz="4000" spc="-5" dirty="0"/>
              <a:t>Requirements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5018" y="2438400"/>
            <a:ext cx="8882382" cy="32707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Hardware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Requirements</a:t>
            </a:r>
            <a:r>
              <a:rPr sz="2000" dirty="0">
                <a:latin typeface="Times New Roman"/>
                <a:cs typeface="Times New Roman"/>
              </a:rPr>
              <a:t> are as </a:t>
            </a:r>
            <a:r>
              <a:rPr sz="2000" spc="-5" dirty="0">
                <a:latin typeface="Times New Roman"/>
                <a:cs typeface="Times New Roman"/>
              </a:rPr>
              <a:t>follows:</a:t>
            </a:r>
            <a:endParaRPr sz="2000" dirty="0">
              <a:latin typeface="Times New Roman"/>
              <a:cs typeface="Times New Roman"/>
            </a:endParaRPr>
          </a:p>
          <a:p>
            <a:pPr marL="266700" marR="1062355" indent="-254000">
              <a:lnSpc>
                <a:spcPct val="150000"/>
              </a:lnSpc>
              <a:spcBef>
                <a:spcPts val="150"/>
              </a:spcBef>
              <a:buAutoNum type="arabicPeriod"/>
              <a:tabLst>
                <a:tab pos="266700" algn="l"/>
              </a:tabLst>
            </a:pPr>
            <a:r>
              <a:rPr sz="2000" spc="-5" dirty="0">
                <a:latin typeface="Times New Roman"/>
                <a:cs typeface="Times New Roman"/>
              </a:rPr>
              <a:t>Processor</a:t>
            </a:r>
            <a:r>
              <a:rPr sz="2000" dirty="0">
                <a:latin typeface="Times New Roman"/>
                <a:cs typeface="Times New Roman"/>
              </a:rPr>
              <a:t> - </a:t>
            </a:r>
            <a:r>
              <a:rPr sz="2000" spc="-5" dirty="0">
                <a:latin typeface="Times New Roman"/>
                <a:cs typeface="Times New Roman"/>
              </a:rPr>
              <a:t>Processor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supporting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streaming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extensions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instructions</a:t>
            </a:r>
            <a:endParaRPr sz="2000" dirty="0">
              <a:latin typeface="Times New Roman"/>
              <a:cs typeface="Times New Roman"/>
            </a:endParaRPr>
          </a:p>
          <a:p>
            <a:pPr marL="266700" indent="-254000">
              <a:lnSpc>
                <a:spcPct val="150000"/>
              </a:lnSpc>
              <a:buAutoNum type="arabicPeriod"/>
              <a:tabLst>
                <a:tab pos="266700" algn="l"/>
              </a:tabLst>
            </a:pPr>
            <a:r>
              <a:rPr sz="2000" spc="-5" dirty="0">
                <a:latin typeface="Times New Roman"/>
                <a:cs typeface="Times New Roman"/>
              </a:rPr>
              <a:t>Speed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1.1GHz</a:t>
            </a:r>
            <a:endParaRPr sz="2000" dirty="0">
              <a:latin typeface="Times New Roman"/>
              <a:cs typeface="Times New Roman"/>
            </a:endParaRPr>
          </a:p>
          <a:p>
            <a:pPr marL="266700" indent="-254000">
              <a:lnSpc>
                <a:spcPct val="150000"/>
              </a:lnSpc>
              <a:buAutoNum type="arabicPeriod"/>
              <a:tabLst>
                <a:tab pos="266700" algn="l"/>
              </a:tabLst>
            </a:pPr>
            <a:r>
              <a:rPr sz="2000" dirty="0">
                <a:latin typeface="Times New Roman"/>
                <a:cs typeface="Times New Roman"/>
              </a:rPr>
              <a:t>RAM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16GB</a:t>
            </a:r>
            <a:endParaRPr sz="2000" dirty="0">
              <a:latin typeface="Times New Roman"/>
              <a:cs typeface="Times New Roman"/>
            </a:endParaRPr>
          </a:p>
          <a:p>
            <a:pPr marL="266700" indent="-254000">
              <a:lnSpc>
                <a:spcPct val="150000"/>
              </a:lnSpc>
              <a:buAutoNum type="arabicPeriod"/>
              <a:tabLst>
                <a:tab pos="266700" algn="l"/>
              </a:tabLst>
            </a:pPr>
            <a:r>
              <a:rPr sz="2000" spc="-5" dirty="0">
                <a:latin typeface="Times New Roman"/>
                <a:cs typeface="Times New Roman"/>
              </a:rPr>
              <a:t>Graphics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Card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OpenCL-compliant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graphics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card(NVIDIA)</a:t>
            </a:r>
            <a:endParaRPr sz="2000" dirty="0">
              <a:latin typeface="Times New Roman"/>
              <a:cs typeface="Times New Roman"/>
            </a:endParaRPr>
          </a:p>
          <a:p>
            <a:pPr marL="266700" indent="-254000">
              <a:lnSpc>
                <a:spcPct val="150000"/>
              </a:lnSpc>
              <a:buAutoNum type="arabicPeriod"/>
              <a:tabLst>
                <a:tab pos="266700" algn="l"/>
              </a:tabLst>
            </a:pPr>
            <a:r>
              <a:rPr sz="2000" spc="-5" dirty="0">
                <a:latin typeface="Times New Roman"/>
                <a:cs typeface="Times New Roman"/>
              </a:rPr>
              <a:t>Floppy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Drive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1.44MB</a:t>
            </a:r>
            <a:endParaRPr sz="2000" dirty="0">
              <a:latin typeface="Times New Roman"/>
              <a:cs typeface="Times New Roman"/>
            </a:endParaRPr>
          </a:p>
          <a:p>
            <a:pPr marL="266700" indent="-254000">
              <a:lnSpc>
                <a:spcPct val="150000"/>
              </a:lnSpc>
              <a:buAutoNum type="arabicPeriod"/>
              <a:tabLst>
                <a:tab pos="266700" algn="l"/>
              </a:tabLst>
            </a:pPr>
            <a:r>
              <a:rPr sz="2000" spc="-5" dirty="0">
                <a:latin typeface="Times New Roman"/>
                <a:cs typeface="Times New Roman"/>
              </a:rPr>
              <a:t>Generation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7th 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above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4915" y="645071"/>
            <a:ext cx="282130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CONTENTS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460" y="2233066"/>
            <a:ext cx="2597150" cy="4255652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19405" indent="-306705">
              <a:lnSpc>
                <a:spcPct val="100000"/>
              </a:lnSpc>
              <a:spcBef>
                <a:spcPts val="665"/>
              </a:spcBef>
              <a:buFont typeface="Wingdings"/>
              <a:buChar char=""/>
              <a:tabLst>
                <a:tab pos="318770" algn="l"/>
                <a:tab pos="319405" algn="l"/>
              </a:tabLst>
            </a:pPr>
            <a:r>
              <a:rPr sz="1800" spc="-5" dirty="0">
                <a:latin typeface="Times New Roman"/>
                <a:cs typeface="Times New Roman"/>
              </a:rPr>
              <a:t>Introduction</a:t>
            </a:r>
            <a:endParaRPr sz="1800" dirty="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41630" algn="l"/>
                <a:tab pos="342265" algn="l"/>
              </a:tabLst>
            </a:pPr>
            <a:r>
              <a:rPr sz="1800" spc="-5" dirty="0">
                <a:latin typeface="Times New Roman"/>
                <a:cs typeface="Times New Roman"/>
              </a:rPr>
              <a:t>Abstract</a:t>
            </a:r>
            <a:endParaRPr sz="18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330" algn="l"/>
                <a:tab pos="354965" algn="l"/>
              </a:tabLst>
            </a:pPr>
            <a:r>
              <a:rPr sz="1800" spc="-5" dirty="0">
                <a:latin typeface="Times New Roman"/>
                <a:cs typeface="Times New Roman"/>
              </a:rPr>
              <a:t>Literature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Survey</a:t>
            </a:r>
            <a:endParaRPr sz="18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330" algn="l"/>
                <a:tab pos="354965" algn="l"/>
              </a:tabLst>
            </a:pPr>
            <a:r>
              <a:rPr sz="1800" spc="-5" dirty="0">
                <a:latin typeface="Times New Roman"/>
                <a:cs typeface="Times New Roman"/>
              </a:rPr>
              <a:t>Problem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endParaRPr sz="18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330" algn="l"/>
                <a:tab pos="354965" algn="l"/>
              </a:tabLst>
            </a:pPr>
            <a:r>
              <a:rPr sz="1800" spc="-5" dirty="0">
                <a:latin typeface="Times New Roman"/>
                <a:cs typeface="Times New Roman"/>
              </a:rPr>
              <a:t>Proposed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latin typeface="Times New Roman"/>
                <a:cs typeface="Times New Roman"/>
              </a:rPr>
              <a:t>Methodology</a:t>
            </a:r>
            <a:endParaRPr lang="en-US" sz="1800" spc="-5" dirty="0" smtClean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330" algn="l"/>
                <a:tab pos="354965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System Architecture</a:t>
            </a:r>
            <a:endParaRPr sz="18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330" algn="l"/>
                <a:tab pos="354965" algn="l"/>
              </a:tabLst>
            </a:pPr>
            <a:r>
              <a:rPr sz="1800" spc="-5" dirty="0">
                <a:latin typeface="Times New Roman"/>
                <a:cs typeface="Times New Roman"/>
              </a:rPr>
              <a:t>Software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Requirements</a:t>
            </a:r>
            <a:endParaRPr sz="18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330" algn="l"/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Hardware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Requirements</a:t>
            </a:r>
            <a:endParaRPr sz="18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330" algn="l"/>
                <a:tab pos="354965" algn="l"/>
              </a:tabLst>
            </a:pPr>
            <a:r>
              <a:rPr sz="1800" spc="-5" dirty="0">
                <a:latin typeface="Times New Roman"/>
                <a:cs typeface="Times New Roman"/>
              </a:rPr>
              <a:t>Challenges</a:t>
            </a:r>
            <a:endParaRPr sz="18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330" algn="l"/>
                <a:tab pos="354965" algn="l"/>
              </a:tabLst>
            </a:pPr>
            <a:r>
              <a:rPr sz="1800" spc="-5" dirty="0">
                <a:latin typeface="Times New Roman"/>
                <a:cs typeface="Times New Roman"/>
              </a:rPr>
              <a:t>Conclusion</a:t>
            </a:r>
            <a:endParaRPr sz="1800" dirty="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41630" algn="l"/>
                <a:tab pos="342265" algn="l"/>
              </a:tabLst>
            </a:pPr>
            <a:r>
              <a:rPr sz="1800" spc="-5" dirty="0">
                <a:latin typeface="Times New Roman"/>
                <a:cs typeface="Times New Roman"/>
              </a:rPr>
              <a:t>Advantage</a:t>
            </a:r>
            <a:endParaRPr sz="18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330" algn="l"/>
                <a:tab pos="354965" algn="l"/>
              </a:tabLst>
            </a:pPr>
            <a:r>
              <a:rPr sz="1800" spc="-5" dirty="0">
                <a:latin typeface="Times New Roman"/>
                <a:cs typeface="Times New Roman"/>
              </a:rPr>
              <a:t>Reference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"/>
    </mc:Choice>
    <mc:Fallback xmlns="">
      <p:transition spd="slow" advTm="13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1855" y="1305356"/>
            <a:ext cx="3526154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CHALLENGES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625" y="2668384"/>
            <a:ext cx="8986520" cy="1240981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345"/>
              </a:spcBef>
            </a:pPr>
            <a:r>
              <a:rPr sz="1800" spc="45" dirty="0">
                <a:latin typeface="Times New Roman"/>
                <a:cs typeface="Times New Roman"/>
              </a:rPr>
              <a:t>The </a:t>
            </a:r>
            <a:r>
              <a:rPr sz="1800" spc="50" dirty="0">
                <a:latin typeface="Times New Roman"/>
                <a:cs typeface="Times New Roman"/>
              </a:rPr>
              <a:t>goal </a:t>
            </a:r>
            <a:r>
              <a:rPr sz="1800" spc="35" dirty="0">
                <a:latin typeface="Times New Roman"/>
                <a:cs typeface="Times New Roman"/>
              </a:rPr>
              <a:t>of </a:t>
            </a:r>
            <a:r>
              <a:rPr sz="1800" spc="45" dirty="0">
                <a:latin typeface="Times New Roman"/>
                <a:cs typeface="Times New Roman"/>
              </a:rPr>
              <a:t>the </a:t>
            </a:r>
            <a:r>
              <a:rPr sz="1800" spc="60" dirty="0">
                <a:latin typeface="Times New Roman"/>
                <a:cs typeface="Times New Roman"/>
              </a:rPr>
              <a:t>challenge </a:t>
            </a:r>
            <a:r>
              <a:rPr sz="1800" spc="30" dirty="0">
                <a:latin typeface="Times New Roman"/>
                <a:cs typeface="Times New Roman"/>
              </a:rPr>
              <a:t>is to </a:t>
            </a:r>
            <a:r>
              <a:rPr sz="1800" spc="50" dirty="0">
                <a:latin typeface="Times New Roman"/>
                <a:cs typeface="Times New Roman"/>
              </a:rPr>
              <a:t>spur </a:t>
            </a:r>
            <a:r>
              <a:rPr sz="1800" spc="65" dirty="0">
                <a:latin typeface="Times New Roman"/>
                <a:cs typeface="Times New Roman"/>
              </a:rPr>
              <a:t>researchers </a:t>
            </a:r>
            <a:r>
              <a:rPr sz="1800" spc="60" dirty="0">
                <a:latin typeface="Times New Roman"/>
                <a:cs typeface="Times New Roman"/>
              </a:rPr>
              <a:t>around </a:t>
            </a:r>
            <a:r>
              <a:rPr sz="1800" spc="45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world </a:t>
            </a:r>
            <a:r>
              <a:rPr sz="1800" spc="35" dirty="0">
                <a:latin typeface="Times New Roman"/>
                <a:cs typeface="Times New Roman"/>
              </a:rPr>
              <a:t>to </a:t>
            </a:r>
            <a:r>
              <a:rPr sz="1800" spc="55" dirty="0">
                <a:latin typeface="Times New Roman"/>
                <a:cs typeface="Times New Roman"/>
              </a:rPr>
              <a:t>build </a:t>
            </a:r>
            <a:r>
              <a:rPr sz="1800" spc="65" dirty="0">
                <a:latin typeface="Times New Roman"/>
                <a:cs typeface="Times New Roman"/>
              </a:rPr>
              <a:t>innovative </a:t>
            </a:r>
            <a:r>
              <a:rPr sz="1800" spc="50" dirty="0">
                <a:latin typeface="Times New Roman"/>
                <a:cs typeface="Times New Roman"/>
              </a:rPr>
              <a:t>new 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technologies that can help detect deepfakes and </a:t>
            </a:r>
            <a:r>
              <a:rPr sz="1800" spc="10" dirty="0">
                <a:latin typeface="Times New Roman"/>
                <a:cs typeface="Times New Roman"/>
              </a:rPr>
              <a:t>manipulated media. Challenge participants </a:t>
            </a:r>
            <a:r>
              <a:rPr sz="1800" spc="5" dirty="0">
                <a:latin typeface="Times New Roman"/>
                <a:cs typeface="Times New Roman"/>
              </a:rPr>
              <a:t>must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submit their</a:t>
            </a:r>
            <a:r>
              <a:rPr sz="1800" dirty="0">
                <a:latin typeface="Times New Roman"/>
                <a:cs typeface="Times New Roman"/>
              </a:rPr>
              <a:t> code </a:t>
            </a:r>
            <a:r>
              <a:rPr sz="1800" spc="-5" dirty="0">
                <a:latin typeface="Times New Roman"/>
                <a:cs typeface="Times New Roman"/>
              </a:rPr>
              <a:t>into</a:t>
            </a:r>
            <a:r>
              <a:rPr sz="1800" dirty="0">
                <a:latin typeface="Times New Roman"/>
                <a:cs typeface="Times New Roman"/>
              </a:rPr>
              <a:t> a </a:t>
            </a:r>
            <a:r>
              <a:rPr sz="1800" spc="-5" dirty="0">
                <a:latin typeface="Times New Roman"/>
                <a:cs typeface="Times New Roman"/>
              </a:rPr>
              <a:t>black</a:t>
            </a:r>
            <a:r>
              <a:rPr sz="1800" dirty="0">
                <a:latin typeface="Times New Roman"/>
                <a:cs typeface="Times New Roman"/>
              </a:rPr>
              <a:t> box </a:t>
            </a:r>
            <a:r>
              <a:rPr sz="1800" spc="-5" dirty="0">
                <a:latin typeface="Times New Roman"/>
                <a:cs typeface="Times New Roman"/>
              </a:rPr>
              <a:t>environment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testing.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2810" y="1437830"/>
            <a:ext cx="344106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CONCLUSION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45261" y="2704541"/>
            <a:ext cx="10329545" cy="276274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375"/>
              </a:spcBef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provided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neural 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network-based 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determining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video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deep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fake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real 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thing,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along with the model's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level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 confidence.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The deep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fakes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produced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GANs with the aid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Autoencoders 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serve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as an inspiration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the suggested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strategy. 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Our approach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ResNext 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CNN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frame-level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detection and RNN and LSTM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video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classification.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factors stated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study,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suggested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method is capable of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determining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video is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deep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fake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real.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think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it will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deliver real-time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with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extremely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high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accuracy.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8860" y="611416"/>
            <a:ext cx="3193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Advantages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460" y="1822386"/>
            <a:ext cx="10357485" cy="303121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345"/>
              </a:spcBef>
              <a:buFont typeface="Wingdings" pitchFamily="2" charset="2"/>
              <a:buChar char="§"/>
              <a:tabLst>
                <a:tab pos="240665" algn="l"/>
              </a:tabLst>
            </a:pPr>
            <a:r>
              <a:rPr sz="1800" spc="30" dirty="0">
                <a:latin typeface="Times New Roman"/>
                <a:cs typeface="Times New Roman"/>
              </a:rPr>
              <a:t>Low Cost. </a:t>
            </a:r>
            <a:r>
              <a:rPr sz="1800" spc="35" dirty="0">
                <a:latin typeface="Times New Roman"/>
                <a:cs typeface="Times New Roman"/>
              </a:rPr>
              <a:t>Marketers </a:t>
            </a:r>
            <a:r>
              <a:rPr sz="1800" spc="30" dirty="0">
                <a:latin typeface="Times New Roman"/>
                <a:cs typeface="Times New Roman"/>
              </a:rPr>
              <a:t>can save </a:t>
            </a:r>
            <a:r>
              <a:rPr sz="1800" spc="35" dirty="0">
                <a:latin typeface="Times New Roman"/>
                <a:cs typeface="Times New Roman"/>
              </a:rPr>
              <a:t>money </a:t>
            </a:r>
            <a:r>
              <a:rPr sz="1800" spc="25" dirty="0">
                <a:latin typeface="Times New Roman"/>
                <a:cs typeface="Times New Roman"/>
              </a:rPr>
              <a:t>on </a:t>
            </a:r>
            <a:r>
              <a:rPr sz="1800" spc="35" dirty="0">
                <a:latin typeface="Times New Roman"/>
                <a:cs typeface="Times New Roman"/>
              </a:rPr>
              <a:t>video </a:t>
            </a:r>
            <a:r>
              <a:rPr sz="1800" spc="40" dirty="0">
                <a:latin typeface="Times New Roman"/>
                <a:cs typeface="Times New Roman"/>
              </a:rPr>
              <a:t>campaigns </a:t>
            </a:r>
            <a:r>
              <a:rPr sz="1800" spc="35" dirty="0">
                <a:latin typeface="Times New Roman"/>
                <a:cs typeface="Times New Roman"/>
              </a:rPr>
              <a:t>using </a:t>
            </a:r>
            <a:r>
              <a:rPr sz="1800" spc="40" dirty="0">
                <a:latin typeface="Times New Roman"/>
                <a:cs typeface="Times New Roman"/>
              </a:rPr>
              <a:t>deepfakes because in-person actors </a:t>
            </a:r>
            <a:r>
              <a:rPr sz="1800" spc="30" dirty="0">
                <a:latin typeface="Times New Roman"/>
                <a:cs typeface="Times New Roman"/>
              </a:rPr>
              <a:t>are 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unnecessary. </a:t>
            </a:r>
            <a:r>
              <a:rPr sz="1800" dirty="0">
                <a:latin typeface="Times New Roman"/>
                <a:cs typeface="Times New Roman"/>
              </a:rPr>
              <a:t>Instead, they can purchase a license for an actor's </a:t>
            </a:r>
            <a:r>
              <a:rPr sz="1800" spc="-15" dirty="0">
                <a:latin typeface="Times New Roman"/>
                <a:cs typeface="Times New Roman"/>
              </a:rPr>
              <a:t>identity, </a:t>
            </a:r>
            <a:r>
              <a:rPr sz="1800" dirty="0">
                <a:latin typeface="Times New Roman"/>
                <a:cs typeface="Times New Roman"/>
              </a:rPr>
              <a:t>use </a:t>
            </a:r>
            <a:r>
              <a:rPr sz="1800" spc="5" dirty="0">
                <a:latin typeface="Times New Roman"/>
                <a:cs typeface="Times New Roman"/>
              </a:rPr>
              <a:t>previous digital recordings, insert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appropriate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dialogue</a:t>
            </a:r>
            <a:r>
              <a:rPr sz="1800" dirty="0">
                <a:latin typeface="Times New Roman"/>
                <a:cs typeface="Times New Roman"/>
              </a:rPr>
              <a:t> and </a:t>
            </a:r>
            <a:r>
              <a:rPr sz="1800" spc="-5" dirty="0">
                <a:latin typeface="Times New Roman"/>
                <a:cs typeface="Times New Roman"/>
              </a:rPr>
              <a:t>create</a:t>
            </a:r>
            <a:r>
              <a:rPr sz="1800" dirty="0">
                <a:latin typeface="Times New Roman"/>
                <a:cs typeface="Times New Roman"/>
              </a:rPr>
              <a:t> a new </a:t>
            </a:r>
            <a:r>
              <a:rPr sz="1800" spc="-5" dirty="0">
                <a:latin typeface="Times New Roman"/>
                <a:cs typeface="Times New Roman"/>
              </a:rPr>
              <a:t>video.</a:t>
            </a:r>
            <a:endParaRPr sz="1800" dirty="0"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§"/>
              <a:tabLst>
                <a:tab pos="240665" algn="l"/>
              </a:tabLst>
            </a:pPr>
            <a:r>
              <a:rPr lang="en-US" spc="15" dirty="0">
                <a:latin typeface="Times New Roman"/>
                <a:cs typeface="Times New Roman"/>
              </a:rPr>
              <a:t>H</a:t>
            </a:r>
            <a:r>
              <a:rPr sz="1800" spc="15" dirty="0" smtClean="0">
                <a:latin typeface="Times New Roman"/>
                <a:cs typeface="Times New Roman"/>
              </a:rPr>
              <a:t>e </a:t>
            </a:r>
            <a:r>
              <a:rPr sz="1800" spc="30" dirty="0" err="1">
                <a:latin typeface="Times New Roman"/>
                <a:cs typeface="Times New Roman"/>
              </a:rPr>
              <a:t>Deepfake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videos </a:t>
            </a:r>
            <a:r>
              <a:rPr sz="1800" spc="20" dirty="0">
                <a:latin typeface="Times New Roman"/>
                <a:cs typeface="Times New Roman"/>
              </a:rPr>
              <a:t>affects life </a:t>
            </a:r>
            <a:r>
              <a:rPr sz="1800" spc="15" dirty="0">
                <a:latin typeface="Times New Roman"/>
                <a:cs typeface="Times New Roman"/>
              </a:rPr>
              <a:t>of </a:t>
            </a:r>
            <a:r>
              <a:rPr sz="1800" spc="25" dirty="0">
                <a:latin typeface="Times New Roman"/>
                <a:cs typeface="Times New Roman"/>
              </a:rPr>
              <a:t>popular </a:t>
            </a:r>
            <a:r>
              <a:rPr sz="1800" spc="30" dirty="0">
                <a:latin typeface="Times New Roman"/>
                <a:cs typeface="Times New Roman"/>
              </a:rPr>
              <a:t>personalities </a:t>
            </a:r>
            <a:r>
              <a:rPr sz="1800" spc="15" dirty="0">
                <a:latin typeface="Times New Roman"/>
                <a:cs typeface="Times New Roman"/>
              </a:rPr>
              <a:t>in </a:t>
            </a:r>
            <a:r>
              <a:rPr sz="1800" spc="25" dirty="0">
                <a:latin typeface="Times New Roman"/>
                <a:cs typeface="Times New Roman"/>
              </a:rPr>
              <a:t>our </a:t>
            </a:r>
            <a:r>
              <a:rPr sz="1800" spc="15" dirty="0">
                <a:latin typeface="Times New Roman"/>
                <a:cs typeface="Times New Roman"/>
              </a:rPr>
              <a:t>society. </a:t>
            </a:r>
            <a:r>
              <a:rPr sz="1800" spc="30" dirty="0">
                <a:latin typeface="Times New Roman"/>
                <a:cs typeface="Times New Roman"/>
              </a:rPr>
              <a:t>Politicians, actors </a:t>
            </a:r>
            <a:r>
              <a:rPr sz="1800" spc="20" dirty="0">
                <a:latin typeface="Times New Roman"/>
                <a:cs typeface="Times New Roman"/>
              </a:rPr>
              <a:t>or </a:t>
            </a:r>
            <a:r>
              <a:rPr sz="1800" spc="30" dirty="0">
                <a:latin typeface="Times New Roman"/>
                <a:cs typeface="Times New Roman"/>
              </a:rPr>
              <a:t>actress, other 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celebrities </a:t>
            </a:r>
            <a:r>
              <a:rPr sz="1800" spc="10" dirty="0">
                <a:latin typeface="Times New Roman"/>
                <a:cs typeface="Times New Roman"/>
              </a:rPr>
              <a:t>and </a:t>
            </a:r>
            <a:r>
              <a:rPr sz="1800" spc="15" dirty="0">
                <a:latin typeface="Times New Roman"/>
                <a:cs typeface="Times New Roman"/>
              </a:rPr>
              <a:t>notable </a:t>
            </a:r>
            <a:r>
              <a:rPr sz="1800" spc="20" dirty="0">
                <a:latin typeface="Times New Roman"/>
                <a:cs typeface="Times New Roman"/>
              </a:rPr>
              <a:t>personalities </a:t>
            </a:r>
            <a:r>
              <a:rPr sz="1800" spc="15" dirty="0">
                <a:latin typeface="Times New Roman"/>
                <a:cs typeface="Times New Roman"/>
              </a:rPr>
              <a:t>from </a:t>
            </a:r>
            <a:r>
              <a:rPr sz="1800" spc="20" dirty="0">
                <a:latin typeface="Times New Roman"/>
                <a:cs typeface="Times New Roman"/>
              </a:rPr>
              <a:t>corporate world. </a:t>
            </a:r>
            <a:r>
              <a:rPr sz="1800" spc="10" dirty="0">
                <a:latin typeface="Times New Roman"/>
                <a:cs typeface="Times New Roman"/>
              </a:rPr>
              <a:t>AI </a:t>
            </a:r>
            <a:r>
              <a:rPr sz="1800" spc="15" dirty="0">
                <a:latin typeface="Times New Roman"/>
                <a:cs typeface="Times New Roman"/>
              </a:rPr>
              <a:t>and </a:t>
            </a:r>
            <a:r>
              <a:rPr sz="1800" spc="20" dirty="0">
                <a:latin typeface="Times New Roman"/>
                <a:cs typeface="Times New Roman"/>
              </a:rPr>
              <a:t>machine learning </a:t>
            </a:r>
            <a:r>
              <a:rPr sz="1800" spc="15" dirty="0">
                <a:latin typeface="Times New Roman"/>
                <a:cs typeface="Times New Roman"/>
              </a:rPr>
              <a:t>based tools are used </a:t>
            </a:r>
            <a:r>
              <a:rPr sz="1800" spc="10" dirty="0">
                <a:latin typeface="Times New Roman"/>
                <a:cs typeface="Times New Roman"/>
              </a:rPr>
              <a:t>to 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generate </a:t>
            </a:r>
            <a:r>
              <a:rPr sz="1800" spc="15" dirty="0">
                <a:latin typeface="Times New Roman"/>
                <a:cs typeface="Times New Roman"/>
              </a:rPr>
              <a:t>such </a:t>
            </a:r>
            <a:r>
              <a:rPr sz="1800" spc="20" dirty="0">
                <a:latin typeface="Times New Roman"/>
                <a:cs typeface="Times New Roman"/>
              </a:rPr>
              <a:t>contents. </a:t>
            </a:r>
            <a:r>
              <a:rPr sz="1800" spc="15" dirty="0">
                <a:latin typeface="Times New Roman"/>
                <a:cs typeface="Times New Roman"/>
              </a:rPr>
              <a:t>But with the help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20" dirty="0" err="1">
                <a:latin typeface="Times New Roman"/>
                <a:cs typeface="Times New Roman"/>
              </a:rPr>
              <a:t>Deepfake</a:t>
            </a:r>
            <a:r>
              <a:rPr sz="1800" spc="20" dirty="0">
                <a:latin typeface="Times New Roman"/>
                <a:cs typeface="Times New Roman"/>
              </a:rPr>
              <a:t> detection services </a:t>
            </a:r>
            <a:r>
              <a:rPr sz="1800" spc="15" dirty="0">
                <a:latin typeface="Times New Roman"/>
                <a:cs typeface="Times New Roman"/>
              </a:rPr>
              <a:t>helps </a:t>
            </a:r>
            <a:r>
              <a:rPr sz="1800" spc="10" dirty="0">
                <a:latin typeface="Times New Roman"/>
                <a:cs typeface="Times New Roman"/>
              </a:rPr>
              <a:t>to </a:t>
            </a:r>
            <a:r>
              <a:rPr sz="1800" spc="20" dirty="0">
                <a:latin typeface="Times New Roman"/>
                <a:cs typeface="Times New Roman"/>
              </a:rPr>
              <a:t>identify </a:t>
            </a:r>
            <a:r>
              <a:rPr sz="1800" spc="15" dirty="0">
                <a:latin typeface="Times New Roman"/>
                <a:cs typeface="Times New Roman"/>
              </a:rPr>
              <a:t>such </a:t>
            </a:r>
            <a:r>
              <a:rPr sz="1800" spc="20" dirty="0">
                <a:latin typeface="Times New Roman"/>
                <a:cs typeface="Times New Roman"/>
              </a:rPr>
              <a:t>fake videos 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correctly.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7742" y="990600"/>
            <a:ext cx="315976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REFERENCE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602624" y="2438400"/>
            <a:ext cx="8849995" cy="349364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6235" marR="348615" indent="-342900">
              <a:lnSpc>
                <a:spcPct val="150000"/>
              </a:lnSpc>
              <a:spcBef>
                <a:spcPts val="330"/>
              </a:spcBef>
              <a:tabLst>
                <a:tab pos="355600" algn="l"/>
              </a:tabLst>
            </a:pPr>
            <a:r>
              <a:rPr sz="1700" spc="-5" dirty="0">
                <a:latin typeface="Times New Roman"/>
                <a:cs typeface="Times New Roman"/>
              </a:rPr>
              <a:t>1.	</a:t>
            </a:r>
            <a:r>
              <a:rPr sz="1700" spc="-20" dirty="0">
                <a:latin typeface="Times New Roman"/>
                <a:cs typeface="Times New Roman"/>
              </a:rPr>
              <a:t>Tewari,</a:t>
            </a:r>
            <a:r>
              <a:rPr sz="1700" spc="-1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A.,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Zollhoefer, M.,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Bernard,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Times New Roman"/>
                <a:cs typeface="Times New Roman"/>
              </a:rPr>
              <a:t>F.,</a:t>
            </a:r>
            <a:r>
              <a:rPr sz="1700" spc="-5" dirty="0">
                <a:latin typeface="Times New Roman"/>
                <a:cs typeface="Times New Roman"/>
              </a:rPr>
              <a:t> Garrido,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65" dirty="0">
                <a:latin typeface="Times New Roman"/>
                <a:cs typeface="Times New Roman"/>
              </a:rPr>
              <a:t>P.,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Kim,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H., Perez,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65" dirty="0">
                <a:latin typeface="Times New Roman"/>
                <a:cs typeface="Times New Roman"/>
              </a:rPr>
              <a:t>P.,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 Theobalt,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C. 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(2018).High-delity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monocular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face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reconstruction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based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unsupervised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model-based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face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autoencoder.IEEE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Transactions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 </a:t>
            </a:r>
            <a:r>
              <a:rPr sz="1700" spc="-5" dirty="0">
                <a:latin typeface="Times New Roman"/>
                <a:cs typeface="Times New Roman"/>
              </a:rPr>
              <a:t>Pattern</a:t>
            </a:r>
            <a:r>
              <a:rPr sz="1700" spc="-1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Analysis and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Machine Intelligence.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760"/>
              </a:spcBef>
              <a:tabLst>
                <a:tab pos="732790" algn="l"/>
              </a:tabLst>
            </a:pPr>
            <a:r>
              <a:rPr sz="1700" spc="-5" dirty="0">
                <a:latin typeface="Times New Roman"/>
                <a:cs typeface="Times New Roman"/>
              </a:rPr>
              <a:t>2.	</a:t>
            </a:r>
            <a:r>
              <a:rPr sz="1700" spc="-15" dirty="0">
                <a:latin typeface="Times New Roman"/>
                <a:cs typeface="Times New Roman"/>
              </a:rPr>
              <a:t>DOI:10.1109/TPAMI.2018.2876842</a:t>
            </a:r>
            <a:endParaRPr sz="1700" dirty="0">
              <a:latin typeface="Times New Roman"/>
              <a:cs typeface="Times New Roman"/>
            </a:endParaRPr>
          </a:p>
          <a:p>
            <a:pPr marL="356235" marR="5080" indent="-342900">
              <a:lnSpc>
                <a:spcPct val="150000"/>
              </a:lnSpc>
              <a:spcBef>
                <a:spcPts val="1019"/>
              </a:spcBef>
              <a:buAutoNum type="arabicPeriod" startAt="3"/>
              <a:tabLst>
                <a:tab pos="355600" algn="l"/>
                <a:tab pos="356235" algn="l"/>
              </a:tabLst>
            </a:pPr>
            <a:r>
              <a:rPr sz="1700" spc="-5" dirty="0">
                <a:latin typeface="Times New Roman"/>
                <a:cs typeface="Times New Roman"/>
              </a:rPr>
              <a:t>Guo,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-75" dirty="0">
                <a:latin typeface="Times New Roman"/>
                <a:cs typeface="Times New Roman"/>
              </a:rPr>
              <a:t>Y.,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Jiao,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L.,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Wang,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S.,</a:t>
            </a:r>
            <a:r>
              <a:rPr sz="1700" spc="-30" dirty="0">
                <a:latin typeface="Times New Roman"/>
                <a:cs typeface="Times New Roman"/>
              </a:rPr>
              <a:t> Wang,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S.,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Liu,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75" dirty="0">
                <a:latin typeface="Times New Roman"/>
                <a:cs typeface="Times New Roman"/>
              </a:rPr>
              <a:t>F.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(2017).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Fuzzy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sparse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autoencoder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framework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for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single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image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per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person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face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recognition.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IEEE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Transactions</a:t>
            </a:r>
            <a:r>
              <a:rPr sz="1700" dirty="0">
                <a:latin typeface="Times New Roman"/>
                <a:cs typeface="Times New Roman"/>
              </a:rPr>
              <a:t> on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Cybernetics,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48(8),2402-2415.</a:t>
            </a:r>
            <a:endParaRPr sz="1700" dirty="0">
              <a:latin typeface="Times New Roman"/>
              <a:cs typeface="Times New Roman"/>
            </a:endParaRPr>
          </a:p>
          <a:p>
            <a:pPr marL="356235" marR="443865" indent="-342900">
              <a:lnSpc>
                <a:spcPct val="150000"/>
              </a:lnSpc>
              <a:spcBef>
                <a:spcPts val="1000"/>
              </a:spcBef>
              <a:buAutoNum type="arabicPeriod" startAt="3"/>
              <a:tabLst>
                <a:tab pos="355600" algn="l"/>
                <a:tab pos="356235" algn="l"/>
              </a:tabLst>
            </a:pPr>
            <a:r>
              <a:rPr sz="1700" spc="-5" dirty="0">
                <a:latin typeface="Times New Roman"/>
                <a:cs typeface="Times New Roman"/>
              </a:rPr>
              <a:t>Liu,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Times New Roman"/>
                <a:cs typeface="Times New Roman"/>
              </a:rPr>
              <a:t>F.,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Jiao,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L.,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-30" dirty="0">
                <a:latin typeface="Times New Roman"/>
                <a:cs typeface="Times New Roman"/>
              </a:rPr>
              <a:t> Tang,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X.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(2019).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Task-oriented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GAN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for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PolSAR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image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classication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clustering.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IEEE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transactions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Neural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Networks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Learning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Systems,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30(9),2707-2719.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3260" y="1775269"/>
            <a:ext cx="11350740" cy="30745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1264285">
              <a:lnSpc>
                <a:spcPct val="150000"/>
              </a:lnSpc>
              <a:spcBef>
                <a:spcPts val="375"/>
              </a:spcBef>
              <a:buAutoNum type="arabicPeriod" startAt="5"/>
              <a:tabLst>
                <a:tab pos="456565" algn="l"/>
                <a:tab pos="457200" algn="l"/>
              </a:tabLst>
            </a:pPr>
            <a:r>
              <a:rPr lang="en-US" sz="2000" spc="-35" dirty="0" smtClean="0">
                <a:latin typeface="Times New Roman"/>
                <a:cs typeface="Times New Roman"/>
              </a:rPr>
              <a:t>  </a:t>
            </a:r>
            <a:r>
              <a:rPr sz="2000" spc="-35" dirty="0" err="1" smtClean="0">
                <a:latin typeface="Times New Roman"/>
                <a:cs typeface="Times New Roman"/>
              </a:rPr>
              <a:t>Lyu</a:t>
            </a:r>
            <a:r>
              <a:rPr sz="2000" spc="-35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(2018,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August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29).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Detecting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 err="1">
                <a:latin typeface="Times New Roman"/>
                <a:cs typeface="Times New Roman"/>
              </a:rPr>
              <a:t>deepfake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videos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blink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lang="en-US" sz="2000" spc="-484" dirty="0" smtClean="0">
                <a:latin typeface="Times New Roman"/>
                <a:cs typeface="Times New Roman"/>
              </a:rPr>
              <a:t>   </a:t>
            </a:r>
            <a:r>
              <a:rPr sz="2000" spc="-5" dirty="0" err="1" smtClean="0">
                <a:latin typeface="Times New Roman"/>
                <a:cs typeface="Times New Roman"/>
              </a:rPr>
              <a:t>eye.Retrievedfrom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sz="2000" u="sng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2"/>
              </a:rPr>
              <a:t>http://theconversation.com/detecting-deepfake-videos-in-the-blink-of-an-eye-101072</a:t>
            </a: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1035"/>
              </a:spcBef>
              <a:buAutoNum type="arabicPeriod" startAt="6"/>
              <a:tabLst>
                <a:tab pos="393065" algn="l"/>
                <a:tab pos="393700" algn="l"/>
              </a:tabLst>
            </a:pPr>
            <a:r>
              <a:rPr sz="2000" spc="-5" dirty="0">
                <a:latin typeface="Times New Roman"/>
                <a:cs typeface="Times New Roman"/>
              </a:rPr>
              <a:t>Chesney,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R.,</a:t>
            </a:r>
            <a:r>
              <a:rPr sz="2000" dirty="0">
                <a:latin typeface="Times New Roman"/>
                <a:cs typeface="Times New Roman"/>
              </a:rPr>
              <a:t> 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Citron,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(2019).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Deepfakes and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 </a:t>
            </a:r>
            <a:r>
              <a:rPr sz="2000" spc="-5" dirty="0">
                <a:latin typeface="Times New Roman"/>
                <a:cs typeface="Times New Roman"/>
              </a:rPr>
              <a:t>disinformation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war: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coming </a:t>
            </a:r>
            <a:r>
              <a:rPr sz="2000" dirty="0">
                <a:latin typeface="Times New Roman"/>
                <a:cs typeface="Times New Roman"/>
              </a:rPr>
              <a:t>ageof</a:t>
            </a:r>
            <a:r>
              <a:rPr sz="2000" spc="-5" dirty="0">
                <a:latin typeface="Times New Roman"/>
                <a:cs typeface="Times New Roman"/>
              </a:rPr>
              <a:t> post-truth geopolitics. Foreign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airs, 98,147</a:t>
            </a:r>
            <a:endParaRPr sz="2000" dirty="0">
              <a:latin typeface="Times New Roman"/>
              <a:cs typeface="Times New Roman"/>
            </a:endParaRPr>
          </a:p>
          <a:p>
            <a:pPr marL="12700" marR="41275">
              <a:lnSpc>
                <a:spcPct val="150000"/>
              </a:lnSpc>
              <a:spcBef>
                <a:spcPts val="1000"/>
              </a:spcBef>
              <a:tabLst>
                <a:tab pos="379095" algn="l"/>
                <a:tab pos="1378585" algn="l"/>
                <a:tab pos="1849755" algn="l"/>
                <a:tab pos="2968625" algn="l"/>
                <a:tab pos="3917950" algn="l"/>
                <a:tab pos="5349240" algn="l"/>
                <a:tab pos="6970395" algn="l"/>
              </a:tabLst>
            </a:pPr>
            <a:r>
              <a:rPr sz="2000" dirty="0">
                <a:latin typeface="Times New Roman"/>
                <a:cs typeface="Times New Roman"/>
              </a:rPr>
              <a:t>7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	</a:t>
            </a:r>
            <a:r>
              <a:rPr sz="2000" spc="229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	M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	(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	M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	F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	(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	R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  </a:t>
            </a:r>
            <a:r>
              <a:rPr sz="2000" spc="-5" dirty="0">
                <a:latin typeface="Times New Roman"/>
                <a:cs typeface="Times New Roman"/>
              </a:rPr>
              <a:t>https://</a:t>
            </a:r>
            <a:r>
              <a:rPr sz="2000" spc="-5" dirty="0">
                <a:latin typeface="Times New Roman"/>
                <a:cs typeface="Times New Roman"/>
                <a:hlinkClick r:id="rId3"/>
              </a:rPr>
              <a:t>www.darpa.mil/program/media-forensics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0833" y="2669717"/>
            <a:ext cx="303657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THANK</a:t>
            </a:r>
            <a:r>
              <a:rPr sz="4000" spc="-150" dirty="0"/>
              <a:t> </a:t>
            </a:r>
            <a:r>
              <a:rPr sz="4000" spc="-5" dirty="0"/>
              <a:t>YOU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97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9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62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3281" y="738606"/>
            <a:ext cx="39204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INTRODUCTION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32700" y="2286000"/>
            <a:ext cx="10356850" cy="3740126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98450" marR="31115" indent="-285750" algn="just">
              <a:lnSpc>
                <a:spcPct val="150000"/>
              </a:lnSpc>
              <a:spcBef>
                <a:spcPts val="345"/>
              </a:spcBef>
              <a:buFont typeface="Wingdings" pitchFamily="2" charset="2"/>
              <a:buChar char="§"/>
              <a:tabLst>
                <a:tab pos="240029" algn="l"/>
                <a:tab pos="240665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DeepFake algoritm can create Fake images and video</a:t>
            </a:r>
            <a:r>
              <a:rPr lang="en-US" spc="-5" dirty="0" smtClean="0">
                <a:latin typeface="Times New Roman"/>
                <a:cs typeface="Times New Roman"/>
              </a:rPr>
              <a:t>s  that humans cannot distinguish them from authentic ones.</a:t>
            </a:r>
            <a:r>
              <a:rPr lang="en-US" sz="1800" spc="-5" dirty="0" smtClean="0">
                <a:latin typeface="Times New Roman"/>
                <a:cs typeface="Times New Roman"/>
              </a:rPr>
              <a:t> </a:t>
            </a:r>
            <a:endParaRPr lang="en-US" spc="-5" dirty="0">
              <a:latin typeface="Times New Roman"/>
              <a:cs typeface="Times New Roman"/>
            </a:endParaRPr>
          </a:p>
          <a:p>
            <a:pPr marL="298450" marR="31115" indent="-285750" algn="just">
              <a:lnSpc>
                <a:spcPct val="150000"/>
              </a:lnSpc>
              <a:spcBef>
                <a:spcPts val="345"/>
              </a:spcBef>
              <a:buFont typeface="Wingdings" pitchFamily="2" charset="2"/>
              <a:buChar char="§"/>
              <a:tabLst>
                <a:tab pos="240029" algn="l"/>
                <a:tab pos="240665" algn="l"/>
              </a:tabLst>
            </a:pPr>
            <a:r>
              <a:rPr sz="1800" spc="-5" dirty="0" smtClean="0">
                <a:latin typeface="Times New Roman"/>
                <a:cs typeface="Times New Roman"/>
              </a:rPr>
              <a:t>Photos</a:t>
            </a:r>
            <a:r>
              <a:rPr sz="1800" spc="5" dirty="0" smtClean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videos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frequently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evidence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police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investigations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resolve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legal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cases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since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considered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be </a:t>
            </a:r>
            <a:r>
              <a:rPr sz="1800" spc="-5" dirty="0">
                <a:latin typeface="Times New Roman"/>
                <a:cs typeface="Times New Roman"/>
              </a:rPr>
              <a:t>reliable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latin typeface="Times New Roman"/>
                <a:cs typeface="Times New Roman"/>
              </a:rPr>
              <a:t>sources.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50000"/>
              </a:lnSpc>
              <a:spcBef>
                <a:spcPts val="755"/>
              </a:spcBef>
              <a:buFont typeface="Wingdings" pitchFamily="2" charset="2"/>
              <a:buChar char="§"/>
              <a:tabLst>
                <a:tab pos="240029" algn="l"/>
                <a:tab pos="240665" algn="l"/>
              </a:tabLst>
            </a:pPr>
            <a:r>
              <a:rPr sz="1800" dirty="0" smtClean="0">
                <a:latin typeface="Times New Roman"/>
                <a:cs typeface="Times New Roman"/>
              </a:rPr>
              <a:t>Deep</a:t>
            </a:r>
            <a:r>
              <a:rPr lang="en-US" sz="1800" dirty="0" smtClean="0">
                <a:latin typeface="Times New Roman"/>
                <a:cs typeface="Times New Roman"/>
              </a:rPr>
              <a:t>F</a:t>
            </a:r>
            <a:r>
              <a:rPr sz="1800" dirty="0" smtClean="0">
                <a:latin typeface="Times New Roman"/>
                <a:cs typeface="Times New Roman"/>
              </a:rPr>
              <a:t>ake</a:t>
            </a:r>
            <a:r>
              <a:rPr sz="1800" spc="5" dirty="0" smtClean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porn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videos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already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been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blackmail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female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reporters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journalists.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50000"/>
              </a:lnSpc>
              <a:spcBef>
                <a:spcPts val="780"/>
              </a:spcBef>
              <a:buFont typeface="Wingdings" pitchFamily="2" charset="2"/>
              <a:buChar char="§"/>
              <a:tabLst>
                <a:tab pos="240029" algn="l"/>
                <a:tab pos="240665" algn="l"/>
              </a:tabLst>
            </a:pPr>
            <a:r>
              <a:rPr sz="1800" dirty="0" smtClean="0">
                <a:latin typeface="Times New Roman"/>
                <a:cs typeface="Times New Roman"/>
              </a:rPr>
              <a:t>Deep</a:t>
            </a:r>
            <a:r>
              <a:rPr lang="en-US" sz="1800" dirty="0" smtClean="0">
                <a:latin typeface="Times New Roman"/>
                <a:cs typeface="Times New Roman"/>
              </a:rPr>
              <a:t>F</a:t>
            </a:r>
            <a:r>
              <a:rPr sz="1800" dirty="0" smtClean="0">
                <a:latin typeface="Times New Roman"/>
                <a:cs typeface="Times New Roman"/>
              </a:rPr>
              <a:t>ake</a:t>
            </a:r>
            <a:r>
              <a:rPr sz="1800" spc="5" dirty="0" smtClean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pornography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phenomenon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exclusively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targets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harms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women</a:t>
            </a:r>
            <a:r>
              <a:rPr sz="1800" spc="-5" dirty="0" smtClean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1025"/>
              </a:spcBef>
              <a:buFont typeface="Wingdings" pitchFamily="2" charset="2"/>
              <a:buChar char="§"/>
              <a:tabLst>
                <a:tab pos="240029" algn="l"/>
                <a:tab pos="240665" algn="l"/>
              </a:tabLst>
            </a:pPr>
            <a:r>
              <a:rPr sz="1800" spc="10" dirty="0">
                <a:latin typeface="Times New Roman"/>
                <a:cs typeface="Times New Roman"/>
              </a:rPr>
              <a:t>Fake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videos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and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images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created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D</a:t>
            </a:r>
            <a:r>
              <a:rPr sz="1800" spc="10" dirty="0" smtClean="0">
                <a:latin typeface="Times New Roman"/>
                <a:cs typeface="Times New Roman"/>
              </a:rPr>
              <a:t>eep</a:t>
            </a:r>
            <a:r>
              <a:rPr lang="en-US" sz="1800" spc="10" dirty="0" smtClean="0">
                <a:latin typeface="Times New Roman"/>
                <a:cs typeface="Times New Roman"/>
              </a:rPr>
              <a:t>F</a:t>
            </a:r>
            <a:r>
              <a:rPr sz="1800" spc="10" dirty="0" smtClean="0">
                <a:latin typeface="Times New Roman"/>
                <a:cs typeface="Times New Roman"/>
              </a:rPr>
              <a:t>ake</a:t>
            </a:r>
            <a:r>
              <a:rPr sz="1800" spc="45" dirty="0" smtClean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techniques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have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been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become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great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public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issue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recently.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So,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predicting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them becomes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important </a:t>
            </a:r>
            <a:r>
              <a:rPr sz="1800" spc="-5" dirty="0" smtClean="0">
                <a:latin typeface="Times New Roman"/>
                <a:cs typeface="Times New Roman"/>
              </a:rPr>
              <a:t>subject</a:t>
            </a:r>
            <a:r>
              <a:rPr lang="en-US" sz="1800" spc="-5" dirty="0" smtClean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"/>
    </mc:Choice>
    <mc:Fallback xmlns="">
      <p:transition spd="slow" advTm="43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4915" y="730872"/>
            <a:ext cx="282067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ABSTRACT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855624" y="2362200"/>
            <a:ext cx="10416540" cy="3011081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880"/>
              </a:spcBef>
              <a:buFont typeface="Wingdings" pitchFamily="2" charset="2"/>
              <a:buChar char="§"/>
            </a:pPr>
            <a:r>
              <a:rPr sz="1800" spc="-5" dirty="0">
                <a:latin typeface="Times New Roman"/>
                <a:cs typeface="Times New Roman"/>
              </a:rPr>
              <a:t>According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reports,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almost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billion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pictures</a:t>
            </a:r>
            <a:r>
              <a:rPr sz="1800" dirty="0">
                <a:latin typeface="Times New Roman"/>
                <a:cs typeface="Times New Roman"/>
              </a:rPr>
              <a:t> are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uploaded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every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internet</a:t>
            </a:r>
            <a:r>
              <a:rPr sz="1800" spc="-5" dirty="0" smtClean="0">
                <a:latin typeface="Times New Roman"/>
                <a:cs typeface="Times New Roman"/>
              </a:rPr>
              <a:t>.</a:t>
            </a:r>
            <a:endParaRPr lang="en-US" sz="1800" spc="-5" dirty="0" smtClean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50000"/>
              </a:lnSpc>
              <a:spcBef>
                <a:spcPts val="1025"/>
              </a:spcBef>
              <a:buFont typeface="Wingdings" pitchFamily="2" charset="2"/>
              <a:buChar char="§"/>
            </a:pPr>
            <a:r>
              <a:rPr sz="1800" spc="10" dirty="0" smtClean="0">
                <a:latin typeface="Times New Roman"/>
                <a:cs typeface="Times New Roman"/>
              </a:rPr>
              <a:t>This</a:t>
            </a:r>
            <a:r>
              <a:rPr sz="1800" spc="35" dirty="0" smtClean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tremendous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use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of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digital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images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has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been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followed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by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rise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of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techniques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alter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image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contents,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5" dirty="0" smtClean="0">
                <a:latin typeface="Times New Roman"/>
                <a:cs typeface="Times New Roman"/>
              </a:rPr>
              <a:t>using</a:t>
            </a:r>
            <a:r>
              <a:rPr lang="en-US" sz="1800" spc="15" dirty="0" smtClean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latin typeface="Times New Roman"/>
                <a:cs typeface="Times New Roman"/>
              </a:rPr>
              <a:t>editing</a:t>
            </a:r>
            <a:r>
              <a:rPr sz="1800" dirty="0" smtClean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software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Photoshop</a:t>
            </a:r>
            <a:r>
              <a:rPr sz="1800" dirty="0">
                <a:latin typeface="Times New Roman"/>
                <a:cs typeface="Times New Roman"/>
              </a:rPr>
              <a:t> for </a:t>
            </a:r>
            <a:r>
              <a:rPr sz="1800" spc="-5" dirty="0">
                <a:latin typeface="Times New Roman"/>
                <a:cs typeface="Times New Roman"/>
              </a:rPr>
              <a:t>instance.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50000"/>
              </a:lnSpc>
              <a:spcBef>
                <a:spcPts val="755"/>
              </a:spcBef>
              <a:buFont typeface="Wingdings" pitchFamily="2" charset="2"/>
              <a:buChar char="§"/>
            </a:pPr>
            <a:r>
              <a:rPr sz="1800" spc="-5" dirty="0">
                <a:latin typeface="Times New Roman"/>
                <a:cs typeface="Times New Roman"/>
              </a:rPr>
              <a:t>Fake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videos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images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created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</a:t>
            </a:r>
            <a:r>
              <a:rPr sz="1800" spc="-5" dirty="0" smtClean="0">
                <a:latin typeface="Times New Roman"/>
                <a:cs typeface="Times New Roman"/>
              </a:rPr>
              <a:t>eepFake</a:t>
            </a:r>
            <a:r>
              <a:rPr sz="1800" spc="10" dirty="0" smtClean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techniques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become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great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public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issue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recently.</a:t>
            </a:r>
            <a:endParaRPr sz="180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50000"/>
              </a:lnSpc>
              <a:spcBef>
                <a:spcPts val="955"/>
              </a:spcBef>
              <a:buFont typeface="Wingdings" pitchFamily="2" charset="2"/>
              <a:buChar char="§"/>
            </a:pPr>
            <a:r>
              <a:rPr sz="1800" spc="15" dirty="0">
                <a:latin typeface="Times New Roman"/>
                <a:cs typeface="Times New Roman"/>
              </a:rPr>
              <a:t>In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order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detect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these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malicious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images,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we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are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going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develop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system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that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can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automatically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detect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and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assess 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integrity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5" dirty="0">
                <a:latin typeface="Times New Roman"/>
                <a:cs typeface="Times New Roman"/>
              </a:rPr>
              <a:t>digital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visual media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therefore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indispensable</a:t>
            </a:r>
            <a:r>
              <a:rPr sz="2000" spc="-5" dirty="0">
                <a:latin typeface="Bahnschrift"/>
                <a:cs typeface="Bahnschrift"/>
              </a:rPr>
              <a:t>.</a:t>
            </a:r>
            <a:endParaRPr sz="2000" dirty="0">
              <a:latin typeface="Bahnschrift"/>
              <a:cs typeface="Bahnschrif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"/>
    </mc:Choice>
    <mc:Fallback xmlns="">
      <p:transition spd="slow" advTm="3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260" y="550456"/>
            <a:ext cx="542734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LITERATURE</a:t>
            </a:r>
            <a:r>
              <a:rPr sz="4000" spc="-60" dirty="0"/>
              <a:t> </a:t>
            </a:r>
            <a:r>
              <a:rPr sz="4000" spc="-15" dirty="0"/>
              <a:t>SURVEY</a:t>
            </a:r>
            <a:endParaRPr sz="40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94486"/>
              </p:ext>
            </p:extLst>
          </p:nvPr>
        </p:nvGraphicFramePr>
        <p:xfrm>
          <a:off x="490321" y="1732673"/>
          <a:ext cx="11129009" cy="4529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050"/>
                <a:gridCol w="2547620"/>
                <a:gridCol w="1332229"/>
                <a:gridCol w="1423670"/>
                <a:gridCol w="2338070"/>
                <a:gridCol w="2325370"/>
              </a:tblGrid>
              <a:tr h="36576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Sr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Dataset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Analysis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4162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universal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forensic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Bayar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CNN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RNN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Created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own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database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approach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gives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CFD4E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approach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proposed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edited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accuracy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99.10%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9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detect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multiple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5" dirty="0" smtClean="0">
                          <a:latin typeface="Calibri"/>
                          <a:cs typeface="Calibri"/>
                        </a:rPr>
                        <a:t>201</a:t>
                      </a:r>
                      <a:r>
                        <a:rPr lang="en-US" sz="1800" spc="-5" dirty="0" smtClean="0">
                          <a:latin typeface="Calibri"/>
                          <a:cs typeface="Calibri"/>
                        </a:rPr>
                        <a:t>9</a:t>
                      </a:r>
                      <a:r>
                        <a:rPr sz="1800" spc="-5" dirty="0" smtClean="0"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unaltered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images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using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automatically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image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manipulations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camera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detecting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multiple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9"/>
                    </a:solidFill>
                  </a:tcPr>
                </a:tc>
              </a:tr>
              <a:tr h="784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deep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learning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models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image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manipulations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</a:tr>
              <a:tr h="34162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two-stream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Zhou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CNN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(face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GoogleNet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dataset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proposed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EBF4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proposed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tampered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5" dirty="0" smtClean="0">
                          <a:latin typeface="Calibri"/>
                          <a:cs typeface="Calibri"/>
                        </a:rPr>
                        <a:t>20</a:t>
                      </a:r>
                      <a:r>
                        <a:rPr lang="en-US" sz="1800" spc="-5" dirty="0" smtClean="0">
                          <a:latin typeface="Calibri"/>
                          <a:cs typeface="Calibri"/>
                        </a:rPr>
                        <a:t>20)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lang="en-IN" sz="1800" spc="-5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 err="1" smtClean="0">
                          <a:latin typeface="Calibri"/>
                          <a:cs typeface="Calibri"/>
                        </a:rPr>
                        <a:t>lassification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steganalysis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approach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learns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face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detection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stream)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feature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extraction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hidden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noise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residual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SVM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(patch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technique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triplet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features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lang="en-IN" sz="1800" spc="-5" dirty="0" smtClean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 err="1" smtClean="0">
                          <a:latin typeface="Calibri"/>
                          <a:cs typeface="Calibri"/>
                        </a:rPr>
                        <a:t>riplet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stream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tampering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artifacts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EBF4"/>
                    </a:solidFill>
                  </a:tcPr>
                </a:tc>
              </a:tr>
              <a:tr h="775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stream)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"/>
    </mc:Choice>
    <mc:Fallback xmlns="">
      <p:transition spd="slow" advTm="13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95121"/>
              </p:ext>
            </p:extLst>
          </p:nvPr>
        </p:nvGraphicFramePr>
        <p:xfrm>
          <a:off x="333362" y="1457998"/>
          <a:ext cx="11456032" cy="4529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010"/>
                <a:gridCol w="2558428"/>
                <a:gridCol w="1436991"/>
                <a:gridCol w="1521459"/>
                <a:gridCol w="2324735"/>
                <a:gridCol w="2391409"/>
              </a:tblGrid>
              <a:tr h="36576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Sr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Dataset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Analysis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247966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002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proposed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detect AI-generated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videos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images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036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Yang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5" dirty="0" err="1" smtClean="0">
                          <a:latin typeface="Calibri"/>
                          <a:cs typeface="Calibri"/>
                        </a:rPr>
                        <a:t>chan</a:t>
                      </a:r>
                      <a:r>
                        <a:rPr sz="1800" spc="-5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9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5" dirty="0" smtClean="0">
                          <a:latin typeface="Calibri"/>
                          <a:cs typeface="Calibri"/>
                        </a:rPr>
                        <a:t>20</a:t>
                      </a:r>
                      <a:r>
                        <a:rPr lang="en-US" sz="1800" spc="-5" dirty="0" smtClean="0">
                          <a:latin typeface="Calibri"/>
                          <a:cs typeface="Calibri"/>
                        </a:rPr>
                        <a:t>21</a:t>
                      </a:r>
                      <a:r>
                        <a:rPr sz="1800" spc="-5" dirty="0" smtClean="0"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890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SVM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difference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between the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estimated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3-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 marR="6388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head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poses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3939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Fake video data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(UADFV) fake image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(DARPAMedi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GAN image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video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challenge)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35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SVM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gives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0.89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AUC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UADFV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0.843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AUC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DARPA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corpora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</a:tr>
              <a:tr h="16840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002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proposed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expose fake face videos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based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eye-blinking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generated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394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al.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5" dirty="0" smtClean="0">
                          <a:latin typeface="Calibri"/>
                          <a:cs typeface="Calibri"/>
                        </a:rPr>
                        <a:t>20</a:t>
                      </a:r>
                      <a:r>
                        <a:rPr lang="en-US" sz="1800" spc="-5" dirty="0" smtClean="0">
                          <a:latin typeface="Calibri"/>
                          <a:cs typeface="Calibri"/>
                        </a:rPr>
                        <a:t>20</a:t>
                      </a:r>
                      <a:r>
                        <a:rPr sz="1800" spc="-5" dirty="0" smtClean="0"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LRCN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352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Created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own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database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eye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blinking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video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203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LRCN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gives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0.99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ROC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curve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9"/>
    </mc:Choice>
    <mc:Fallback xmlns="">
      <p:transition spd="slow" advTm="174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1263</Words>
  <Application>Microsoft Office PowerPoint</Application>
  <PresentationFormat>Custom</PresentationFormat>
  <Paragraphs>171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Dr. D. Y. Patil Unitech Society's  Dr. D. Y. Patil Institute of Technology, Sant Tukaram Nagar, Pimpri, Pune-411018, Maharashtra, India</vt:lpstr>
      <vt:lpstr>CONTENTS</vt:lpstr>
      <vt:lpstr>PowerPoint Presentation</vt:lpstr>
      <vt:lpstr>PowerPoint Presentation</vt:lpstr>
      <vt:lpstr>PowerPoint Presentation</vt:lpstr>
      <vt:lpstr>INTRODUCTION</vt:lpstr>
      <vt:lpstr>ABSTRACT</vt:lpstr>
      <vt:lpstr>LITERATURE SURVEY</vt:lpstr>
      <vt:lpstr>PowerPoint Presentation</vt:lpstr>
      <vt:lpstr>PowerPoint Presentation</vt:lpstr>
      <vt:lpstr>PROPOSED METHODOLOGY</vt:lpstr>
      <vt:lpstr>CNN</vt:lpstr>
      <vt:lpstr>CNN LAYERS</vt:lpstr>
      <vt:lpstr>CNN Architecture consists of THREE BLOCK LAYER</vt:lpstr>
      <vt:lpstr>TECHNIQUES USED</vt:lpstr>
      <vt:lpstr>SYSTEM ARCHITECTURE</vt:lpstr>
      <vt:lpstr>PROPOSED OUTCOMES</vt:lpstr>
      <vt:lpstr>SOFTWARE REQUIREMENT</vt:lpstr>
      <vt:lpstr>Hardware Requirements</vt:lpstr>
      <vt:lpstr>PowerPoint Presentation</vt:lpstr>
      <vt:lpstr>CONCLUSION</vt:lpstr>
      <vt:lpstr>Advantages</vt:lpstr>
      <vt:lpstr>REFERENCE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D. Y. Patil Unitech Society's  Dr. D. Y. Patil Institute of Technology, Sant Tukaram Nagar, Pimpri, Pune-411018, Maharashtra, India</dc:title>
  <dc:creator>Admin</dc:creator>
  <cp:lastModifiedBy>Admin</cp:lastModifiedBy>
  <cp:revision>18</cp:revision>
  <dcterms:created xsi:type="dcterms:W3CDTF">2022-11-23T08:37:40Z</dcterms:created>
  <dcterms:modified xsi:type="dcterms:W3CDTF">2023-05-29T07:22:13Z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2022-11-23T00:00:00Z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2022-11-23T00:00:00Z</vt:filetime>
  </property>
</Properties>
</file>