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90" r:id="rId2"/>
    <p:sldId id="279" r:id="rId3"/>
    <p:sldId id="260" r:id="rId4"/>
    <p:sldId id="257" r:id="rId5"/>
    <p:sldId id="261" r:id="rId6"/>
    <p:sldId id="262" r:id="rId7"/>
    <p:sldId id="281" r:id="rId8"/>
    <p:sldId id="288" r:id="rId9"/>
    <p:sldId id="282" r:id="rId10"/>
    <p:sldId id="276" r:id="rId11"/>
    <p:sldId id="271" r:id="rId12"/>
    <p:sldId id="298" r:id="rId13"/>
    <p:sldId id="272" r:id="rId14"/>
    <p:sldId id="265" r:id="rId15"/>
    <p:sldId id="291" r:id="rId16"/>
    <p:sldId id="267" r:id="rId17"/>
    <p:sldId id="273" r:id="rId18"/>
    <p:sldId id="268" r:id="rId19"/>
    <p:sldId id="270" r:id="rId20"/>
    <p:sldId id="269" r:id="rId21"/>
    <p:sldId id="292" r:id="rId22"/>
    <p:sldId id="293" r:id="rId23"/>
    <p:sldId id="294" r:id="rId24"/>
    <p:sldId id="295" r:id="rId25"/>
    <p:sldId id="296" r:id="rId26"/>
    <p:sldId id="297"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96" d="100"/>
          <a:sy n="96" d="100"/>
        </p:scale>
        <p:origin x="-331"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242DF6-CE66-4D63-2A97-8B8E2DC92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DD4E03B-C424-0411-9D41-745BA458D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AE41660-18C7-2BFF-5D61-8FABB6CB0A0B}"/>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B80A5FC7-DBBE-5660-B49B-8994CB17F7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E543AE3-6184-8EA5-4930-4A95FC8CFB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994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1F322-584B-8002-9220-6B62F1B292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FEA9128-42D5-D85B-91DF-8A53B71EE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7B80F32-5429-273A-D73E-68086B582558}"/>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DCC2AD4F-F158-7227-208E-2A85D8393B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8375D97-074E-5C4E-BE71-C4887BBBFAC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208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C5A8C60-2BCB-31CA-9B05-F65BC69A79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34B8C7F-4BC3-6D7E-5F09-464A03BD0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D371C2C-B191-A78D-CDEF-AAA984800513}"/>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55D121AA-EF56-6393-ECD1-524D2F9DBA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85C74E5-CB50-8F95-8BB2-5B05EC14C16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977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47DE9-4C6E-75F8-6981-4762F7B9D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2CFFF7C-5D99-EC78-C17A-BC16342F0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D79F4B7-B9E9-15A4-AD9D-E22EE97A3B36}"/>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E72ADB09-24C5-6D28-729D-FD678D5968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501FBFD-526C-E5D3-E210-03D7FC2DB43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39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72AE25-0A8D-10AA-BDAE-05880DF8F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60D6581-DC43-E018-1CAF-18B79A3D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B99FA88-0725-FC40-31E5-545D1133E6D5}"/>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4B33601F-FB0B-972B-167E-E765FDCEF5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6FFF0B4-EA79-79DB-7720-86BBFE674A6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890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7B3C98-1F70-15D6-7250-AB320078E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2CDFE06-148A-8CB7-6ECB-75A435C25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74E43D9-40F3-A24F-1483-340F12379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597482F-F1A0-4302-393D-4C7FAA44F371}"/>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6" name="Footer Placeholder 5">
            <a:extLst>
              <a:ext uri="{FF2B5EF4-FFF2-40B4-BE49-F238E27FC236}">
                <a16:creationId xmlns="" xmlns:a16="http://schemas.microsoft.com/office/drawing/2014/main" id="{BF33E3D8-363A-631D-F185-32394BB579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8CF8938-8036-0266-99D8-998B2FD6DA5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244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8A4DFE-E5BF-90B5-91A9-7D6CD2167C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7023D35-62BE-9D6D-0318-BEFFB4337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5D1B3DB-089B-690D-EA15-2998DD5D3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864573B-F71F-EB36-CBFF-215ED2C63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6D73C80-00AF-9E54-6567-C8808677AF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D914AEA4-68DD-33EB-611E-592C37FAF1CD}"/>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8" name="Footer Placeholder 7">
            <a:extLst>
              <a:ext uri="{FF2B5EF4-FFF2-40B4-BE49-F238E27FC236}">
                <a16:creationId xmlns="" xmlns:a16="http://schemas.microsoft.com/office/drawing/2014/main" id="{25965937-7E5A-28BB-502C-9E8370DF741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17BD9E41-F46E-C80F-C1D9-FEBC671968F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992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95EDFD-A415-AA04-89E8-D247C34C28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32C3759-4D15-EF1E-25B9-6CC84010A011}"/>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4" name="Footer Placeholder 3">
            <a:extLst>
              <a:ext uri="{FF2B5EF4-FFF2-40B4-BE49-F238E27FC236}">
                <a16:creationId xmlns="" xmlns:a16="http://schemas.microsoft.com/office/drawing/2014/main" id="{28E27B43-1CBF-9D4E-7C21-629A30C620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CA65F36-F963-E26E-5FC0-4089F5E18F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184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05CE63F-4B5A-54B0-2AA3-BD2A1B0D27A7}"/>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3" name="Footer Placeholder 2">
            <a:extLst>
              <a:ext uri="{FF2B5EF4-FFF2-40B4-BE49-F238E27FC236}">
                <a16:creationId xmlns="" xmlns:a16="http://schemas.microsoft.com/office/drawing/2014/main" id="{D7DFF82B-53AC-3A77-8A09-B64AA25803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1C012D32-40C6-91CE-B18C-470BB513BA3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146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A8447-08FA-14A1-86DE-367F3C3A1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3D3266-1618-AAE4-6AF3-4A174DB0A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B9CC465-7514-55AE-4D29-545693B75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A36B0D-3B87-EE18-0F0D-4C529DA7AA82}"/>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6" name="Footer Placeholder 5">
            <a:extLst>
              <a:ext uri="{FF2B5EF4-FFF2-40B4-BE49-F238E27FC236}">
                <a16:creationId xmlns="" xmlns:a16="http://schemas.microsoft.com/office/drawing/2014/main" id="{66600951-6816-A28E-DCC5-B91A2C5214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5DBEA24-C321-456B-AA9F-12CCAD92E52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59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25A1C9-5481-ADEA-AF30-F0149D845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D5C1DCC-9235-E7DE-0795-3D7B2D010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94B950E-2A58-2E2E-75AA-A6F57D1BC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18B6133-0DDD-CA8F-619B-2F11758CFD5A}"/>
              </a:ext>
            </a:extLst>
          </p:cNvPr>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6" name="Footer Placeholder 5">
            <a:extLst>
              <a:ext uri="{FF2B5EF4-FFF2-40B4-BE49-F238E27FC236}">
                <a16:creationId xmlns="" xmlns:a16="http://schemas.microsoft.com/office/drawing/2014/main" id="{8806EA4F-83CA-C9AB-A332-53B2FF443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C99193C-154F-3752-49E1-BF7B55A0E2B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24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EE131A6-AF49-B200-80AB-34FF3CBE4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274234E-63F4-D8D6-3953-AFF4DCC07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2D47E41-7093-71E2-A184-26A248504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11/22/2022</a:t>
            </a:fld>
            <a:endParaRPr lang="en-US" dirty="0"/>
          </a:p>
        </p:txBody>
      </p:sp>
      <p:sp>
        <p:nvSpPr>
          <p:cNvPr id="5" name="Footer Placeholder 4">
            <a:extLst>
              <a:ext uri="{FF2B5EF4-FFF2-40B4-BE49-F238E27FC236}">
                <a16:creationId xmlns="" xmlns:a16="http://schemas.microsoft.com/office/drawing/2014/main" id="{CB828D62-F775-7429-3708-0E228AAAA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BFDD7D98-D7DA-57C2-1C69-620E4FD4F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297859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theconversation.com/detecting-deepfake-videos-in-the-blink-of-an-eye-10107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8358295B-FEB0-4F9E-9AF8-4364E065F4A8}"/>
              </a:ext>
            </a:extLst>
          </p:cNvPr>
          <p:cNvSpPr txBox="1"/>
          <p:nvPr/>
        </p:nvSpPr>
        <p:spPr>
          <a:xfrm>
            <a:off x="589666" y="4852178"/>
            <a:ext cx="3346340" cy="1477328"/>
          </a:xfrm>
          <a:prstGeom prst="rect">
            <a:avLst/>
          </a:prstGeom>
          <a:noFill/>
        </p:spPr>
        <p:txBody>
          <a:bodyPr wrap="square">
            <a:spAutoFit/>
          </a:bodyPr>
          <a:lstStyle/>
          <a:p>
            <a:r>
              <a:rPr lang="en-US" i="1" dirty="0">
                <a:latin typeface="Bodoni MT" panose="02070603080606020203" pitchFamily="18" charset="0"/>
              </a:rPr>
              <a:t>GROUP MEMBERS:- </a:t>
            </a:r>
          </a:p>
          <a:p>
            <a:pPr marL="342900" indent="-342900">
              <a:buFont typeface="+mj-lt"/>
              <a:buAutoNum type="arabicPeriod"/>
            </a:pPr>
            <a:r>
              <a:rPr lang="en-US" dirty="0">
                <a:latin typeface="Bahnschrift Light SemiCondensed" panose="020B0502040204020203" pitchFamily="34" charset="0"/>
              </a:rPr>
              <a:t>Manish Kumar</a:t>
            </a:r>
          </a:p>
          <a:p>
            <a:pPr marL="342900" indent="-342900">
              <a:buFont typeface="+mj-lt"/>
              <a:buAutoNum type="arabicPeriod"/>
            </a:pPr>
            <a:r>
              <a:rPr lang="en-US" dirty="0">
                <a:latin typeface="Bahnschrift Light SemiCondensed" panose="020B0502040204020203" pitchFamily="34" charset="0"/>
              </a:rPr>
              <a:t>Chavhan Pravin</a:t>
            </a:r>
          </a:p>
          <a:p>
            <a:pPr marL="342900" indent="-342900">
              <a:buFont typeface="+mj-lt"/>
              <a:buAutoNum type="arabicPeriod"/>
            </a:pPr>
            <a:r>
              <a:rPr lang="en-US" dirty="0">
                <a:latin typeface="Bahnschrift Light SemiCondensed" panose="020B0502040204020203" pitchFamily="34" charset="0"/>
              </a:rPr>
              <a:t>Prathamesh Singhare</a:t>
            </a:r>
          </a:p>
          <a:p>
            <a:pPr marL="342900" indent="-342900">
              <a:buFont typeface="+mj-lt"/>
              <a:buAutoNum type="arabicPeriod"/>
            </a:pPr>
            <a:r>
              <a:rPr lang="en-US" dirty="0">
                <a:latin typeface="Bahnschrift Light SemiCondensed" panose="020B0502040204020203" pitchFamily="34" charset="0"/>
              </a:rPr>
              <a:t>Shurekha Suryawanshi </a:t>
            </a:r>
          </a:p>
        </p:txBody>
      </p:sp>
      <p:sp>
        <p:nvSpPr>
          <p:cNvPr id="12" name="TextBox 11">
            <a:extLst>
              <a:ext uri="{FF2B5EF4-FFF2-40B4-BE49-F238E27FC236}">
                <a16:creationId xmlns="" xmlns:a16="http://schemas.microsoft.com/office/drawing/2014/main" id="{709D8B56-000A-46B7-9443-EA47FCE51F2D}"/>
              </a:ext>
            </a:extLst>
          </p:cNvPr>
          <p:cNvSpPr txBox="1"/>
          <p:nvPr/>
        </p:nvSpPr>
        <p:spPr>
          <a:xfrm>
            <a:off x="8481112" y="5129177"/>
            <a:ext cx="3006560" cy="923330"/>
          </a:xfrm>
          <a:prstGeom prst="rect">
            <a:avLst/>
          </a:prstGeom>
          <a:noFill/>
        </p:spPr>
        <p:txBody>
          <a:bodyPr wrap="square">
            <a:spAutoFit/>
          </a:bodyPr>
          <a:lstStyle/>
          <a:p>
            <a:r>
              <a:rPr lang="en-IN" i="1" dirty="0">
                <a:latin typeface="Bodoni MT" panose="02070603080606020203" pitchFamily="18" charset="0"/>
              </a:rPr>
              <a:t>GUIDED BY:- </a:t>
            </a:r>
          </a:p>
          <a:p>
            <a:r>
              <a:rPr lang="en-IN" dirty="0">
                <a:latin typeface="Bahnschrift Light SemiCondensed" panose="020B0502040204020203" pitchFamily="34" charset="0"/>
              </a:rPr>
              <a:t>Prof. </a:t>
            </a:r>
            <a:r>
              <a:rPr lang="en-US" dirty="0">
                <a:latin typeface="Bahnschrift Light SemiCondensed" panose="020B0502040204020203" pitchFamily="34" charset="0"/>
              </a:rPr>
              <a:t>Chetana Shravage Ma’am</a:t>
            </a:r>
          </a:p>
          <a:p>
            <a:endParaRPr lang="en-IN" dirty="0">
              <a:latin typeface="Bahnschrift Light SemiCondensed" panose="020B0502040204020203" pitchFamily="34" charset="0"/>
            </a:endParaRPr>
          </a:p>
        </p:txBody>
      </p:sp>
      <p:sp>
        <p:nvSpPr>
          <p:cNvPr id="13" name="TextBox 12">
            <a:extLst>
              <a:ext uri="{FF2B5EF4-FFF2-40B4-BE49-F238E27FC236}">
                <a16:creationId xmlns="" xmlns:a16="http://schemas.microsoft.com/office/drawing/2014/main" id="{405623D2-BCAA-A2CC-2C40-70594732CD26}"/>
              </a:ext>
            </a:extLst>
          </p:cNvPr>
          <p:cNvSpPr txBox="1"/>
          <p:nvPr/>
        </p:nvSpPr>
        <p:spPr>
          <a:xfrm>
            <a:off x="1879794" y="2052193"/>
            <a:ext cx="7946266" cy="146040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Dr. D. Y. Patil Unitech Society's</a:t>
            </a:r>
            <a:endParaRPr kumimoji="0" lang="en-US" altLang="en-US" sz="24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Dr. D. Y. Patil Institute of Technology,</a:t>
            </a:r>
            <a:endParaRPr kumimoji="0" lang="en-US" altLang="en-US" sz="24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Sant Tukaram Nagar, Pimpri, Pune-411018, Maharashtra, India</a:t>
            </a:r>
            <a:endParaRPr kumimoji="0" lang="en-US" altLang="en-US" sz="16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1638300" indent="-1216660">
              <a:lnSpc>
                <a:spcPct val="109000"/>
              </a:lnSpc>
              <a:spcAft>
                <a:spcPts val="765"/>
              </a:spcAft>
            </a:pPr>
            <a:endParaRPr lang="en-IN" sz="2400" dirty="0">
              <a:solidFill>
                <a:srgbClr val="000000"/>
              </a:solidFill>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 xmlns:a16="http://schemas.microsoft.com/office/drawing/2014/main" id="{A3F720B8-A18B-DD89-21E3-778DFD138026}"/>
              </a:ext>
            </a:extLst>
          </p:cNvPr>
          <p:cNvSpPr txBox="1"/>
          <p:nvPr/>
        </p:nvSpPr>
        <p:spPr>
          <a:xfrm>
            <a:off x="3982779" y="5021247"/>
            <a:ext cx="3346340" cy="369332"/>
          </a:xfrm>
          <a:prstGeom prst="rect">
            <a:avLst/>
          </a:prstGeom>
          <a:noFill/>
        </p:spPr>
        <p:txBody>
          <a:bodyPr wrap="square">
            <a:spAutoFit/>
          </a:bodyPr>
          <a:lstStyle/>
          <a:p>
            <a:pPr algn="ctr"/>
            <a:r>
              <a:rPr lang="en-IN" sz="1800" dirty="0">
                <a:solidFill>
                  <a:srgbClr val="C00000"/>
                </a:solidFill>
                <a:effectLst/>
                <a:latin typeface="Calibri" panose="020F0502020204030204" pitchFamily="34" charset="0"/>
                <a:ea typeface="Calibri" panose="020F0502020204030204" pitchFamily="34" charset="0"/>
              </a:rPr>
              <a:t> </a:t>
            </a:r>
            <a:endParaRPr lang="en-IN" dirty="0"/>
          </a:p>
        </p:txBody>
      </p:sp>
      <p:sp>
        <p:nvSpPr>
          <p:cNvPr id="16" name="TextBox 15">
            <a:extLst>
              <a:ext uri="{FF2B5EF4-FFF2-40B4-BE49-F238E27FC236}">
                <a16:creationId xmlns="" xmlns:a16="http://schemas.microsoft.com/office/drawing/2014/main" id="{8C1C27A0-298B-FB43-1622-FB0623768594}"/>
              </a:ext>
            </a:extLst>
          </p:cNvPr>
          <p:cNvSpPr txBox="1"/>
          <p:nvPr/>
        </p:nvSpPr>
        <p:spPr>
          <a:xfrm>
            <a:off x="2624071" y="3238917"/>
            <a:ext cx="6098146" cy="437877"/>
          </a:xfrm>
          <a:prstGeom prst="rect">
            <a:avLst/>
          </a:prstGeom>
          <a:noFill/>
        </p:spPr>
        <p:txBody>
          <a:bodyPr wrap="square">
            <a:spAutoFit/>
          </a:bodyPr>
          <a:lstStyle/>
          <a:p>
            <a:pPr marL="2261870" indent="-1544320">
              <a:lnSpc>
                <a:spcPct val="137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Department of Computer Engineering 2022-2023 </a:t>
            </a:r>
            <a:endParaRPr lang="en-IN" sz="1000" dirty="0">
              <a:solidFill>
                <a:srgbClr val="000000"/>
              </a:solidFill>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 xmlns:a16="http://schemas.microsoft.com/office/drawing/2014/main" id="{951346B6-5999-E580-21A1-5118181262F7}"/>
              </a:ext>
            </a:extLst>
          </p:cNvPr>
          <p:cNvSpPr txBox="1"/>
          <p:nvPr/>
        </p:nvSpPr>
        <p:spPr>
          <a:xfrm>
            <a:off x="4009793" y="3863448"/>
            <a:ext cx="3686266" cy="523220"/>
          </a:xfrm>
          <a:prstGeom prst="rect">
            <a:avLst/>
          </a:prstGeom>
          <a:noFill/>
        </p:spPr>
        <p:txBody>
          <a:bodyPr wrap="square">
            <a:spAutoFit/>
          </a:bodyPr>
          <a:lstStyle/>
          <a:p>
            <a:pPr algn="ctr"/>
            <a:r>
              <a:rPr lang="en-IN" sz="2800" b="1" dirty="0">
                <a:latin typeface="Bodoni MT" panose="02070603080606020203" pitchFamily="18" charset="0"/>
              </a:rPr>
              <a:t>Project Domain </a:t>
            </a:r>
          </a:p>
        </p:txBody>
      </p:sp>
      <p:sp>
        <p:nvSpPr>
          <p:cNvPr id="18" name="TextBox 17">
            <a:extLst>
              <a:ext uri="{FF2B5EF4-FFF2-40B4-BE49-F238E27FC236}">
                <a16:creationId xmlns="" xmlns:a16="http://schemas.microsoft.com/office/drawing/2014/main" id="{8588ABCB-C62E-742D-62FC-15D315705286}"/>
              </a:ext>
            </a:extLst>
          </p:cNvPr>
          <p:cNvSpPr txBox="1"/>
          <p:nvPr/>
        </p:nvSpPr>
        <p:spPr>
          <a:xfrm>
            <a:off x="4500644" y="4295264"/>
            <a:ext cx="2704563" cy="400110"/>
          </a:xfrm>
          <a:prstGeom prst="rect">
            <a:avLst/>
          </a:prstGeom>
          <a:noFill/>
        </p:spPr>
        <p:txBody>
          <a:bodyPr wrap="square">
            <a:spAutoFit/>
          </a:bodyPr>
          <a:lstStyle/>
          <a:p>
            <a:pPr algn="ctr"/>
            <a:r>
              <a:rPr lang="en-IN" sz="2000" dirty="0">
                <a:latin typeface="Bahnschrift Light SemiCondensed" panose="020B0502040204020203" pitchFamily="34" charset="0"/>
              </a:rPr>
              <a:t>Deep Learning </a:t>
            </a:r>
          </a:p>
        </p:txBody>
      </p:sp>
      <p:pic>
        <p:nvPicPr>
          <p:cNvPr id="3" name="Picture 1" descr="Image result for dpu logo">
            <a:extLst>
              <a:ext uri="{FF2B5EF4-FFF2-40B4-BE49-F238E27FC236}">
                <a16:creationId xmlns="" xmlns:a16="http://schemas.microsoft.com/office/drawing/2014/main" id="{FC17FACA-6B74-9F90-4BF2-1A01D60EE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192" y="415143"/>
            <a:ext cx="3661465" cy="1186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69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fontScale="90000"/>
          </a:bodyPr>
          <a:lstStyle/>
          <a:p>
            <a:pPr algn="ctr"/>
            <a:r>
              <a:rPr lang="en-IN" i="1" dirty="0">
                <a:latin typeface="+mn-lt"/>
              </a:rPr>
              <a:t/>
            </a:r>
            <a:br>
              <a:rPr lang="en-IN" i="1" dirty="0">
                <a:latin typeface="+mn-lt"/>
              </a:rPr>
            </a:br>
            <a:r>
              <a:rPr lang="en-IN" sz="3600" i="1" dirty="0">
                <a:latin typeface="Bodoni MT" panose="02070603080606020203" pitchFamily="18" charset="0"/>
              </a:rPr>
              <a:t>PROBLEM STATEMENT</a:t>
            </a:r>
          </a:p>
        </p:txBody>
      </p:sp>
      <p:sp>
        <p:nvSpPr>
          <p:cNvPr id="3" name="Content Placeholder 2"/>
          <p:cNvSpPr>
            <a:spLocks noGrp="1"/>
          </p:cNvSpPr>
          <p:nvPr>
            <p:ph idx="1"/>
          </p:nvPr>
        </p:nvSpPr>
        <p:spPr>
          <a:xfrm>
            <a:off x="1456009" y="2052918"/>
            <a:ext cx="8946541" cy="4195481"/>
          </a:xfrm>
        </p:spPr>
        <p:txBody>
          <a:bodyPr>
            <a:normAutofit/>
          </a:bodyPr>
          <a:lstStyle/>
          <a:p>
            <a:pPr marL="0" indent="0" algn="just">
              <a:buNone/>
            </a:pPr>
            <a:r>
              <a:rPr lang="en-US" sz="2000" dirty="0">
                <a:latin typeface="Bahnschrift Light SemiCondensed" panose="020B0502040204020203" pitchFamily="34" charset="0"/>
              </a:rPr>
              <a:t>To implement Fake Video Detection System that detect malicious video using deep learning algorithms and Tensor Flow .</a:t>
            </a:r>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343775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316" y="2425210"/>
            <a:ext cx="9404723" cy="1400530"/>
          </a:xfrm>
        </p:spPr>
        <p:txBody>
          <a:bodyPr/>
          <a:lstStyle/>
          <a:p>
            <a:pPr algn="ctr"/>
            <a:r>
              <a:rPr lang="en-IN" i="1" dirty="0" smtClean="0">
                <a:latin typeface="Bodoni MT" panose="02070603080606020203" pitchFamily="18" charset="0"/>
              </a:rPr>
              <a:t> PROPOSED  METHODOLOGY</a:t>
            </a:r>
            <a:endParaRPr lang="en-IN" i="1" dirty="0">
              <a:latin typeface="Bodoni MT" panose="02070603080606020203" pitchFamily="18" charset="0"/>
            </a:endParaRPr>
          </a:p>
        </p:txBody>
      </p:sp>
    </p:spTree>
    <p:extLst>
      <p:ext uri="{BB962C8B-B14F-4D97-AF65-F5344CB8AC3E}">
        <p14:creationId xmlns:p14="http://schemas.microsoft.com/office/powerpoint/2010/main" val="105654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0451"/>
          </a:xfrm>
        </p:spPr>
        <p:txBody>
          <a:bodyPr>
            <a:normAutofit/>
          </a:bodyPr>
          <a:lstStyle/>
          <a:p>
            <a:pPr algn="ctr"/>
            <a:r>
              <a:rPr lang="en-US" sz="3600" b="1" dirty="0" smtClean="0"/>
              <a:t>System Architecture</a:t>
            </a:r>
            <a:endParaRPr lang="en-IN"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529" y="1375576"/>
            <a:ext cx="8348871" cy="5144494"/>
          </a:xfrm>
          <a:prstGeom prst="rect">
            <a:avLst/>
          </a:prstGeom>
        </p:spPr>
      </p:pic>
    </p:spTree>
    <p:extLst>
      <p:ext uri="{BB962C8B-B14F-4D97-AF65-F5344CB8AC3E}">
        <p14:creationId xmlns:p14="http://schemas.microsoft.com/office/powerpoint/2010/main" val="316788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dirty="0">
                <a:latin typeface="Bodoni MT" panose="02070603080606020203" pitchFamily="18" charset="0"/>
              </a:rPr>
              <a:t>CNN</a:t>
            </a:r>
          </a:p>
        </p:txBody>
      </p:sp>
      <p:sp>
        <p:nvSpPr>
          <p:cNvPr id="3" name="Content Placeholder 2"/>
          <p:cNvSpPr>
            <a:spLocks noGrp="1"/>
          </p:cNvSpPr>
          <p:nvPr>
            <p:ph idx="1"/>
          </p:nvPr>
        </p:nvSpPr>
        <p:spPr>
          <a:xfrm>
            <a:off x="1103312" y="2052918"/>
            <a:ext cx="10065431" cy="4195481"/>
          </a:xfrm>
        </p:spPr>
        <p:txBody>
          <a:bodyPr/>
          <a:lstStyle/>
          <a:p>
            <a:pPr algn="just"/>
            <a:r>
              <a:rPr lang="en-US" dirty="0">
                <a:latin typeface="Bahnschrift Light SemiCondensed" panose="020B0502040204020203" pitchFamily="34" charset="0"/>
              </a:rPr>
              <a:t> </a:t>
            </a:r>
            <a:r>
              <a:rPr lang="en-US" sz="2000" dirty="0">
                <a:latin typeface="Bahnschrift Light SemiCondensed" panose="020B0502040204020203" pitchFamily="34" charset="0"/>
              </a:rPr>
              <a:t>CNN is a type of deep learning model for processing data that has a grid pattern, such as images, which is inspired by the organization of animal visual cortex and designed to automatically and adaptively learn spatial hierarchies of features, from low- to high-level patterns.</a:t>
            </a:r>
          </a:p>
          <a:p>
            <a:pPr algn="just"/>
            <a:r>
              <a:rPr lang="en-US" sz="2000" dirty="0">
                <a:latin typeface="Bahnschrift Light SemiCondensed" panose="020B0502040204020203" pitchFamily="34" charset="0"/>
              </a:rPr>
              <a:t>CNN is a mathematical construct that is typically composed of three types of layers (or building blocks): convolution, pooling, and fully connected layers. </a:t>
            </a:r>
          </a:p>
          <a:p>
            <a:pPr marL="0" indent="0">
              <a:buNone/>
            </a:pPr>
            <a:endParaRPr lang="en-IN" dirty="0"/>
          </a:p>
        </p:txBody>
      </p:sp>
    </p:spTree>
    <p:extLst>
      <p:ext uri="{BB962C8B-B14F-4D97-AF65-F5344CB8AC3E}">
        <p14:creationId xmlns:p14="http://schemas.microsoft.com/office/powerpoint/2010/main" val="223074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21" y="1933996"/>
            <a:ext cx="11548393" cy="3901608"/>
          </a:xfrm>
          <a:prstGeom prst="rect">
            <a:avLst/>
          </a:prstGeom>
        </p:spPr>
      </p:pic>
      <p:sp>
        <p:nvSpPr>
          <p:cNvPr id="4" name="TextBox 3"/>
          <p:cNvSpPr txBox="1"/>
          <p:nvPr/>
        </p:nvSpPr>
        <p:spPr>
          <a:xfrm>
            <a:off x="3979572" y="1116701"/>
            <a:ext cx="4417453" cy="769441"/>
          </a:xfrm>
          <a:prstGeom prst="rect">
            <a:avLst/>
          </a:prstGeom>
          <a:noFill/>
        </p:spPr>
        <p:txBody>
          <a:bodyPr wrap="square" rtlCol="0">
            <a:spAutoFit/>
          </a:bodyPr>
          <a:lstStyle/>
          <a:p>
            <a:pPr algn="ctr"/>
            <a:r>
              <a:rPr lang="en-IN" sz="4400" i="1" dirty="0">
                <a:latin typeface="Bodoni MT" panose="02070603080606020203" pitchFamily="18" charset="0"/>
              </a:rPr>
              <a:t>CNN LAYERS</a:t>
            </a:r>
          </a:p>
        </p:txBody>
      </p:sp>
    </p:spTree>
    <p:extLst>
      <p:ext uri="{BB962C8B-B14F-4D97-AF65-F5344CB8AC3E}">
        <p14:creationId xmlns:p14="http://schemas.microsoft.com/office/powerpoint/2010/main" val="321993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4F65F2-913F-547A-CE17-E3714ED8DEBA}"/>
              </a:ext>
            </a:extLst>
          </p:cNvPr>
          <p:cNvSpPr txBox="1"/>
          <p:nvPr/>
        </p:nvSpPr>
        <p:spPr>
          <a:xfrm>
            <a:off x="798490" y="605307"/>
            <a:ext cx="10625071" cy="3293209"/>
          </a:xfrm>
          <a:prstGeom prst="rect">
            <a:avLst/>
          </a:prstGeom>
          <a:noFill/>
        </p:spPr>
        <p:txBody>
          <a:bodyPr wrap="square">
            <a:spAutoFit/>
          </a:bodyPr>
          <a:lstStyle/>
          <a:p>
            <a:pPr lvl="0" algn="ctr" defTabSz="914400" eaLnBrk="0" fontAlgn="base" hangingPunct="0">
              <a:spcBef>
                <a:spcPct val="0"/>
              </a:spcBef>
              <a:spcAft>
                <a:spcPct val="0"/>
              </a:spcAft>
            </a:pPr>
            <a:r>
              <a:rPr lang="en-US" altLang="en-US" sz="2800" dirty="0">
                <a:latin typeface="Bodoni MT" panose="02070603080606020203" pitchFamily="18" charset="0"/>
              </a:rPr>
              <a:t>CNN Architecture consists of THREE BLOCK LAYER</a:t>
            </a:r>
          </a:p>
          <a:p>
            <a:pPr lvl="0" defTabSz="914400" eaLnBrk="0" fontAlgn="base" hangingPunct="0">
              <a:spcBef>
                <a:spcPct val="0"/>
              </a:spcBef>
              <a:spcAft>
                <a:spcPct val="0"/>
              </a:spcAft>
            </a:pPr>
            <a:endParaRPr lang="en-US" altLang="en-US" sz="2000" dirty="0">
              <a:latin typeface="Bahnschrift Light SemiCondensed" panose="020B0502040204020203" pitchFamily="34" charset="0"/>
            </a:endParaRPr>
          </a:p>
          <a:p>
            <a:pPr lvl="0" defTabSz="914400" eaLnBrk="0" fontAlgn="base" hangingPunct="0">
              <a:spcBef>
                <a:spcPct val="0"/>
              </a:spcBef>
              <a:spcAft>
                <a:spcPct val="0"/>
              </a:spcAft>
            </a:pPr>
            <a:endParaRPr lang="en-US" altLang="en-US" sz="2000" dirty="0">
              <a:latin typeface="Bahnschrift Light SemiCondensed" panose="020B0502040204020203" pitchFamily="34" charset="0"/>
            </a:endParaRPr>
          </a:p>
          <a:p>
            <a:pPr lvl="0" defTabSz="914400">
              <a:buFontTx/>
              <a:buAutoNum type="arabicPeriod"/>
            </a:pPr>
            <a:r>
              <a:rPr lang="en-US" sz="2000" dirty="0">
                <a:latin typeface="Bahnschrift Light SemiCondensed" panose="020B0502040204020203" pitchFamily="34" charset="0"/>
              </a:rPr>
              <a:t> </a:t>
            </a:r>
            <a:r>
              <a:rPr lang="en-US" sz="2000" b="1" dirty="0">
                <a:latin typeface="Bahnschrift Light SemiCondensed" panose="020B0502040204020203" pitchFamily="34" charset="0"/>
              </a:rPr>
              <a:t>Convolution Layer </a:t>
            </a:r>
            <a:r>
              <a:rPr lang="en-US" sz="2000" dirty="0">
                <a:latin typeface="Bahnschrift Light SemiCondensed" panose="020B0502040204020203" pitchFamily="34" charset="0"/>
              </a:rPr>
              <a:t>is a fundamental component of the CNN architecture that performs feature extraction</a:t>
            </a:r>
          </a:p>
          <a:p>
            <a:pPr lvl="0" defTabSz="914400"/>
            <a:endParaRPr lang="en-US" altLang="en-US" sz="2000" dirty="0">
              <a:solidFill>
                <a:srgbClr val="000000"/>
              </a:solidFill>
              <a:latin typeface="Bahnschrift Light SemiCondensed" panose="020B0502040204020203" pitchFamily="34" charset="0"/>
            </a:endParaRPr>
          </a:p>
          <a:p>
            <a:pPr lvl="0" defTabSz="914400">
              <a:buFontTx/>
              <a:buAutoNum type="arabicPeriod" startAt="2"/>
            </a:pPr>
            <a:r>
              <a:rPr lang="en-US" sz="2000" b="1" dirty="0">
                <a:latin typeface="Bahnschrift Light SemiCondensed" panose="020B0502040204020203" pitchFamily="34" charset="0"/>
              </a:rPr>
              <a:t>Pooling Layer </a:t>
            </a:r>
            <a:r>
              <a:rPr lang="en-US" sz="2000" dirty="0">
                <a:latin typeface="Bahnschrift Light SemiCondensed" panose="020B0502040204020203" pitchFamily="34" charset="0"/>
              </a:rPr>
              <a:t>provides a typical downsampling operation which reduces the in-plane dimensionality</a:t>
            </a:r>
            <a:r>
              <a:rPr lang="en-US" altLang="en-US" sz="2000" dirty="0">
                <a:solidFill>
                  <a:srgbClr val="000000"/>
                </a:solidFill>
                <a:latin typeface="Bahnschrift Light SemiCondensed" panose="020B0502040204020203" pitchFamily="34" charset="0"/>
              </a:rPr>
              <a:t>.</a:t>
            </a:r>
          </a:p>
          <a:p>
            <a:pPr lvl="0" defTabSz="914400"/>
            <a:endParaRPr lang="en-US" altLang="en-US" sz="2000" dirty="0">
              <a:solidFill>
                <a:srgbClr val="000000"/>
              </a:solidFill>
              <a:latin typeface="Bahnschrift Light SemiCondensed" panose="020B0502040204020203" pitchFamily="34" charset="0"/>
            </a:endParaRPr>
          </a:p>
          <a:p>
            <a:pPr lvl="0" defTabSz="914400"/>
            <a:r>
              <a:rPr lang="en-US" sz="2000" b="1" dirty="0">
                <a:latin typeface="Bahnschrift Light SemiCondensed" panose="020B0502040204020203" pitchFamily="34" charset="0"/>
              </a:rPr>
              <a:t>3.Fully Connected Layer </a:t>
            </a:r>
            <a:r>
              <a:rPr lang="en-US" sz="2000" dirty="0">
                <a:latin typeface="Bahnschrift Light SemiCondensed" panose="020B0502040204020203" pitchFamily="34" charset="0"/>
              </a:rPr>
              <a:t>output feature maps of the final convolution or pooling layer is typically flattened</a:t>
            </a:r>
            <a:endParaRPr lang="en-US" altLang="en-US" sz="200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306032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431038" y="476994"/>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i="1" dirty="0">
                <a:solidFill>
                  <a:schemeClr val="tx1"/>
                </a:solidFill>
                <a:latin typeface="Bodoni MT" panose="02070603080606020203" pitchFamily="18" charset="0"/>
              </a:rPr>
              <a:t>TECHNIQUES USED</a:t>
            </a:r>
          </a:p>
        </p:txBody>
      </p:sp>
      <p:sp>
        <p:nvSpPr>
          <p:cNvPr id="4" name="Rectangle 3"/>
          <p:cNvSpPr/>
          <p:nvPr/>
        </p:nvSpPr>
        <p:spPr>
          <a:xfrm>
            <a:off x="720190" y="1859340"/>
            <a:ext cx="10276886" cy="2862322"/>
          </a:xfrm>
          <a:prstGeom prst="rect">
            <a:avLst/>
          </a:prstGeom>
        </p:spPr>
        <p:txBody>
          <a:bodyPr wrap="square">
            <a:spAutoFit/>
          </a:bodyPr>
          <a:lstStyle/>
          <a:p>
            <a:pPr marL="285750" indent="-285750">
              <a:buFont typeface="Arial" panose="020B0604020202020204" pitchFamily="34" charset="0"/>
              <a:buChar char="•"/>
            </a:pPr>
            <a:r>
              <a:rPr lang="en-US" sz="2000" dirty="0">
                <a:latin typeface="Bahnschrift Light SemiCondensed" panose="020B0502040204020203" pitchFamily="34" charset="0"/>
              </a:rPr>
              <a:t>In our project we are using technologies like CNN Models and TensorFlow library of deep learning . </a:t>
            </a:r>
          </a:p>
          <a:p>
            <a:endParaRPr lang="en-US" sz="2000" dirty="0">
              <a:latin typeface="Bahnschrift Light SemiCondensed" panose="020B0502040204020203" pitchFamily="34" charset="0"/>
            </a:endParaRPr>
          </a:p>
          <a:p>
            <a:pPr marL="285750" indent="-285750">
              <a:buFont typeface="Arial" panose="020B0604020202020204" pitchFamily="34" charset="0"/>
              <a:buChar char="•"/>
            </a:pPr>
            <a:r>
              <a:rPr lang="en-US" sz="2000" dirty="0">
                <a:latin typeface="Bahnschrift Light SemiCondensed" panose="020B0502040204020203" pitchFamily="34" charset="0"/>
              </a:rPr>
              <a:t>CNN is used for image recognition CNN extract important features from the forged video frames. </a:t>
            </a:r>
          </a:p>
          <a:p>
            <a:endParaRPr lang="en-US" sz="2000" dirty="0">
              <a:latin typeface="Bahnschrift Light SemiCondensed" panose="020B0502040204020203" pitchFamily="34" charset="0"/>
            </a:endParaRPr>
          </a:p>
          <a:p>
            <a:pPr marL="285750" indent="-285750">
              <a:buFont typeface="Arial" panose="020B0604020202020204" pitchFamily="34" charset="0"/>
              <a:buChar char="•"/>
            </a:pPr>
            <a:r>
              <a:rPr lang="en-US" sz="2000" dirty="0">
                <a:latin typeface="Bahnschrift Light SemiCondensed" panose="020B0502040204020203" pitchFamily="34" charset="0"/>
              </a:rPr>
              <a:t>TensorFlow allows for the recognition, localization, and detection of multiple objects within an image which provides us with a much better understanding of an image. </a:t>
            </a:r>
          </a:p>
          <a:p>
            <a:endParaRPr lang="en-US" sz="2000" dirty="0">
              <a:latin typeface="Bahnschrift Light SemiCondensed" panose="020B0502040204020203" pitchFamily="34" charset="0"/>
            </a:endParaRPr>
          </a:p>
          <a:p>
            <a:pPr marL="285750" indent="-285750">
              <a:buFont typeface="Arial" panose="020B0604020202020204" pitchFamily="34" charset="0"/>
              <a:buChar char="•"/>
            </a:pPr>
            <a:r>
              <a:rPr lang="en-US" sz="2000" dirty="0">
                <a:latin typeface="Bahnschrift Light SemiCondensed" panose="020B0502040204020203" pitchFamily="34" charset="0"/>
              </a:rPr>
              <a:t>The deepfake video clips are predicted on the basis of temporal sequences and inconsistencies between the retrieved frames from the LSTM layer of the C-LSTM model</a:t>
            </a:r>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333658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0-05-05 at 13.47.51.jpeg"/>
          <p:cNvPicPr>
            <a:picLocks noChangeAspect="1"/>
          </p:cNvPicPr>
          <p:nvPr/>
        </p:nvPicPr>
        <p:blipFill>
          <a:blip r:embed="rId2"/>
          <a:stretch>
            <a:fillRect/>
          </a:stretch>
        </p:blipFill>
        <p:spPr>
          <a:xfrm>
            <a:off x="1114697" y="600891"/>
            <a:ext cx="9074332" cy="3840480"/>
          </a:xfrm>
          <a:prstGeom prst="rect">
            <a:avLst/>
          </a:prstGeom>
        </p:spPr>
      </p:pic>
    </p:spTree>
    <p:extLst>
      <p:ext uri="{BB962C8B-B14F-4D97-AF65-F5344CB8AC3E}">
        <p14:creationId xmlns:p14="http://schemas.microsoft.com/office/powerpoint/2010/main" val="221481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22945" y="396075"/>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i="1" dirty="0">
                <a:solidFill>
                  <a:schemeClr val="tx1"/>
                </a:solidFill>
                <a:latin typeface="Bodoni MT" panose="02070603080606020203" pitchFamily="18" charset="0"/>
              </a:rPr>
              <a:t>PROPOSED SYSTEM</a:t>
            </a:r>
          </a:p>
        </p:txBody>
      </p:sp>
      <p:pic>
        <p:nvPicPr>
          <p:cNvPr id="3" name="Picture 2"/>
          <p:cNvPicPr>
            <a:picLocks noChangeAspect="1"/>
          </p:cNvPicPr>
          <p:nvPr/>
        </p:nvPicPr>
        <p:blipFill>
          <a:blip r:embed="rId2"/>
          <a:stretch>
            <a:fillRect/>
          </a:stretch>
        </p:blipFill>
        <p:spPr>
          <a:xfrm>
            <a:off x="502276" y="1378040"/>
            <a:ext cx="10625070" cy="5333858"/>
          </a:xfrm>
          <a:prstGeom prst="rect">
            <a:avLst/>
          </a:prstGeom>
        </p:spPr>
      </p:pic>
    </p:spTree>
    <p:extLst>
      <p:ext uri="{BB962C8B-B14F-4D97-AF65-F5344CB8AC3E}">
        <p14:creationId xmlns:p14="http://schemas.microsoft.com/office/powerpoint/2010/main" val="297268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320" y="2149105"/>
            <a:ext cx="10438726" cy="2554545"/>
          </a:xfrm>
          <a:prstGeom prst="rect">
            <a:avLst/>
          </a:prstGeom>
        </p:spPr>
        <p:txBody>
          <a:bodyPr wrap="square">
            <a:spAutoFit/>
          </a:bodyPr>
          <a:lstStyle/>
          <a:p>
            <a:r>
              <a:rPr lang="en-US" sz="2000" dirty="0">
                <a:latin typeface="Bahnschrift Light SemiCondensed" panose="020B0502040204020203" pitchFamily="34" charset="0"/>
              </a:rPr>
              <a:t>The expected outcome from the system is to detect original and fake image frames on video as well as at the end to detect percentage i.e. how much percent video is real or fake.</a:t>
            </a:r>
          </a:p>
          <a:p>
            <a:endParaRPr lang="en-US" sz="2000" dirty="0">
              <a:latin typeface="Bahnschrift Light SemiCondensed" panose="020B0502040204020203" pitchFamily="34" charset="0"/>
            </a:endParaRPr>
          </a:p>
          <a:p>
            <a:r>
              <a:rPr lang="en-US" sz="2000" b="0" i="0" dirty="0">
                <a:solidFill>
                  <a:srgbClr val="1C1D1E"/>
                </a:solidFill>
                <a:effectLst/>
                <a:latin typeface="Bahnschrift Light SemiCondensed" panose="020B0502040204020203" pitchFamily="34" charset="0"/>
              </a:rPr>
              <a:t>Face swapping videos, swapping person identities in two videos, have attracted people's attention in recent years.</a:t>
            </a:r>
          </a:p>
          <a:p>
            <a:endParaRPr lang="en-US" sz="2000" dirty="0">
              <a:solidFill>
                <a:srgbClr val="1C1D1E"/>
              </a:solidFill>
              <a:latin typeface="Bahnschrift Light SemiCondensed" panose="020B0502040204020203" pitchFamily="34" charset="0"/>
            </a:endParaRPr>
          </a:p>
          <a:p>
            <a:r>
              <a:rPr lang="en-US" sz="2000" dirty="0">
                <a:latin typeface="Bahnschrift Light SemiCondensed" panose="020B0502040204020203" pitchFamily="34" charset="0"/>
              </a:rPr>
              <a:t>It is not unusual to find deepfake videos where the manipulation is only present in a small portion of the video (i.e. the target face only appears briefly on the video).</a:t>
            </a:r>
            <a:endParaRPr lang="en-IN" sz="2000" dirty="0">
              <a:latin typeface="Bahnschrift Light SemiCondensed" panose="020B0502040204020203" pitchFamily="34" charset="0"/>
            </a:endParaRPr>
          </a:p>
        </p:txBody>
      </p:sp>
      <p:sp>
        <p:nvSpPr>
          <p:cNvPr id="3" name="Title 1"/>
          <p:cNvSpPr txBox="1">
            <a:spLocks/>
          </p:cNvSpPr>
          <p:nvPr/>
        </p:nvSpPr>
        <p:spPr>
          <a:xfrm>
            <a:off x="1431037" y="824953"/>
            <a:ext cx="9404723" cy="74627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i="1" dirty="0">
                <a:solidFill>
                  <a:schemeClr val="tx1"/>
                </a:solidFill>
                <a:latin typeface="Bodoni MT" panose="02070603080606020203" pitchFamily="18" charset="0"/>
              </a:rPr>
              <a:t>PROPOSED OUTCOMES</a:t>
            </a:r>
          </a:p>
        </p:txBody>
      </p:sp>
    </p:spTree>
    <p:extLst>
      <p:ext uri="{BB962C8B-B14F-4D97-AF65-F5344CB8AC3E}">
        <p14:creationId xmlns:p14="http://schemas.microsoft.com/office/powerpoint/2010/main" val="78948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dirty="0">
                <a:latin typeface="Bodoni MT" panose="02070603080606020203" pitchFamily="18" charset="0"/>
              </a:rPr>
              <a:t>CONTENTS</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endParaRPr lang="en-IN" dirty="0" smtClean="0">
              <a:latin typeface="Bahnschrift Light SemiCondensed" panose="020B0502040204020203" pitchFamily="34" charset="0"/>
            </a:endParaRPr>
          </a:p>
          <a:p>
            <a:pPr>
              <a:buFont typeface="Wingdings" pitchFamily="2" charset="2"/>
              <a:buChar char="§"/>
            </a:pPr>
            <a:r>
              <a:rPr lang="en-IN" dirty="0" smtClean="0">
                <a:latin typeface="Bahnschrift Light SemiCondensed" panose="020B0502040204020203" pitchFamily="34" charset="0"/>
              </a:rPr>
              <a:t>  Introduction</a:t>
            </a:r>
            <a:endParaRPr lang="en-IN" dirty="0">
              <a:latin typeface="Bahnschrift Light SemiCondensed" panose="020B0502040204020203" pitchFamily="34" charset="0"/>
            </a:endParaRPr>
          </a:p>
          <a:p>
            <a:pPr>
              <a:buFont typeface="Wingdings" pitchFamily="2" charset="2"/>
              <a:buChar char="§"/>
            </a:pPr>
            <a:r>
              <a:rPr lang="en-IN" dirty="0" smtClean="0">
                <a:latin typeface="Bahnschrift Light SemiCondensed" panose="020B0502040204020203" pitchFamily="34" charset="0"/>
              </a:rPr>
              <a:t>  Abstract</a:t>
            </a:r>
          </a:p>
          <a:p>
            <a:pPr>
              <a:buFont typeface="Wingdings" pitchFamily="2" charset="2"/>
              <a:buChar char="§"/>
            </a:pPr>
            <a:r>
              <a:rPr lang="en-IN" dirty="0" smtClean="0">
                <a:latin typeface="Bahnschrift Light SemiCondensed" panose="020B0502040204020203" pitchFamily="34" charset="0"/>
              </a:rPr>
              <a:t>  Literature </a:t>
            </a:r>
            <a:r>
              <a:rPr lang="en-IN" dirty="0">
                <a:latin typeface="Bahnschrift Light SemiCondensed" panose="020B0502040204020203" pitchFamily="34" charset="0"/>
              </a:rPr>
              <a:t>Survey</a:t>
            </a:r>
            <a:endParaRPr lang="en-IN" dirty="0" smtClean="0">
              <a:latin typeface="Bahnschrift Light SemiCondensed" panose="020B0502040204020203" pitchFamily="34" charset="0"/>
            </a:endParaRPr>
          </a:p>
          <a:p>
            <a:pPr>
              <a:buFont typeface="Wingdings" pitchFamily="2" charset="2"/>
              <a:buChar char="§"/>
            </a:pPr>
            <a:r>
              <a:rPr lang="en-IN" dirty="0" smtClean="0">
                <a:latin typeface="Bahnschrift Light SemiCondensed" panose="020B0502040204020203" pitchFamily="34" charset="0"/>
              </a:rPr>
              <a:t>  Problem Statement</a:t>
            </a:r>
            <a:endParaRPr lang="en-IN" dirty="0">
              <a:latin typeface="Bahnschrift Light SemiCondensed" panose="020B0502040204020203" pitchFamily="34" charset="0"/>
            </a:endParaRPr>
          </a:p>
          <a:p>
            <a:pPr>
              <a:buFont typeface="Wingdings" pitchFamily="2" charset="2"/>
              <a:buChar char="§"/>
            </a:pPr>
            <a:r>
              <a:rPr lang="en-US" dirty="0"/>
              <a:t> </a:t>
            </a:r>
            <a:r>
              <a:rPr lang="en-US" dirty="0" smtClean="0"/>
              <a:t> Proposed Methodology</a:t>
            </a:r>
          </a:p>
          <a:p>
            <a:pPr>
              <a:buFont typeface="Wingdings" pitchFamily="2" charset="2"/>
              <a:buChar char="§"/>
            </a:pPr>
            <a:r>
              <a:rPr lang="en-US" dirty="0" smtClean="0"/>
              <a:t>  Software Requirements</a:t>
            </a:r>
          </a:p>
          <a:p>
            <a:pPr>
              <a:buFont typeface="Wingdings" pitchFamily="2" charset="2"/>
              <a:buChar char="§"/>
            </a:pPr>
            <a:r>
              <a:rPr lang="en-US" dirty="0" smtClean="0"/>
              <a:t>  Hardware Requirements</a:t>
            </a:r>
          </a:p>
          <a:p>
            <a:pPr>
              <a:buFont typeface="Wingdings" pitchFamily="2" charset="2"/>
              <a:buChar char="§"/>
            </a:pPr>
            <a:r>
              <a:rPr lang="en-US" dirty="0" smtClean="0"/>
              <a:t>  Challenges</a:t>
            </a:r>
          </a:p>
          <a:p>
            <a:pPr>
              <a:buFont typeface="Wingdings" pitchFamily="2" charset="2"/>
              <a:buChar char="§"/>
            </a:pPr>
            <a:r>
              <a:rPr lang="en-US" dirty="0" smtClean="0"/>
              <a:t>  Conclusion</a:t>
            </a:r>
          </a:p>
          <a:p>
            <a:pPr>
              <a:buFont typeface="Wingdings" pitchFamily="2" charset="2"/>
              <a:buChar char="§"/>
            </a:pPr>
            <a:r>
              <a:rPr lang="en-US" dirty="0" smtClean="0"/>
              <a:t>  Advantage</a:t>
            </a:r>
          </a:p>
          <a:p>
            <a:pPr>
              <a:buFont typeface="Wingdings" pitchFamily="2" charset="2"/>
              <a:buChar char="§"/>
            </a:pPr>
            <a:r>
              <a:rPr lang="en-US" dirty="0" smtClean="0"/>
              <a:t>  Reference</a:t>
            </a:r>
          </a:p>
          <a:p>
            <a:pPr marL="0" indent="0">
              <a:buNone/>
            </a:pPr>
            <a:endParaRPr lang="en-US" dirty="0" smtClean="0"/>
          </a:p>
          <a:p>
            <a:pPr marL="514350" indent="-514350">
              <a:buAutoNum type="arabicPeriod" startAt="6"/>
            </a:pPr>
            <a:endParaRPr lang="en-IN" dirty="0"/>
          </a:p>
        </p:txBody>
      </p:sp>
    </p:spTree>
    <p:extLst>
      <p:ext uri="{BB962C8B-B14F-4D97-AF65-F5344CB8AC3E}">
        <p14:creationId xmlns:p14="http://schemas.microsoft.com/office/powerpoint/2010/main" val="382602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580" y="1796605"/>
            <a:ext cx="9357900" cy="4154984"/>
          </a:xfrm>
          <a:prstGeom prst="rect">
            <a:avLst/>
          </a:prstGeom>
        </p:spPr>
        <p:txBody>
          <a:bodyPr wrap="square">
            <a:spAutoFit/>
          </a:bodyPr>
          <a:lstStyle/>
          <a:p>
            <a:endParaRPr lang="en-IN" sz="2400" b="1" dirty="0">
              <a:latin typeface="Bahnschrift Light SemiCondensed" panose="020B0502040204020203" pitchFamily="34" charset="0"/>
            </a:endParaRPr>
          </a:p>
          <a:p>
            <a:pPr marL="457200" indent="-457200">
              <a:buFont typeface="+mj-lt"/>
              <a:buAutoNum type="arabicPeriod"/>
            </a:pPr>
            <a:r>
              <a:rPr lang="en-IN" sz="2400" dirty="0">
                <a:latin typeface="Bahnschrift Light SemiCondensed" panose="020B0502040204020203" pitchFamily="34" charset="0"/>
              </a:rPr>
              <a:t>Operating System - Windows 7/8/10 </a:t>
            </a:r>
          </a:p>
          <a:p>
            <a:pPr marL="457200" indent="-457200">
              <a:buFont typeface="+mj-lt"/>
              <a:buAutoNum type="arabicPeriod"/>
            </a:pPr>
            <a:r>
              <a:rPr lang="en-IN" sz="2400" dirty="0">
                <a:latin typeface="Bahnschrift Light SemiCondensed" panose="020B0502040204020203" pitchFamily="34" charset="0"/>
              </a:rPr>
              <a:t>Programming Language - Python </a:t>
            </a:r>
          </a:p>
          <a:p>
            <a:pPr marL="457200" indent="-457200">
              <a:buFont typeface="+mj-lt"/>
              <a:buAutoNum type="arabicPeriod"/>
            </a:pPr>
            <a:r>
              <a:rPr lang="en-IN" sz="2400" dirty="0">
                <a:latin typeface="Bahnschrift Light SemiCondensed" panose="020B0502040204020203" pitchFamily="34" charset="0"/>
              </a:rPr>
              <a:t>Software Version - Python3.7 </a:t>
            </a:r>
          </a:p>
          <a:p>
            <a:pPr marL="457200" indent="-457200">
              <a:buFont typeface="+mj-lt"/>
              <a:buAutoNum type="arabicPeriod"/>
            </a:pPr>
            <a:r>
              <a:rPr lang="en-IN" sz="2400" dirty="0">
                <a:latin typeface="Bahnschrift Light SemiCondensed" panose="020B0502040204020203" pitchFamily="34" charset="0"/>
              </a:rPr>
              <a:t>CUDA cores: 3840 </a:t>
            </a:r>
          </a:p>
          <a:p>
            <a:pPr marL="457200" indent="-457200">
              <a:buFont typeface="+mj-lt"/>
              <a:buAutoNum type="arabicPeriod"/>
            </a:pPr>
            <a:r>
              <a:rPr lang="en-IN" sz="2400" dirty="0">
                <a:latin typeface="Bahnschrift Light SemiCondensed" panose="020B0502040204020203" pitchFamily="34" charset="0"/>
              </a:rPr>
              <a:t>Graphic clock: 1404 MHz </a:t>
            </a:r>
          </a:p>
          <a:p>
            <a:pPr marL="457200" indent="-457200">
              <a:buFont typeface="+mj-lt"/>
              <a:buAutoNum type="arabicPeriod"/>
            </a:pPr>
            <a:r>
              <a:rPr lang="en-IN" sz="2400" dirty="0">
                <a:latin typeface="Bahnschrift Light SemiCondensed" panose="020B0502040204020203" pitchFamily="34" charset="0"/>
              </a:rPr>
              <a:t>Memory data rate: 11,410 MHz </a:t>
            </a:r>
          </a:p>
          <a:p>
            <a:pPr marL="457200" indent="-457200">
              <a:buFont typeface="+mj-lt"/>
              <a:buAutoNum type="arabicPeriod"/>
            </a:pPr>
            <a:r>
              <a:rPr lang="en-IN" sz="2400" dirty="0">
                <a:latin typeface="Bahnschrift Light SemiCondensed" panose="020B0502040204020203" pitchFamily="34" charset="0"/>
              </a:rPr>
              <a:t>Memory interface: 384-bit </a:t>
            </a:r>
          </a:p>
          <a:p>
            <a:pPr marL="457200" indent="-457200">
              <a:buFont typeface="+mj-lt"/>
              <a:buAutoNum type="arabicPeriod"/>
            </a:pPr>
            <a:r>
              <a:rPr lang="en-IN" sz="2400" dirty="0">
                <a:latin typeface="Bahnschrift Light SemiCondensed" panose="020B0502040204020203" pitchFamily="34" charset="0"/>
              </a:rPr>
              <a:t>Memory bandwidth: 547.68 GB∕s </a:t>
            </a:r>
          </a:p>
          <a:p>
            <a:pPr marL="457200" indent="-457200">
              <a:buFont typeface="+mj-lt"/>
              <a:buAutoNum type="arabicPeriod"/>
            </a:pPr>
            <a:r>
              <a:rPr lang="en-IN" sz="2400" dirty="0">
                <a:latin typeface="Bahnschrift Light SemiCondensed" panose="020B0502040204020203" pitchFamily="34" charset="0"/>
              </a:rPr>
              <a:t>Bus: PCI express × 16 Gen3 </a:t>
            </a:r>
          </a:p>
          <a:p>
            <a:pPr marL="457200" indent="-457200">
              <a:buFont typeface="+mj-lt"/>
              <a:buAutoNum type="arabicPeriod"/>
            </a:pPr>
            <a:r>
              <a:rPr lang="en-IN" sz="2400" dirty="0">
                <a:latin typeface="Bahnschrift Light SemiCondensed" panose="020B0502040204020203" pitchFamily="34" charset="0"/>
              </a:rPr>
              <a:t>Dedicated video memory: 12,288 MB GDDR 5×5</a:t>
            </a:r>
          </a:p>
        </p:txBody>
      </p:sp>
      <p:sp>
        <p:nvSpPr>
          <p:cNvPr id="3" name="Title 1"/>
          <p:cNvSpPr txBox="1">
            <a:spLocks/>
          </p:cNvSpPr>
          <p:nvPr/>
        </p:nvSpPr>
        <p:spPr>
          <a:xfrm>
            <a:off x="1469768" y="808199"/>
            <a:ext cx="9404723" cy="73726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i="1" dirty="0">
                <a:solidFill>
                  <a:schemeClr val="tx1"/>
                </a:solidFill>
                <a:latin typeface="Bodoni MT" panose="02070603080606020203" pitchFamily="18" charset="0"/>
              </a:rPr>
              <a:t>SOFTWARE </a:t>
            </a:r>
            <a:r>
              <a:rPr lang="en-IN" i="1" dirty="0" smtClean="0">
                <a:solidFill>
                  <a:schemeClr val="tx1"/>
                </a:solidFill>
                <a:latin typeface="Bodoni MT" panose="02070603080606020203" pitchFamily="18" charset="0"/>
              </a:rPr>
              <a:t> REQUIREMENT</a:t>
            </a:r>
            <a:endParaRPr lang="en-IN" i="1" dirty="0">
              <a:solidFill>
                <a:schemeClr val="tx1"/>
              </a:solidFill>
              <a:latin typeface="Bodoni MT" panose="02070603080606020203" pitchFamily="18" charset="0"/>
            </a:endParaRPr>
          </a:p>
        </p:txBody>
      </p:sp>
    </p:spTree>
    <p:extLst>
      <p:ext uri="{BB962C8B-B14F-4D97-AF65-F5344CB8AC3E}">
        <p14:creationId xmlns:p14="http://schemas.microsoft.com/office/powerpoint/2010/main" val="202070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35807"/>
          </a:xfrm>
        </p:spPr>
        <p:txBody>
          <a:bodyPr/>
          <a:lstStyle/>
          <a:p>
            <a:r>
              <a:rPr lang="en-IN" dirty="0"/>
              <a:t>Hardware Requirements</a:t>
            </a:r>
          </a:p>
        </p:txBody>
      </p:sp>
      <p:sp>
        <p:nvSpPr>
          <p:cNvPr id="3" name="Subtitle 2"/>
          <p:cNvSpPr>
            <a:spLocks noGrp="1"/>
          </p:cNvSpPr>
          <p:nvPr>
            <p:ph type="subTitle" idx="1"/>
          </p:nvPr>
        </p:nvSpPr>
        <p:spPr>
          <a:xfrm>
            <a:off x="731520" y="2830662"/>
            <a:ext cx="9133398" cy="3498575"/>
          </a:xfrm>
        </p:spPr>
        <p:txBody>
          <a:bodyPr>
            <a:normAutofit/>
          </a:bodyPr>
          <a:lstStyle/>
          <a:p>
            <a:pPr algn="l"/>
            <a:r>
              <a:rPr lang="en-IN" dirty="0" smtClean="0"/>
              <a:t>The </a:t>
            </a:r>
            <a:r>
              <a:rPr lang="en-IN" dirty="0"/>
              <a:t>Hardware Requirements are as </a:t>
            </a:r>
            <a:r>
              <a:rPr lang="en-IN" dirty="0" smtClean="0"/>
              <a:t>follows:</a:t>
            </a:r>
            <a:br>
              <a:rPr lang="en-IN" dirty="0" smtClean="0"/>
            </a:br>
            <a:r>
              <a:rPr lang="en-IN" dirty="0" smtClean="0"/>
              <a:t>1. </a:t>
            </a:r>
            <a:r>
              <a:rPr lang="en-IN" dirty="0"/>
              <a:t>Processor - Processor supporting streaming SIMD</a:t>
            </a:r>
            <a:br>
              <a:rPr lang="en-IN" dirty="0"/>
            </a:br>
            <a:r>
              <a:rPr lang="en-IN" dirty="0" smtClean="0"/>
              <a:t>    extensions </a:t>
            </a:r>
            <a:r>
              <a:rPr lang="en-IN" dirty="0"/>
              <a:t>instructions</a:t>
            </a:r>
            <a:br>
              <a:rPr lang="en-IN" dirty="0"/>
            </a:br>
            <a:r>
              <a:rPr lang="en-IN" dirty="0" smtClean="0"/>
              <a:t>2. Speed </a:t>
            </a:r>
            <a:r>
              <a:rPr lang="en-IN" dirty="0"/>
              <a:t>- 1.1GHz</a:t>
            </a:r>
            <a:br>
              <a:rPr lang="en-IN" dirty="0"/>
            </a:br>
            <a:r>
              <a:rPr lang="en-IN" dirty="0" smtClean="0"/>
              <a:t>3. </a:t>
            </a:r>
            <a:r>
              <a:rPr lang="en-IN" dirty="0"/>
              <a:t>RAM - 16GB</a:t>
            </a:r>
            <a:br>
              <a:rPr lang="en-IN" dirty="0"/>
            </a:br>
            <a:r>
              <a:rPr lang="en-IN" dirty="0" smtClean="0"/>
              <a:t>4. </a:t>
            </a:r>
            <a:r>
              <a:rPr lang="en-IN" dirty="0"/>
              <a:t>Graphics Card - </a:t>
            </a:r>
            <a:r>
              <a:rPr lang="en-IN" dirty="0" err="1"/>
              <a:t>OpenCL</a:t>
            </a:r>
            <a:r>
              <a:rPr lang="en-IN" dirty="0"/>
              <a:t>-compliant graphics card(NVIDIA)</a:t>
            </a:r>
            <a:br>
              <a:rPr lang="en-IN" dirty="0"/>
            </a:br>
            <a:r>
              <a:rPr lang="en-IN" dirty="0" smtClean="0"/>
              <a:t>5. </a:t>
            </a:r>
            <a:r>
              <a:rPr lang="en-IN" dirty="0"/>
              <a:t>Floppy Drive - 1.44MB</a:t>
            </a:r>
            <a:br>
              <a:rPr lang="en-IN" dirty="0"/>
            </a:br>
            <a:r>
              <a:rPr lang="en-IN" dirty="0" smtClean="0"/>
              <a:t>6. </a:t>
            </a:r>
            <a:r>
              <a:rPr lang="en-IN" dirty="0"/>
              <a:t>Generation - 7th or above</a:t>
            </a:r>
          </a:p>
        </p:txBody>
      </p:sp>
    </p:spTree>
    <p:extLst>
      <p:ext uri="{BB962C8B-B14F-4D97-AF65-F5344CB8AC3E}">
        <p14:creationId xmlns:p14="http://schemas.microsoft.com/office/powerpoint/2010/main" val="286315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97268"/>
          </a:xfrm>
        </p:spPr>
        <p:txBody>
          <a:bodyPr>
            <a:normAutofit/>
          </a:bodyPr>
          <a:lstStyle/>
          <a:p>
            <a:r>
              <a:rPr lang="en-US" sz="4800" b="1" dirty="0" smtClean="0"/>
              <a:t>CHALLENGES</a:t>
            </a:r>
            <a:endParaRPr lang="en-IN" sz="4800" b="1" dirty="0"/>
          </a:p>
        </p:txBody>
      </p:sp>
      <p:sp>
        <p:nvSpPr>
          <p:cNvPr id="3" name="Subtitle 2"/>
          <p:cNvSpPr>
            <a:spLocks noGrp="1"/>
          </p:cNvSpPr>
          <p:nvPr>
            <p:ph type="subTitle" idx="1"/>
          </p:nvPr>
        </p:nvSpPr>
        <p:spPr>
          <a:xfrm>
            <a:off x="1524000" y="2671638"/>
            <a:ext cx="9144000" cy="2586162"/>
          </a:xfrm>
        </p:spPr>
        <p:txBody>
          <a:bodyPr/>
          <a:lstStyle/>
          <a:p>
            <a:pPr algn="just"/>
            <a:r>
              <a:rPr lang="en-US" dirty="0"/>
              <a:t>The goal of the challenge is to spur researchers around the world to build innovative new technologies that can help detect deepfakes and manipulated media. Challenge participants must submit their code into a black box environment for testing.</a:t>
            </a:r>
            <a:endParaRPr lang="en-IN" dirty="0"/>
          </a:p>
        </p:txBody>
      </p:sp>
    </p:spTree>
    <p:extLst>
      <p:ext uri="{BB962C8B-B14F-4D97-AF65-F5344CB8AC3E}">
        <p14:creationId xmlns:p14="http://schemas.microsoft.com/office/powerpoint/2010/main" val="159991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2" y="993913"/>
            <a:ext cx="10359887" cy="1645920"/>
          </a:xfrm>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866692" y="2711395"/>
            <a:ext cx="10487108" cy="3465568"/>
          </a:xfrm>
        </p:spPr>
        <p:txBody>
          <a:bodyPr>
            <a:normAutofit/>
          </a:bodyPr>
          <a:lstStyle/>
          <a:p>
            <a:pPr marL="0" indent="0" algn="just">
              <a:buNone/>
            </a:pPr>
            <a:r>
              <a:rPr lang="en-US" sz="2400" dirty="0"/>
              <a:t>We provided a neural network-based method for determining if a video is a deep fake or a real thing, along with the model's level of </a:t>
            </a:r>
            <a:r>
              <a:rPr lang="en-US" sz="2400" dirty="0" smtClean="0"/>
              <a:t>confidence</a:t>
            </a:r>
            <a:r>
              <a:rPr lang="en-US" sz="2400" dirty="0"/>
              <a:t>. The deep fakes produced by GANs with the aid of </a:t>
            </a:r>
            <a:r>
              <a:rPr lang="en-US" sz="2400" dirty="0" err="1"/>
              <a:t>Autoencoders</a:t>
            </a:r>
            <a:r>
              <a:rPr lang="en-US" sz="2400" dirty="0"/>
              <a:t> serve as an inspiration for the suggested strategy. Our approach uses </a:t>
            </a:r>
            <a:r>
              <a:rPr lang="en-US" sz="2400" dirty="0" err="1" smtClean="0"/>
              <a:t>ResNext</a:t>
            </a:r>
            <a:r>
              <a:rPr lang="en-US" sz="2400" dirty="0" smtClean="0"/>
              <a:t> </a:t>
            </a:r>
            <a:r>
              <a:rPr lang="en-US" sz="2400" dirty="0"/>
              <a:t>CNN for frame-level detection and RNN and LSTM for video classification. Based on the factors stated in the study, the suggested method is </a:t>
            </a:r>
            <a:r>
              <a:rPr lang="en-US" sz="2400" dirty="0" smtClean="0"/>
              <a:t>capable </a:t>
            </a:r>
            <a:r>
              <a:rPr lang="en-US" sz="2400" dirty="0"/>
              <a:t>of determining if a video is a deep fake or real. We think it will deliver real-time data with extremely high accuracy.</a:t>
            </a:r>
            <a:endParaRPr lang="en-IN" sz="2400" dirty="0"/>
          </a:p>
        </p:txBody>
      </p:sp>
    </p:spTree>
    <p:extLst>
      <p:ext uri="{BB962C8B-B14F-4D97-AF65-F5344CB8AC3E}">
        <p14:creationId xmlns:p14="http://schemas.microsoft.com/office/powerpoint/2010/main" val="43030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a:t>
            </a:r>
            <a:endParaRPr lang="en-IN" b="1" dirty="0"/>
          </a:p>
        </p:txBody>
      </p:sp>
      <p:sp>
        <p:nvSpPr>
          <p:cNvPr id="3" name="Content Placeholder 2"/>
          <p:cNvSpPr>
            <a:spLocks noGrp="1"/>
          </p:cNvSpPr>
          <p:nvPr>
            <p:ph idx="1"/>
          </p:nvPr>
        </p:nvSpPr>
        <p:spPr/>
        <p:txBody>
          <a:bodyPr>
            <a:normAutofit/>
          </a:bodyPr>
          <a:lstStyle/>
          <a:p>
            <a:pPr algn="just"/>
            <a:r>
              <a:rPr lang="en-US" sz="2400" b="1" dirty="0">
                <a:latin typeface="+mj-lt"/>
              </a:rPr>
              <a:t>Low Cost. Marketers can save money on video campaigns using deepfakes because in-person actors are unnecessary. Instead, they can purchase a license for an actor's identity, use previous digital recordings, insert the appropriate dialogue and create a new video</a:t>
            </a:r>
            <a:r>
              <a:rPr lang="en-US" sz="2400" b="1" dirty="0" smtClean="0">
                <a:latin typeface="+mj-lt"/>
              </a:rPr>
              <a:t>.</a:t>
            </a:r>
          </a:p>
          <a:p>
            <a:pPr algn="just"/>
            <a:r>
              <a:rPr lang="en-US" sz="2400" b="1" dirty="0">
                <a:latin typeface="+mj-lt"/>
              </a:rPr>
              <a:t>he </a:t>
            </a:r>
            <a:r>
              <a:rPr lang="en-US" sz="2400" b="1" dirty="0" err="1">
                <a:latin typeface="+mj-lt"/>
              </a:rPr>
              <a:t>Deepfake</a:t>
            </a:r>
            <a:r>
              <a:rPr lang="en-US" sz="2400" b="1" dirty="0">
                <a:latin typeface="+mj-lt"/>
              </a:rPr>
              <a:t> videos affects life of popular personalities in our society. Politicians, actors or actress, other celebrities and notable personalities from corporate world. AI and machine learning based tools are used to generate such contents. But with the help of </a:t>
            </a:r>
            <a:r>
              <a:rPr lang="en-US" sz="2400" b="1" dirty="0" err="1">
                <a:latin typeface="+mj-lt"/>
              </a:rPr>
              <a:t>Deepfake</a:t>
            </a:r>
            <a:r>
              <a:rPr lang="en-US" sz="2400" b="1" dirty="0">
                <a:latin typeface="+mj-lt"/>
              </a:rPr>
              <a:t> detection services helps to identify such fake videos correctly</a:t>
            </a:r>
            <a:r>
              <a:rPr lang="en-US" sz="2400" dirty="0">
                <a:latin typeface="+mj-lt"/>
              </a:rPr>
              <a:t>.</a:t>
            </a:r>
            <a:endParaRPr lang="en-IN" sz="2400" dirty="0">
              <a:latin typeface="+mj-lt"/>
            </a:endParaRPr>
          </a:p>
        </p:txBody>
      </p:sp>
    </p:spTree>
    <p:extLst>
      <p:ext uri="{BB962C8B-B14F-4D97-AF65-F5344CB8AC3E}">
        <p14:creationId xmlns:p14="http://schemas.microsoft.com/office/powerpoint/2010/main" val="339910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51710"/>
          </a:xfrm>
        </p:spPr>
        <p:txBody>
          <a:bodyPr/>
          <a:lstStyle/>
          <a:p>
            <a:r>
              <a:rPr lang="en-US" dirty="0" smtClean="0"/>
              <a:t>REFERENCE</a:t>
            </a:r>
            <a:endParaRPr lang="en-IN" dirty="0"/>
          </a:p>
        </p:txBody>
      </p:sp>
      <p:sp>
        <p:nvSpPr>
          <p:cNvPr id="3" name="Subtitle 2"/>
          <p:cNvSpPr>
            <a:spLocks noGrp="1"/>
          </p:cNvSpPr>
          <p:nvPr>
            <p:ph type="subTitle" idx="1"/>
          </p:nvPr>
        </p:nvSpPr>
        <p:spPr>
          <a:xfrm>
            <a:off x="1524000" y="2647785"/>
            <a:ext cx="9144000" cy="3403158"/>
          </a:xfrm>
        </p:spPr>
        <p:txBody>
          <a:bodyPr>
            <a:normAutofit lnSpcReduction="10000"/>
          </a:bodyPr>
          <a:lstStyle/>
          <a:p>
            <a:pPr marL="342900" indent="-342900" algn="l">
              <a:buFont typeface="Wingdings" pitchFamily="2" charset="2"/>
              <a:buChar char="§"/>
            </a:pPr>
            <a:r>
              <a:rPr lang="en-IN" sz="2000" dirty="0" err="1"/>
              <a:t>Tewari</a:t>
            </a:r>
            <a:r>
              <a:rPr lang="en-IN" sz="2000" dirty="0"/>
              <a:t>, A., </a:t>
            </a:r>
            <a:r>
              <a:rPr lang="en-IN" sz="2000" dirty="0" err="1"/>
              <a:t>Zollhoefer</a:t>
            </a:r>
            <a:r>
              <a:rPr lang="en-IN" sz="2000" dirty="0"/>
              <a:t>, M., Bernard, F., </a:t>
            </a:r>
            <a:r>
              <a:rPr lang="en-IN" sz="2000" dirty="0" err="1"/>
              <a:t>Garrido</a:t>
            </a:r>
            <a:r>
              <a:rPr lang="en-IN" sz="2000" dirty="0"/>
              <a:t>, P., Kim, H., Perez, P., and </a:t>
            </a:r>
            <a:r>
              <a:rPr lang="en-IN" sz="2000" dirty="0" err="1"/>
              <a:t>Theobalt</a:t>
            </a:r>
            <a:r>
              <a:rPr lang="en-IN" sz="2000" dirty="0"/>
              <a:t>, C. (2018</a:t>
            </a:r>
            <a:r>
              <a:rPr lang="en-IN" sz="2000" dirty="0" smtClean="0"/>
              <a:t>).High-</a:t>
            </a:r>
            <a:r>
              <a:rPr lang="en-IN" sz="2000" dirty="0" err="1" smtClean="0"/>
              <a:t>delity</a:t>
            </a:r>
            <a:r>
              <a:rPr lang="en-IN" sz="2000" dirty="0" smtClean="0"/>
              <a:t> </a:t>
            </a:r>
            <a:r>
              <a:rPr lang="en-IN" sz="2000" dirty="0"/>
              <a:t>monocular face reconstruction based on an unsupervised model-based face </a:t>
            </a:r>
            <a:r>
              <a:rPr lang="en-IN" sz="2000" dirty="0" err="1" smtClean="0"/>
              <a:t>autoencoder.IEEE</a:t>
            </a:r>
            <a:r>
              <a:rPr lang="en-IN" sz="2000" dirty="0" smtClean="0"/>
              <a:t> </a:t>
            </a:r>
            <a:r>
              <a:rPr lang="en-IN" sz="2000" dirty="0"/>
              <a:t>Transactions on Pattern Analysis and Machine Intelligence. </a:t>
            </a:r>
            <a:endParaRPr lang="en-IN" sz="2000" dirty="0" smtClean="0"/>
          </a:p>
          <a:p>
            <a:pPr algn="l"/>
            <a:r>
              <a:rPr lang="en-IN" sz="2000" dirty="0" smtClean="0"/>
              <a:t>       DOI:10.1109/TPAMI.2018.2876842</a:t>
            </a:r>
          </a:p>
          <a:p>
            <a:pPr marL="342900" indent="-342900" algn="l">
              <a:buFont typeface="Wingdings" pitchFamily="2" charset="2"/>
              <a:buChar char="§"/>
            </a:pPr>
            <a:r>
              <a:rPr lang="en-IN" sz="2000" dirty="0" err="1"/>
              <a:t>Guo</a:t>
            </a:r>
            <a:r>
              <a:rPr lang="en-IN" sz="2000" dirty="0"/>
              <a:t>, Y., Jiao, L., Wang, S., Wang, S., and Liu, F. (2017). Fuzzy sparse </a:t>
            </a:r>
            <a:r>
              <a:rPr lang="en-IN" sz="2000" dirty="0" err="1"/>
              <a:t>autoencoder</a:t>
            </a:r>
            <a:r>
              <a:rPr lang="en-IN" sz="2000" dirty="0"/>
              <a:t> framework for</a:t>
            </a:r>
            <a:br>
              <a:rPr lang="en-IN" sz="2000" dirty="0"/>
            </a:br>
            <a:r>
              <a:rPr lang="en-IN" sz="2000" dirty="0"/>
              <a:t>single image per person face recognition. IEEE Transactions on Cybernetics, 48(8),2402-2415</a:t>
            </a:r>
            <a:r>
              <a:rPr lang="en-IN" sz="2000" dirty="0" smtClean="0"/>
              <a:t>.</a:t>
            </a:r>
          </a:p>
          <a:p>
            <a:pPr marL="342900" indent="-342900" algn="l">
              <a:buFont typeface="Wingdings" pitchFamily="2" charset="2"/>
              <a:buChar char="§"/>
            </a:pPr>
            <a:r>
              <a:rPr lang="en-US" sz="1800" dirty="0"/>
              <a:t>Liu, F., Jiao, L., and Tang, X. (2019). Task-oriented GAN for </a:t>
            </a:r>
            <a:r>
              <a:rPr lang="en-US" sz="1800" dirty="0" err="1"/>
              <a:t>PolSAR</a:t>
            </a:r>
            <a:r>
              <a:rPr lang="en-US" sz="1800" dirty="0"/>
              <a:t> image </a:t>
            </a:r>
            <a:r>
              <a:rPr lang="en-US" sz="1800" dirty="0" err="1"/>
              <a:t>classication</a:t>
            </a:r>
            <a:r>
              <a:rPr lang="en-US" sz="1800" dirty="0"/>
              <a:t> and</a:t>
            </a:r>
            <a:br>
              <a:rPr lang="en-US" sz="1800" dirty="0"/>
            </a:br>
            <a:r>
              <a:rPr lang="en-US" sz="1800" dirty="0"/>
              <a:t>clustering. IEEE transactions on Neural Networks and Learning Systems, 30(9),2707-2719.</a:t>
            </a:r>
            <a:endParaRPr lang="en-IN" sz="2000" dirty="0"/>
          </a:p>
        </p:txBody>
      </p:sp>
    </p:spTree>
    <p:extLst>
      <p:ext uri="{BB962C8B-B14F-4D97-AF65-F5344CB8AC3E}">
        <p14:creationId xmlns:p14="http://schemas.microsoft.com/office/powerpoint/2010/main" val="1501205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52007"/>
            <a:ext cx="9144000" cy="5216056"/>
          </a:xfrm>
        </p:spPr>
        <p:txBody>
          <a:bodyPr/>
          <a:lstStyle/>
          <a:p>
            <a:pPr marL="342900" indent="-342900" algn="l">
              <a:buFont typeface="Wingdings" pitchFamily="2" charset="2"/>
              <a:buChar char="§"/>
            </a:pPr>
            <a:endParaRPr lang="en-US" dirty="0" smtClean="0"/>
          </a:p>
          <a:p>
            <a:pPr marL="342900" indent="-342900" algn="l">
              <a:buFont typeface="Wingdings" pitchFamily="2" charset="2"/>
              <a:buChar char="§"/>
            </a:pPr>
            <a:endParaRPr lang="en-US" dirty="0"/>
          </a:p>
          <a:p>
            <a:pPr marL="342900" indent="-342900" algn="l">
              <a:buFont typeface="Wingdings" pitchFamily="2" charset="2"/>
              <a:buChar char="§"/>
            </a:pPr>
            <a:r>
              <a:rPr lang="en-US" dirty="0" err="1" smtClean="0"/>
              <a:t>Lyu</a:t>
            </a:r>
            <a:r>
              <a:rPr lang="en-US" dirty="0"/>
              <a:t>, S. (2018, August 29). Detecting </a:t>
            </a:r>
            <a:r>
              <a:rPr lang="en-US" dirty="0" err="1"/>
              <a:t>deepfake</a:t>
            </a:r>
            <a:r>
              <a:rPr lang="en-US" dirty="0"/>
              <a:t> videos in the blink </a:t>
            </a:r>
            <a:r>
              <a:rPr lang="en-US" dirty="0" smtClean="0"/>
              <a:t>of an </a:t>
            </a:r>
            <a:r>
              <a:rPr lang="en-US" dirty="0" err="1" smtClean="0"/>
              <a:t>eye.Retrievedfrom</a:t>
            </a:r>
            <a:r>
              <a:rPr lang="en-US" dirty="0"/>
              <a:t/>
            </a:r>
            <a:br>
              <a:rPr lang="en-US" dirty="0"/>
            </a:br>
            <a:r>
              <a:rPr lang="en-US" dirty="0">
                <a:hlinkClick r:id="rId2"/>
              </a:rPr>
              <a:t>http://</a:t>
            </a:r>
            <a:r>
              <a:rPr lang="en-US" dirty="0" smtClean="0">
                <a:hlinkClick r:id="rId2"/>
              </a:rPr>
              <a:t>theconversation.com/detecting-deepfake-videos-in-the-blink-of-an-eye-101072</a:t>
            </a:r>
            <a:endParaRPr lang="en-US" dirty="0" smtClean="0"/>
          </a:p>
          <a:p>
            <a:pPr marL="342900" indent="-342900" algn="l">
              <a:buFont typeface="Wingdings" pitchFamily="2" charset="2"/>
              <a:buChar char="§"/>
            </a:pPr>
            <a:r>
              <a:rPr lang="en-US" dirty="0"/>
              <a:t>Chesney, R., and Citron, D. (2019). Deepfakes and the new </a:t>
            </a:r>
            <a:r>
              <a:rPr lang="en-US" dirty="0" smtClean="0"/>
              <a:t>disinformation war</a:t>
            </a:r>
            <a:r>
              <a:rPr lang="en-US" dirty="0"/>
              <a:t>: The coming </a:t>
            </a:r>
            <a:r>
              <a:rPr lang="en-US" dirty="0" err="1" smtClean="0"/>
              <a:t>ageof</a:t>
            </a:r>
            <a:r>
              <a:rPr lang="en-US" dirty="0" smtClean="0"/>
              <a:t> post-truth </a:t>
            </a:r>
            <a:r>
              <a:rPr lang="en-US" dirty="0"/>
              <a:t>geopolitics. Foreign A airs, </a:t>
            </a:r>
            <a:r>
              <a:rPr lang="en-US" dirty="0" smtClean="0"/>
              <a:t>98,147</a:t>
            </a:r>
          </a:p>
          <a:p>
            <a:pPr marL="342900" indent="-342900" algn="just">
              <a:buFont typeface="Wingdings" pitchFamily="2" charset="2"/>
              <a:buChar char="§"/>
            </a:pPr>
            <a:r>
              <a:rPr lang="nn-NO" dirty="0"/>
              <a:t>Turek, M. (2019). Media Forensics (MediFor). Retrievedfrom</a:t>
            </a:r>
            <a:br>
              <a:rPr lang="nn-NO" dirty="0"/>
            </a:br>
            <a:r>
              <a:rPr lang="nn-NO" dirty="0"/>
              <a:t>https://www.darpa.mil/program/media-forensics</a:t>
            </a:r>
            <a:endParaRPr lang="en-IN" dirty="0"/>
          </a:p>
        </p:txBody>
      </p:sp>
    </p:spTree>
    <p:extLst>
      <p:ext uri="{BB962C8B-B14F-4D97-AF65-F5344CB8AC3E}">
        <p14:creationId xmlns:p14="http://schemas.microsoft.com/office/powerpoint/2010/main" val="4212586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615B7F7-8C90-6712-B0A0-21C7CCD8BE6B}"/>
              </a:ext>
            </a:extLst>
          </p:cNvPr>
          <p:cNvSpPr txBox="1"/>
          <p:nvPr/>
        </p:nvSpPr>
        <p:spPr>
          <a:xfrm>
            <a:off x="4444481" y="3075057"/>
            <a:ext cx="3303037" cy="707886"/>
          </a:xfrm>
          <a:prstGeom prst="rect">
            <a:avLst/>
          </a:prstGeom>
          <a:noFill/>
        </p:spPr>
        <p:txBody>
          <a:bodyPr wrap="square">
            <a:spAutoFit/>
          </a:bodyPr>
          <a:lstStyle/>
          <a:p>
            <a:r>
              <a:rPr lang="en-IN" sz="4000" b="1" i="1" dirty="0">
                <a:latin typeface="Bodoni MT" panose="02070603080606020203" pitchFamily="18" charset="0"/>
              </a:rPr>
              <a:t>THANK</a:t>
            </a:r>
            <a:r>
              <a:rPr lang="en-IN" b="1" i="1" dirty="0">
                <a:latin typeface="Bodoni MT" panose="02070603080606020203" pitchFamily="18" charset="0"/>
              </a:rPr>
              <a:t> </a:t>
            </a:r>
            <a:r>
              <a:rPr lang="en-IN" sz="4000" b="1" i="1" dirty="0">
                <a:latin typeface="Bodoni MT" panose="02070603080606020203" pitchFamily="18" charset="0"/>
              </a:rPr>
              <a:t>YOU</a:t>
            </a:r>
            <a:endParaRPr lang="en-US" sz="4000" dirty="0"/>
          </a:p>
        </p:txBody>
      </p:sp>
    </p:spTree>
    <p:extLst>
      <p:ext uri="{BB962C8B-B14F-4D97-AF65-F5344CB8AC3E}">
        <p14:creationId xmlns:p14="http://schemas.microsoft.com/office/powerpoint/2010/main" val="351596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dirty="0">
                <a:latin typeface="Bodoni MT" panose="02070603080606020203" pitchFamily="18" charset="0"/>
              </a:rPr>
              <a:t>INTRODUCTION</a:t>
            </a:r>
          </a:p>
        </p:txBody>
      </p:sp>
      <p:sp>
        <p:nvSpPr>
          <p:cNvPr id="3" name="Content Placeholder 2"/>
          <p:cNvSpPr>
            <a:spLocks noGrp="1"/>
          </p:cNvSpPr>
          <p:nvPr>
            <p:ph idx="1"/>
          </p:nvPr>
        </p:nvSpPr>
        <p:spPr>
          <a:xfrm>
            <a:off x="838200" y="1468192"/>
            <a:ext cx="10515600" cy="5024683"/>
          </a:xfrm>
        </p:spPr>
        <p:txBody>
          <a:bodyPr>
            <a:normAutofit fontScale="92500" lnSpcReduction="10000"/>
          </a:bodyPr>
          <a:lstStyle/>
          <a:p>
            <a:pPr marL="0" indent="0" algn="just">
              <a:buNone/>
            </a:pPr>
            <a:endParaRPr lang="en-US" sz="2200" dirty="0">
              <a:latin typeface="Bahnschrift Light SemiCondensed" panose="020B0502040204020203" pitchFamily="34" charset="0"/>
            </a:endParaRPr>
          </a:p>
          <a:p>
            <a:pPr algn="just"/>
            <a:r>
              <a:rPr lang="en-US" sz="2200" dirty="0">
                <a:latin typeface="Bahnschrift Light SemiCondensed" panose="020B0502040204020203" pitchFamily="34" charset="0"/>
              </a:rPr>
              <a:t>Photos and videos are frequently used as evidence in police investigations to resolve legal cases since they are considered to be reliable sources.</a:t>
            </a:r>
          </a:p>
          <a:p>
            <a:pPr algn="just"/>
            <a:r>
              <a:rPr lang="en-US" sz="2200" dirty="0">
                <a:latin typeface="Bahnschrift Light SemiCondensed" panose="020B0502040204020203" pitchFamily="34" charset="0"/>
              </a:rPr>
              <a:t>Deepfake porn videos have already been used to blackmail female reporters and journalists.</a:t>
            </a:r>
          </a:p>
          <a:p>
            <a:pPr algn="just"/>
            <a:r>
              <a:rPr lang="en-US" sz="2200" dirty="0">
                <a:latin typeface="Bahnschrift Light SemiCondensed" panose="020B0502040204020203" pitchFamily="34" charset="0"/>
              </a:rPr>
              <a:t>Deepfake pornography is a phenomenon that exclusively targets and harms women. </a:t>
            </a:r>
          </a:p>
          <a:p>
            <a:pPr algn="just"/>
            <a:r>
              <a:rPr lang="en-US" sz="2200" dirty="0">
                <a:latin typeface="Bahnschrift Light SemiCondensed" panose="020B0502040204020203" pitchFamily="34" charset="0"/>
              </a:rPr>
              <a:t>Women's are not safe in india, the daily news of women molestation proves this right. Again in many cases women remain silent where they have been blackmailed, by fake photos as well that is why this project will help in securing every women's future.</a:t>
            </a:r>
          </a:p>
          <a:p>
            <a:pPr algn="just"/>
            <a:r>
              <a:rPr lang="en-US" sz="2200" dirty="0">
                <a:latin typeface="Bahnschrift Light SemiCondensed" panose="020B0502040204020203" pitchFamily="34" charset="0"/>
              </a:rPr>
              <a:t>However, sophisticated technology increases the development of fake videos and photos that have potentially made these pieces of evidence unreliable. </a:t>
            </a:r>
          </a:p>
          <a:p>
            <a:pPr algn="just"/>
            <a:r>
              <a:rPr lang="en-US" sz="2200" dirty="0">
                <a:latin typeface="Bahnschrift Light SemiCondensed" panose="020B0502040204020203" pitchFamily="34" charset="0"/>
              </a:rPr>
              <a:t>Fake videos and images created by deepfake techniques have been become a great public issue recently. So, predicting them becomes an important subject. </a:t>
            </a:r>
          </a:p>
          <a:p>
            <a:pPr algn="just"/>
            <a:r>
              <a:rPr lang="en-US" sz="2200" dirty="0">
                <a:latin typeface="Bahnschrift Light SemiCondensed" panose="020B0502040204020203" pitchFamily="34" charset="0"/>
              </a:rPr>
              <a:t>A prediction that can be accurate and relied on is the need for resolve all forensic cases. It gets us ready for all the worst possible scenarios and hence we focus on understanding deep learning algorithms, the necessity apparatus as well as theory required to do so.</a:t>
            </a:r>
          </a:p>
          <a:p>
            <a:pPr marL="0" indent="0" algn="just">
              <a:buNone/>
            </a:pPr>
            <a:endParaRPr lang="en-IN" dirty="0"/>
          </a:p>
        </p:txBody>
      </p:sp>
    </p:spTree>
    <p:extLst>
      <p:ext uri="{BB962C8B-B14F-4D97-AF65-F5344CB8AC3E}">
        <p14:creationId xmlns:p14="http://schemas.microsoft.com/office/powerpoint/2010/main" val="53577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i="1" dirty="0">
                <a:latin typeface="Bodoni MT" panose="02070603080606020203" pitchFamily="18" charset="0"/>
              </a:rPr>
              <a:t>ABSTRACT</a:t>
            </a:r>
          </a:p>
        </p:txBody>
      </p:sp>
      <p:sp>
        <p:nvSpPr>
          <p:cNvPr id="4" name="Content Placeholder 3"/>
          <p:cNvSpPr>
            <a:spLocks noGrp="1"/>
          </p:cNvSpPr>
          <p:nvPr>
            <p:ph idx="1"/>
          </p:nvPr>
        </p:nvSpPr>
        <p:spPr>
          <a:xfrm>
            <a:off x="776739" y="1647969"/>
            <a:ext cx="10574883" cy="4700579"/>
          </a:xfrm>
        </p:spPr>
        <p:txBody>
          <a:bodyPr>
            <a:normAutofit fontScale="92500"/>
          </a:bodyPr>
          <a:lstStyle/>
          <a:p>
            <a:pPr marL="0" indent="0" algn="just">
              <a:buNone/>
            </a:pPr>
            <a:r>
              <a:rPr lang="en-IN" sz="2400" dirty="0">
                <a:latin typeface="Bahnschrift Light SemiCondensed" panose="020B0502040204020203" pitchFamily="34" charset="0"/>
              </a:rPr>
              <a:t>According to reports, almost two billion pictures are uploaded every day on the internet. </a:t>
            </a:r>
          </a:p>
          <a:p>
            <a:pPr marL="0" indent="0" algn="just">
              <a:buNone/>
            </a:pPr>
            <a:r>
              <a:rPr lang="en-IN" sz="2400" dirty="0">
                <a:latin typeface="Bahnschrift Light SemiCondensed" panose="020B0502040204020203" pitchFamily="34" charset="0"/>
              </a:rPr>
              <a:t>This tremendous use of digital images has been followed by a rise of techniques to alter image contents, using editing software like Photoshop for instance. </a:t>
            </a:r>
          </a:p>
          <a:p>
            <a:pPr marL="0" indent="0" algn="just">
              <a:buNone/>
            </a:pPr>
            <a:r>
              <a:rPr lang="en-IN" sz="2400" dirty="0">
                <a:latin typeface="Bahnschrift Light SemiCondensed" panose="020B0502040204020203" pitchFamily="34" charset="0"/>
              </a:rPr>
              <a:t>Fake videos and images created by deepFake techniques have become a great public issue recently. </a:t>
            </a:r>
          </a:p>
          <a:p>
            <a:pPr marL="0" indent="0" algn="just">
              <a:buNone/>
            </a:pPr>
            <a:r>
              <a:rPr lang="en-IN" sz="2400" dirty="0">
                <a:latin typeface="Bahnschrift Light SemiCondensed" panose="020B0502040204020203" pitchFamily="34" charset="0"/>
              </a:rPr>
              <a:t>Nowadays several techniques for facial manipulation in videos have been successfully developed like FaceSwap, deepFake, etc. On one side, this technological advancement increase scope to new areas (e.g., movie making, visual effect, visual arts, etc.). </a:t>
            </a:r>
          </a:p>
          <a:p>
            <a:pPr marL="0" indent="0" algn="just">
              <a:buNone/>
            </a:pPr>
            <a:r>
              <a:rPr lang="en-IN" sz="2400" dirty="0">
                <a:latin typeface="Bahnschrift Light SemiCondensed" panose="020B0502040204020203" pitchFamily="34" charset="0"/>
              </a:rPr>
              <a:t>On the other side, contradicting, it also increases the ease in the generation of video forgeries by malicious users. Therefore by using deep learning techniques we can detect the video is fake or not.</a:t>
            </a:r>
          </a:p>
          <a:p>
            <a:pPr marL="0" indent="0" algn="just">
              <a:buNone/>
            </a:pPr>
            <a:r>
              <a:rPr lang="en-IN" sz="2400" dirty="0">
                <a:latin typeface="Bahnschrift Light SemiCondensed" panose="020B0502040204020203" pitchFamily="34" charset="0"/>
              </a:rPr>
              <a:t> In order to detect these malicious images, we are going to develop a system that can automatically detect and assess the integrity of digital visual media is therefore indispensable. </a:t>
            </a:r>
          </a:p>
        </p:txBody>
      </p:sp>
    </p:spTree>
    <p:extLst>
      <p:ext uri="{BB962C8B-B14F-4D97-AF65-F5344CB8AC3E}">
        <p14:creationId xmlns:p14="http://schemas.microsoft.com/office/powerpoint/2010/main" val="309924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8824"/>
          </a:xfrm>
        </p:spPr>
        <p:txBody>
          <a:bodyPr>
            <a:normAutofit/>
          </a:bodyPr>
          <a:lstStyle/>
          <a:p>
            <a:pPr algn="ctr"/>
            <a:r>
              <a:rPr lang="en-IN" b="1" i="1" dirty="0">
                <a:latin typeface="Bodoni MT" panose="02070603080606020203"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0170091"/>
              </p:ext>
            </p:extLst>
          </p:nvPr>
        </p:nvGraphicFramePr>
        <p:xfrm>
          <a:off x="496389" y="1738648"/>
          <a:ext cx="11129555" cy="3885230"/>
        </p:xfrm>
        <a:graphic>
          <a:graphicData uri="http://schemas.openxmlformats.org/drawingml/2006/table">
            <a:tbl>
              <a:tblPr firstRow="1" bandRow="1">
                <a:tableStyleId>{5C22544A-7EE6-4342-B048-85BDC9FD1C3A}</a:tableStyleId>
              </a:tblPr>
              <a:tblGrid>
                <a:gridCol w="1162436">
                  <a:extLst>
                    <a:ext uri="{9D8B030D-6E8A-4147-A177-3AD203B41FA5}">
                      <a16:colId xmlns="" xmlns:a16="http://schemas.microsoft.com/office/drawing/2014/main" val="2131185330"/>
                    </a:ext>
                  </a:extLst>
                </a:gridCol>
                <a:gridCol w="2547415">
                  <a:extLst>
                    <a:ext uri="{9D8B030D-6E8A-4147-A177-3AD203B41FA5}">
                      <a16:colId xmlns="" xmlns:a16="http://schemas.microsoft.com/office/drawing/2014/main" val="2041504235"/>
                    </a:ext>
                  </a:extLst>
                </a:gridCol>
                <a:gridCol w="1332411">
                  <a:extLst>
                    <a:ext uri="{9D8B030D-6E8A-4147-A177-3AD203B41FA5}">
                      <a16:colId xmlns="" xmlns:a16="http://schemas.microsoft.com/office/drawing/2014/main" val="821460101"/>
                    </a:ext>
                  </a:extLst>
                </a:gridCol>
                <a:gridCol w="1423852">
                  <a:extLst>
                    <a:ext uri="{9D8B030D-6E8A-4147-A177-3AD203B41FA5}">
                      <a16:colId xmlns="" xmlns:a16="http://schemas.microsoft.com/office/drawing/2014/main" val="2897298211"/>
                    </a:ext>
                  </a:extLst>
                </a:gridCol>
                <a:gridCol w="2338251">
                  <a:extLst>
                    <a:ext uri="{9D8B030D-6E8A-4147-A177-3AD203B41FA5}">
                      <a16:colId xmlns="" xmlns:a16="http://schemas.microsoft.com/office/drawing/2014/main" val="2846520573"/>
                    </a:ext>
                  </a:extLst>
                </a:gridCol>
                <a:gridCol w="2325190">
                  <a:extLst>
                    <a:ext uri="{9D8B030D-6E8A-4147-A177-3AD203B41FA5}">
                      <a16:colId xmlns="" xmlns:a16="http://schemas.microsoft.com/office/drawing/2014/main" val="98304787"/>
                    </a:ext>
                  </a:extLst>
                </a:gridCol>
              </a:tblGrid>
              <a:tr h="403445">
                <a:tc>
                  <a:txBody>
                    <a:bodyPr/>
                    <a:lstStyle/>
                    <a:p>
                      <a:r>
                        <a:rPr lang="en-IN" dirty="0" err="1"/>
                        <a:t>Sr</a:t>
                      </a:r>
                      <a:r>
                        <a:rPr lang="en-IN" baseline="0" dirty="0"/>
                        <a:t> No .</a:t>
                      </a:r>
                      <a:endParaRPr lang="en-IN" dirty="0"/>
                    </a:p>
                  </a:txBody>
                  <a:tcPr/>
                </a:tc>
                <a:tc>
                  <a:txBody>
                    <a:bodyPr/>
                    <a:lstStyle/>
                    <a:p>
                      <a:r>
                        <a:rPr lang="en-IN" dirty="0"/>
                        <a:t>Title</a:t>
                      </a:r>
                    </a:p>
                  </a:txBody>
                  <a:tcPr/>
                </a:tc>
                <a:tc>
                  <a:txBody>
                    <a:bodyPr/>
                    <a:lstStyle/>
                    <a:p>
                      <a:r>
                        <a:rPr lang="en-IN" dirty="0"/>
                        <a:t>Author</a:t>
                      </a:r>
                    </a:p>
                  </a:txBody>
                  <a:tcPr/>
                </a:tc>
                <a:tc>
                  <a:txBody>
                    <a:bodyPr/>
                    <a:lstStyle/>
                    <a:p>
                      <a:r>
                        <a:rPr lang="en-IN" dirty="0"/>
                        <a:t>Model</a:t>
                      </a:r>
                    </a:p>
                  </a:txBody>
                  <a:tcPr/>
                </a:tc>
                <a:tc>
                  <a:txBody>
                    <a:bodyPr/>
                    <a:lstStyle/>
                    <a:p>
                      <a:r>
                        <a:rPr lang="en-IN" dirty="0"/>
                        <a:t>Dataset</a:t>
                      </a:r>
                    </a:p>
                  </a:txBody>
                  <a:tcPr/>
                </a:tc>
                <a:tc>
                  <a:txBody>
                    <a:bodyPr/>
                    <a:lstStyle/>
                    <a:p>
                      <a:r>
                        <a:rPr lang="en-IN" dirty="0"/>
                        <a:t>Analysis</a:t>
                      </a:r>
                    </a:p>
                  </a:txBody>
                  <a:tcPr/>
                </a:tc>
                <a:extLst>
                  <a:ext uri="{0D108BD9-81ED-4DB2-BD59-A6C34878D82A}">
                    <a16:rowId xmlns="" xmlns:a16="http://schemas.microsoft.com/office/drawing/2014/main" val="3733986396"/>
                  </a:ext>
                </a:extLst>
              </a:tr>
              <a:tr h="1591673">
                <a:tc>
                  <a:txBody>
                    <a:bodyPr/>
                    <a:lstStyle/>
                    <a:p>
                      <a:r>
                        <a:rPr lang="en-IN" dirty="0"/>
                        <a:t>1.</a:t>
                      </a:r>
                    </a:p>
                  </a:txBody>
                  <a:tcPr/>
                </a:tc>
                <a:tc>
                  <a:txBody>
                    <a:bodyPr/>
                    <a:lstStyle/>
                    <a:p>
                      <a:pPr algn="l"/>
                      <a:r>
                        <a:rPr lang="en-US" dirty="0"/>
                        <a:t>A universal forensic</a:t>
                      </a:r>
                      <a:r>
                        <a:rPr lang="en-US" baseline="0" dirty="0"/>
                        <a:t> </a:t>
                      </a:r>
                      <a:r>
                        <a:rPr lang="en-US" dirty="0"/>
                        <a:t>approach is</a:t>
                      </a:r>
                      <a:r>
                        <a:rPr lang="en-US" baseline="0" dirty="0"/>
                        <a:t> </a:t>
                      </a:r>
                      <a:r>
                        <a:rPr lang="en-US" dirty="0"/>
                        <a:t>proposed </a:t>
                      </a:r>
                    </a:p>
                    <a:p>
                      <a:pPr algn="l"/>
                      <a:r>
                        <a:rPr lang="en-US" dirty="0"/>
                        <a:t>to detect multiple </a:t>
                      </a:r>
                    </a:p>
                    <a:p>
                      <a:pPr algn="l"/>
                      <a:r>
                        <a:rPr lang="en-US" dirty="0"/>
                        <a:t>image manipulations </a:t>
                      </a:r>
                    </a:p>
                    <a:p>
                      <a:pPr algn="l"/>
                      <a:r>
                        <a:rPr lang="en-US" dirty="0"/>
                        <a:t>using deep learning</a:t>
                      </a:r>
                      <a:endParaRPr lang="en-IN" dirty="0"/>
                    </a:p>
                  </a:txBody>
                  <a:tcPr/>
                </a:tc>
                <a:tc>
                  <a:txBody>
                    <a:bodyPr/>
                    <a:lstStyle/>
                    <a:p>
                      <a:r>
                        <a:rPr lang="en-IN" dirty="0"/>
                        <a:t>Bayar et </a:t>
                      </a:r>
                    </a:p>
                    <a:p>
                      <a:r>
                        <a:rPr lang="en-IN" dirty="0"/>
                        <a:t>al. </a:t>
                      </a:r>
                    </a:p>
                    <a:p>
                      <a:r>
                        <a:rPr lang="en-IN" dirty="0"/>
                        <a:t>(2016)</a:t>
                      </a:r>
                    </a:p>
                  </a:txBody>
                  <a:tcPr/>
                </a:tc>
                <a:tc>
                  <a:txBody>
                    <a:bodyPr/>
                    <a:lstStyle/>
                    <a:p>
                      <a:r>
                        <a:rPr lang="en-IN" dirty="0"/>
                        <a:t>CNN + RNN </a:t>
                      </a:r>
                    </a:p>
                  </a:txBody>
                  <a:tcPr/>
                </a:tc>
                <a:tc>
                  <a:txBody>
                    <a:bodyPr/>
                    <a:lstStyle/>
                    <a:p>
                      <a:r>
                        <a:rPr lang="en-US" dirty="0"/>
                        <a:t>Created own database of edited and unaltered images using 12 different camera models </a:t>
                      </a:r>
                      <a:endParaRPr lang="en-IN" dirty="0"/>
                    </a:p>
                  </a:txBody>
                  <a:tcPr/>
                </a:tc>
                <a:tc>
                  <a:txBody>
                    <a:bodyPr/>
                    <a:lstStyle/>
                    <a:p>
                      <a:r>
                        <a:rPr lang="en-US" dirty="0"/>
                        <a:t>The approach gives an accuracy of 99.10% in automatically detecting the multiple image manipulations </a:t>
                      </a:r>
                      <a:endParaRPr lang="en-IN" dirty="0"/>
                    </a:p>
                  </a:txBody>
                  <a:tcPr/>
                </a:tc>
                <a:extLst>
                  <a:ext uri="{0D108BD9-81ED-4DB2-BD59-A6C34878D82A}">
                    <a16:rowId xmlns="" xmlns:a16="http://schemas.microsoft.com/office/drawing/2014/main" val="2416822376"/>
                  </a:ext>
                </a:extLst>
              </a:tr>
              <a:tr h="1890112">
                <a:tc>
                  <a:txBody>
                    <a:bodyPr/>
                    <a:lstStyle/>
                    <a:p>
                      <a:r>
                        <a:rPr lang="en-IN" dirty="0"/>
                        <a:t>2.</a:t>
                      </a:r>
                    </a:p>
                  </a:txBody>
                  <a:tcPr/>
                </a:tc>
                <a:tc>
                  <a:txBody>
                    <a:bodyPr/>
                    <a:lstStyle/>
                    <a:p>
                      <a:r>
                        <a:rPr lang="en-US" dirty="0"/>
                        <a:t>A two-stream network is proposed for tampered face detection </a:t>
                      </a:r>
                      <a:endParaRPr lang="en-IN" dirty="0"/>
                    </a:p>
                  </a:txBody>
                  <a:tcPr/>
                </a:tc>
                <a:tc>
                  <a:txBody>
                    <a:bodyPr/>
                    <a:lstStyle/>
                    <a:p>
                      <a:r>
                        <a:rPr lang="en-IN" dirty="0"/>
                        <a:t>Zhou et al. (2017 </a:t>
                      </a:r>
                    </a:p>
                  </a:txBody>
                  <a:tcPr/>
                </a:tc>
                <a:tc>
                  <a:txBody>
                    <a:bodyPr/>
                    <a:lstStyle/>
                    <a:p>
                      <a:r>
                        <a:rPr lang="en-US" dirty="0"/>
                        <a:t>CNN (face classification stream) + SVM (patch triplet stream) </a:t>
                      </a:r>
                      <a:endParaRPr lang="en-IN" dirty="0"/>
                    </a:p>
                  </a:txBody>
                  <a:tcPr/>
                </a:tc>
                <a:tc>
                  <a:txBody>
                    <a:bodyPr/>
                    <a:lstStyle/>
                    <a:p>
                      <a:r>
                        <a:rPr lang="en-US" dirty="0"/>
                        <a:t>GoogleNet dataset using steganalysis feature extraction technique for triplet stream </a:t>
                      </a:r>
                      <a:endParaRPr lang="en-IN" dirty="0"/>
                    </a:p>
                  </a:txBody>
                  <a:tcPr/>
                </a:tc>
                <a:tc>
                  <a:txBody>
                    <a:bodyPr/>
                    <a:lstStyle/>
                    <a:p>
                      <a:r>
                        <a:rPr lang="en-US" dirty="0"/>
                        <a:t>The proposed approach learns both hidden noise residual features and tampering artifacts </a:t>
                      </a:r>
                      <a:endParaRPr lang="en-IN" dirty="0"/>
                    </a:p>
                  </a:txBody>
                  <a:tcPr/>
                </a:tc>
                <a:extLst>
                  <a:ext uri="{0D108BD9-81ED-4DB2-BD59-A6C34878D82A}">
                    <a16:rowId xmlns="" xmlns:a16="http://schemas.microsoft.com/office/drawing/2014/main" val="3117170240"/>
                  </a:ext>
                </a:extLst>
              </a:tr>
            </a:tbl>
          </a:graphicData>
        </a:graphic>
      </p:graphicFrame>
    </p:spTree>
    <p:extLst>
      <p:ext uri="{BB962C8B-B14F-4D97-AF65-F5344CB8AC3E}">
        <p14:creationId xmlns:p14="http://schemas.microsoft.com/office/powerpoint/2010/main" val="129745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37600732"/>
              </p:ext>
            </p:extLst>
          </p:nvPr>
        </p:nvGraphicFramePr>
        <p:xfrm>
          <a:off x="339634" y="1464249"/>
          <a:ext cx="11456126" cy="3844546"/>
        </p:xfrm>
        <a:graphic>
          <a:graphicData uri="http://schemas.openxmlformats.org/drawingml/2006/table">
            <a:tbl>
              <a:tblPr firstRow="1" bandRow="1">
                <a:tableStyleId>{5C22544A-7EE6-4342-B048-85BDC9FD1C3A}</a:tableStyleId>
              </a:tblPr>
              <a:tblGrid>
                <a:gridCol w="1223350">
                  <a:extLst>
                    <a:ext uri="{9D8B030D-6E8A-4147-A177-3AD203B41FA5}">
                      <a16:colId xmlns="" xmlns:a16="http://schemas.microsoft.com/office/drawing/2014/main" val="198311305"/>
                    </a:ext>
                  </a:extLst>
                </a:gridCol>
                <a:gridCol w="2595359">
                  <a:extLst>
                    <a:ext uri="{9D8B030D-6E8A-4147-A177-3AD203B41FA5}">
                      <a16:colId xmlns="" xmlns:a16="http://schemas.microsoft.com/office/drawing/2014/main" val="8598684"/>
                    </a:ext>
                  </a:extLst>
                </a:gridCol>
                <a:gridCol w="1399965">
                  <a:extLst>
                    <a:ext uri="{9D8B030D-6E8A-4147-A177-3AD203B41FA5}">
                      <a16:colId xmlns="" xmlns:a16="http://schemas.microsoft.com/office/drawing/2014/main" val="660215080"/>
                    </a:ext>
                  </a:extLst>
                </a:gridCol>
                <a:gridCol w="1521761">
                  <a:extLst>
                    <a:ext uri="{9D8B030D-6E8A-4147-A177-3AD203B41FA5}">
                      <a16:colId xmlns="" xmlns:a16="http://schemas.microsoft.com/office/drawing/2014/main" val="2335001974"/>
                    </a:ext>
                  </a:extLst>
                </a:gridCol>
                <a:gridCol w="2325188">
                  <a:extLst>
                    <a:ext uri="{9D8B030D-6E8A-4147-A177-3AD203B41FA5}">
                      <a16:colId xmlns="" xmlns:a16="http://schemas.microsoft.com/office/drawing/2014/main" val="285206622"/>
                    </a:ext>
                  </a:extLst>
                </a:gridCol>
                <a:gridCol w="2390503">
                  <a:extLst>
                    <a:ext uri="{9D8B030D-6E8A-4147-A177-3AD203B41FA5}">
                      <a16:colId xmlns="" xmlns:a16="http://schemas.microsoft.com/office/drawing/2014/main" val="2312335003"/>
                    </a:ext>
                  </a:extLst>
                </a:gridCol>
              </a:tblGrid>
              <a:tr h="644146">
                <a:tc>
                  <a:txBody>
                    <a:bodyPr/>
                    <a:lstStyle/>
                    <a:p>
                      <a:r>
                        <a:rPr lang="en-IN" dirty="0" err="1"/>
                        <a:t>Sr</a:t>
                      </a:r>
                      <a:r>
                        <a:rPr lang="en-IN" dirty="0"/>
                        <a:t> No.</a:t>
                      </a:r>
                    </a:p>
                  </a:txBody>
                  <a:tcPr/>
                </a:tc>
                <a:tc>
                  <a:txBody>
                    <a:bodyPr/>
                    <a:lstStyle/>
                    <a:p>
                      <a:r>
                        <a:rPr lang="en-IN" dirty="0"/>
                        <a:t>Title</a:t>
                      </a:r>
                    </a:p>
                  </a:txBody>
                  <a:tcPr/>
                </a:tc>
                <a:tc>
                  <a:txBody>
                    <a:bodyPr/>
                    <a:lstStyle/>
                    <a:p>
                      <a:r>
                        <a:rPr lang="en-IN" dirty="0"/>
                        <a:t>Author</a:t>
                      </a:r>
                    </a:p>
                  </a:txBody>
                  <a:tcPr/>
                </a:tc>
                <a:tc>
                  <a:txBody>
                    <a:bodyPr/>
                    <a:lstStyle/>
                    <a:p>
                      <a:r>
                        <a:rPr lang="en-IN" dirty="0"/>
                        <a:t>Model</a:t>
                      </a:r>
                    </a:p>
                  </a:txBody>
                  <a:tcPr/>
                </a:tc>
                <a:tc>
                  <a:txBody>
                    <a:bodyPr/>
                    <a:lstStyle/>
                    <a:p>
                      <a:r>
                        <a:rPr lang="en-IN" dirty="0"/>
                        <a:t>Dataset</a:t>
                      </a:r>
                    </a:p>
                  </a:txBody>
                  <a:tcPr/>
                </a:tc>
                <a:tc>
                  <a:txBody>
                    <a:bodyPr/>
                    <a:lstStyle/>
                    <a:p>
                      <a:r>
                        <a:rPr lang="en-IN" dirty="0"/>
                        <a:t>Analysis</a:t>
                      </a:r>
                    </a:p>
                  </a:txBody>
                  <a:tcPr/>
                </a:tc>
                <a:extLst>
                  <a:ext uri="{0D108BD9-81ED-4DB2-BD59-A6C34878D82A}">
                    <a16:rowId xmlns="" xmlns:a16="http://schemas.microsoft.com/office/drawing/2014/main" val="2783191107"/>
                  </a:ext>
                </a:extLst>
              </a:tr>
              <a:tr h="1862714">
                <a:tc>
                  <a:txBody>
                    <a:bodyPr/>
                    <a:lstStyle/>
                    <a:p>
                      <a:r>
                        <a:rPr lang="en-IN" dirty="0"/>
                        <a:t>3.</a:t>
                      </a:r>
                    </a:p>
                  </a:txBody>
                  <a:tcPr/>
                </a:tc>
                <a:tc>
                  <a:txBody>
                    <a:bodyPr/>
                    <a:lstStyle/>
                    <a:p>
                      <a:r>
                        <a:rPr lang="en-US" dirty="0"/>
                        <a:t>A method is proposed to detect AI-generated videos or images </a:t>
                      </a:r>
                      <a:endParaRPr lang="en-IN" dirty="0"/>
                    </a:p>
                  </a:txBody>
                  <a:tcPr/>
                </a:tc>
                <a:tc>
                  <a:txBody>
                    <a:bodyPr/>
                    <a:lstStyle/>
                    <a:p>
                      <a:r>
                        <a:rPr lang="en-IN" dirty="0"/>
                        <a:t>Yang et al. </a:t>
                      </a:r>
                    </a:p>
                    <a:p>
                      <a:r>
                        <a:rPr lang="en-IN" dirty="0"/>
                        <a:t>(2019) </a:t>
                      </a:r>
                    </a:p>
                  </a:txBody>
                  <a:tcPr/>
                </a:tc>
                <a:tc>
                  <a:txBody>
                    <a:bodyPr/>
                    <a:lstStyle/>
                    <a:p>
                      <a:r>
                        <a:rPr lang="en-US" dirty="0"/>
                        <a:t>SVM using the difference between the estimated 3- D head </a:t>
                      </a:r>
                    </a:p>
                    <a:p>
                      <a:r>
                        <a:rPr lang="en-US" dirty="0"/>
                        <a:t>poses as features </a:t>
                      </a:r>
                      <a:endParaRPr lang="en-IN" dirty="0"/>
                    </a:p>
                  </a:txBody>
                  <a:tcPr/>
                </a:tc>
                <a:tc>
                  <a:txBody>
                    <a:bodyPr/>
                    <a:lstStyle/>
                    <a:p>
                      <a:r>
                        <a:rPr lang="en-IN" dirty="0"/>
                        <a:t>Fake video data (UADFV) fake image data (DARPAMedi for GAN image or video challenge) </a:t>
                      </a:r>
                    </a:p>
                  </a:txBody>
                  <a:tcPr/>
                </a:tc>
                <a:tc>
                  <a:txBody>
                    <a:bodyPr/>
                    <a:lstStyle/>
                    <a:p>
                      <a:r>
                        <a:rPr lang="en-US" dirty="0"/>
                        <a:t>SVM gives 0.89 AUC on UADFV and 0.843 AUC on DARPA corpora </a:t>
                      </a:r>
                      <a:endParaRPr lang="en-IN" dirty="0"/>
                    </a:p>
                  </a:txBody>
                  <a:tcPr/>
                </a:tc>
                <a:extLst>
                  <a:ext uri="{0D108BD9-81ED-4DB2-BD59-A6C34878D82A}">
                    <a16:rowId xmlns="" xmlns:a16="http://schemas.microsoft.com/office/drawing/2014/main" val="1752183317"/>
                  </a:ext>
                </a:extLst>
              </a:tr>
              <a:tr h="644146">
                <a:tc>
                  <a:txBody>
                    <a:bodyPr/>
                    <a:lstStyle/>
                    <a:p>
                      <a:r>
                        <a:rPr lang="en-IN" dirty="0"/>
                        <a:t>4.</a:t>
                      </a:r>
                    </a:p>
                  </a:txBody>
                  <a:tcPr/>
                </a:tc>
                <a:tc>
                  <a:txBody>
                    <a:bodyPr/>
                    <a:lstStyle/>
                    <a:p>
                      <a:r>
                        <a:rPr lang="en-US" sz="1800" b="0" i="0" kern="1200" dirty="0">
                          <a:solidFill>
                            <a:schemeClr val="dk1"/>
                          </a:solidFill>
                          <a:latin typeface="+mn-lt"/>
                          <a:ea typeface="+mn-ea"/>
                          <a:cs typeface="+mn-cs"/>
                        </a:rPr>
                        <a:t>A method is proposed to expose fake face videos based on eye-blinking generated by NN</a:t>
                      </a:r>
                      <a:endParaRPr lang="en-IN" dirty="0"/>
                    </a:p>
                  </a:txBody>
                  <a:tcPr/>
                </a:tc>
                <a:tc>
                  <a:txBody>
                    <a:bodyPr/>
                    <a:lstStyle/>
                    <a:p>
                      <a:r>
                        <a:rPr lang="en-US" sz="1800" b="0" i="0" kern="1200" dirty="0">
                          <a:solidFill>
                            <a:schemeClr val="dk1"/>
                          </a:solidFill>
                          <a:latin typeface="+mn-lt"/>
                          <a:ea typeface="+mn-ea"/>
                          <a:cs typeface="+mn-cs"/>
                        </a:rPr>
                        <a:t>Li et al. (2018)</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LRCN</a:t>
                      </a:r>
                      <a:endParaRPr lang="en-IN" dirty="0"/>
                    </a:p>
                  </a:txBody>
                  <a:tcPr/>
                </a:tc>
                <a:tc>
                  <a:txBody>
                    <a:bodyPr/>
                    <a:lstStyle/>
                    <a:p>
                      <a:r>
                        <a:rPr lang="en-US" sz="1800" b="0" i="0" kern="1200" dirty="0">
                          <a:solidFill>
                            <a:schemeClr val="dk1"/>
                          </a:solidFill>
                          <a:latin typeface="+mn-lt"/>
                          <a:ea typeface="+mn-ea"/>
                          <a:cs typeface="+mn-cs"/>
                        </a:rPr>
                        <a:t>Created own database eye blinking video</a:t>
                      </a:r>
                      <a:endParaRPr lang="en-IN" dirty="0"/>
                    </a:p>
                  </a:txBody>
                  <a:tcPr/>
                </a:tc>
                <a:tc>
                  <a:txBody>
                    <a:bodyPr/>
                    <a:lstStyle/>
                    <a:p>
                      <a:r>
                        <a:rPr lang="en-US" sz="1800" b="0" i="0" kern="1200" dirty="0">
                          <a:solidFill>
                            <a:schemeClr val="dk1"/>
                          </a:solidFill>
                          <a:latin typeface="+mn-lt"/>
                          <a:ea typeface="+mn-ea"/>
                          <a:cs typeface="+mn-cs"/>
                        </a:rPr>
                        <a:t>LRCN gives a 0.99 ROC curve</a:t>
                      </a:r>
                      <a:endParaRPr lang="en-IN" dirty="0"/>
                    </a:p>
                  </a:txBody>
                  <a:tcPr/>
                </a:tc>
                <a:extLst>
                  <a:ext uri="{0D108BD9-81ED-4DB2-BD59-A6C34878D82A}">
                    <a16:rowId xmlns="" xmlns:a16="http://schemas.microsoft.com/office/drawing/2014/main" val="3423220828"/>
                  </a:ext>
                </a:extLst>
              </a:tr>
            </a:tbl>
          </a:graphicData>
        </a:graphic>
      </p:graphicFrame>
    </p:spTree>
    <p:extLst>
      <p:ext uri="{BB962C8B-B14F-4D97-AF65-F5344CB8AC3E}">
        <p14:creationId xmlns:p14="http://schemas.microsoft.com/office/powerpoint/2010/main" val="257467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6604" y="1369710"/>
          <a:ext cx="11027388" cy="4114800"/>
        </p:xfrm>
        <a:graphic>
          <a:graphicData uri="http://schemas.openxmlformats.org/drawingml/2006/table">
            <a:tbl>
              <a:tblPr firstRow="1" bandRow="1">
                <a:tableStyleId>{5C22544A-7EE6-4342-B048-85BDC9FD1C3A}</a:tableStyleId>
              </a:tblPr>
              <a:tblGrid>
                <a:gridCol w="1035509">
                  <a:extLst>
                    <a:ext uri="{9D8B030D-6E8A-4147-A177-3AD203B41FA5}">
                      <a16:colId xmlns="" xmlns:a16="http://schemas.microsoft.com/office/drawing/2014/main" val="20000"/>
                    </a:ext>
                  </a:extLst>
                </a:gridCol>
                <a:gridCol w="2640287">
                  <a:extLst>
                    <a:ext uri="{9D8B030D-6E8A-4147-A177-3AD203B41FA5}">
                      <a16:colId xmlns="" xmlns:a16="http://schemas.microsoft.com/office/drawing/2014/main" val="20001"/>
                    </a:ext>
                  </a:extLst>
                </a:gridCol>
                <a:gridCol w="1837898">
                  <a:extLst>
                    <a:ext uri="{9D8B030D-6E8A-4147-A177-3AD203B41FA5}">
                      <a16:colId xmlns="" xmlns:a16="http://schemas.microsoft.com/office/drawing/2014/main" val="20002"/>
                    </a:ext>
                  </a:extLst>
                </a:gridCol>
                <a:gridCol w="1837898">
                  <a:extLst>
                    <a:ext uri="{9D8B030D-6E8A-4147-A177-3AD203B41FA5}">
                      <a16:colId xmlns="" xmlns:a16="http://schemas.microsoft.com/office/drawing/2014/main" val="20003"/>
                    </a:ext>
                  </a:extLst>
                </a:gridCol>
                <a:gridCol w="1837898">
                  <a:extLst>
                    <a:ext uri="{9D8B030D-6E8A-4147-A177-3AD203B41FA5}">
                      <a16:colId xmlns="" xmlns:a16="http://schemas.microsoft.com/office/drawing/2014/main" val="20004"/>
                    </a:ext>
                  </a:extLst>
                </a:gridCol>
                <a:gridCol w="1837898">
                  <a:extLst>
                    <a:ext uri="{9D8B030D-6E8A-4147-A177-3AD203B41FA5}">
                      <a16:colId xmlns="" xmlns:a16="http://schemas.microsoft.com/office/drawing/2014/main" val="20005"/>
                    </a:ext>
                  </a:extLst>
                </a:gridCol>
              </a:tblGrid>
              <a:tr h="445442">
                <a:tc>
                  <a:txBody>
                    <a:bodyPr/>
                    <a:lstStyle/>
                    <a:p>
                      <a:r>
                        <a:rPr lang="en-US" dirty="0" err="1"/>
                        <a:t>Sr</a:t>
                      </a:r>
                      <a:r>
                        <a:rPr lang="en-US" dirty="0"/>
                        <a:t> no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Title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Author</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Model</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Dataset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Analysis</a:t>
                      </a:r>
                    </a:p>
                    <a:p>
                      <a:endParaRPr lang="en-US" dirty="0"/>
                    </a:p>
                  </a:txBody>
                  <a:tcPr/>
                </a:tc>
                <a:extLst>
                  <a:ext uri="{0D108BD9-81ED-4DB2-BD59-A6C34878D82A}">
                    <a16:rowId xmlns="" xmlns:a16="http://schemas.microsoft.com/office/drawing/2014/main" val="10000"/>
                  </a:ext>
                </a:extLst>
              </a:tr>
              <a:tr h="327042">
                <a:tc>
                  <a:txBody>
                    <a:bodyPr/>
                    <a:lstStyle/>
                    <a:p>
                      <a:r>
                        <a:rPr lang="en-US" dirty="0"/>
                        <a:t>5.</a:t>
                      </a:r>
                    </a:p>
                  </a:txBody>
                  <a:tcPr/>
                </a:tc>
                <a:tc>
                  <a:txBody>
                    <a:bodyPr/>
                    <a:lstStyle/>
                    <a:p>
                      <a:r>
                        <a:rPr lang="en-US" dirty="0"/>
                        <a:t>A novel capsule network with random noise is proposed to detect image and video forgeries</a:t>
                      </a:r>
                    </a:p>
                  </a:txBody>
                  <a:tcPr marL="28575" marR="38100" anchor="ctr"/>
                </a:tc>
                <a:tc>
                  <a:txBody>
                    <a:bodyPr/>
                    <a:lstStyle/>
                    <a:p>
                      <a:r>
                        <a:rPr lang="en-US" sz="1800" b="0" i="0" kern="1200" dirty="0">
                          <a:solidFill>
                            <a:schemeClr val="dk1"/>
                          </a:solidFill>
                          <a:latin typeface="+mn-lt"/>
                          <a:ea typeface="+mn-ea"/>
                          <a:cs typeface="+mn-cs"/>
                        </a:rPr>
                        <a:t>Nguyen et al. (2019)</a:t>
                      </a:r>
                      <a:endParaRPr lang="en-US" dirty="0"/>
                    </a:p>
                  </a:txBody>
                  <a:tcPr/>
                </a:tc>
                <a:tc>
                  <a:txBody>
                    <a:bodyPr/>
                    <a:lstStyle/>
                    <a:p>
                      <a:r>
                        <a:rPr lang="en-US" sz="1800" b="0" i="0" kern="1200" dirty="0">
                          <a:solidFill>
                            <a:schemeClr val="dk1"/>
                          </a:solidFill>
                          <a:latin typeface="+mn-lt"/>
                          <a:ea typeface="+mn-ea"/>
                          <a:cs typeface="+mn-cs"/>
                        </a:rPr>
                        <a:t>CNN</a:t>
                      </a:r>
                      <a:endParaRPr lang="en-US" dirty="0"/>
                    </a:p>
                  </a:txBody>
                  <a:tcPr/>
                </a:tc>
                <a:tc>
                  <a:txBody>
                    <a:bodyPr/>
                    <a:lstStyle/>
                    <a:p>
                      <a:r>
                        <a:rPr lang="en-US" sz="1800" b="0" i="0" kern="1200" dirty="0">
                          <a:solidFill>
                            <a:schemeClr val="dk1"/>
                          </a:solidFill>
                          <a:latin typeface="+mn-lt"/>
                          <a:ea typeface="+mn-ea"/>
                          <a:cs typeface="+mn-cs"/>
                        </a:rPr>
                        <a:t>Faceforensic, deepfake, REPLAY-ATTACK, computer generated images, and photographic images</a:t>
                      </a:r>
                      <a:endParaRPr lang="en-US" dirty="0"/>
                    </a:p>
                  </a:txBody>
                  <a:tcPr/>
                </a:tc>
                <a:tc>
                  <a:txBody>
                    <a:bodyPr/>
                    <a:lstStyle/>
                    <a:p>
                      <a:r>
                        <a:rPr lang="en-US" sz="1800" b="0" i="0" kern="1200" dirty="0" err="1">
                          <a:solidFill>
                            <a:schemeClr val="dk1"/>
                          </a:solidFill>
                          <a:latin typeface="+mn-lt"/>
                          <a:ea typeface="+mn-ea"/>
                          <a:cs typeface="+mn-cs"/>
                        </a:rPr>
                        <a:t>faceforensic</a:t>
                      </a:r>
                      <a:r>
                        <a:rPr lang="en-US" sz="1800" b="0" i="0" kern="1200" dirty="0">
                          <a:solidFill>
                            <a:schemeClr val="dk1"/>
                          </a:solidFill>
                          <a:latin typeface="+mn-lt"/>
                          <a:ea typeface="+mn-ea"/>
                          <a:cs typeface="+mn-cs"/>
                        </a:rPr>
                        <a:t> dataset with no compression, respectively. Also the model gives an accuracy of 97% for CGIs and PIs dataset and an HTER of 0% for REPLAY-ATTACK dataset</a:t>
                      </a:r>
                      <a:endParaRPr lang="en-US" dirty="0"/>
                    </a:p>
                  </a:txBody>
                  <a:tcPr/>
                </a:tc>
                <a:extLst>
                  <a:ext uri="{0D108BD9-81ED-4DB2-BD59-A6C34878D82A}">
                    <a16:rowId xmlns="" xmlns:a16="http://schemas.microsoft.com/office/drawing/2014/main" val="10001"/>
                  </a:ext>
                </a:extLst>
              </a:tr>
              <a:tr h="3270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66652" y="300445"/>
          <a:ext cx="9193350" cy="6388262"/>
        </p:xfrm>
        <a:graphic>
          <a:graphicData uri="http://schemas.openxmlformats.org/drawingml/2006/table">
            <a:tbl>
              <a:tblPr firstRow="1" bandRow="1">
                <a:tableStyleId>{5C22544A-7EE6-4342-B048-85BDC9FD1C3A}</a:tableStyleId>
              </a:tblPr>
              <a:tblGrid>
                <a:gridCol w="1136468">
                  <a:extLst>
                    <a:ext uri="{9D8B030D-6E8A-4147-A177-3AD203B41FA5}">
                      <a16:colId xmlns="" xmlns:a16="http://schemas.microsoft.com/office/drawing/2014/main" val="20000"/>
                    </a:ext>
                  </a:extLst>
                </a:gridCol>
                <a:gridCol w="1927982">
                  <a:extLst>
                    <a:ext uri="{9D8B030D-6E8A-4147-A177-3AD203B41FA5}">
                      <a16:colId xmlns="" xmlns:a16="http://schemas.microsoft.com/office/drawing/2014/main" val="20001"/>
                    </a:ext>
                  </a:extLst>
                </a:gridCol>
                <a:gridCol w="1559801">
                  <a:extLst>
                    <a:ext uri="{9D8B030D-6E8A-4147-A177-3AD203B41FA5}">
                      <a16:colId xmlns="" xmlns:a16="http://schemas.microsoft.com/office/drawing/2014/main" val="20002"/>
                    </a:ext>
                  </a:extLst>
                </a:gridCol>
                <a:gridCol w="1504649">
                  <a:extLst>
                    <a:ext uri="{9D8B030D-6E8A-4147-A177-3AD203B41FA5}">
                      <a16:colId xmlns="" xmlns:a16="http://schemas.microsoft.com/office/drawing/2014/main" val="20003"/>
                    </a:ext>
                  </a:extLst>
                </a:gridCol>
                <a:gridCol w="1532225">
                  <a:extLst>
                    <a:ext uri="{9D8B030D-6E8A-4147-A177-3AD203B41FA5}">
                      <a16:colId xmlns="" xmlns:a16="http://schemas.microsoft.com/office/drawing/2014/main" val="20004"/>
                    </a:ext>
                  </a:extLst>
                </a:gridCol>
                <a:gridCol w="1532225">
                  <a:extLst>
                    <a:ext uri="{9D8B030D-6E8A-4147-A177-3AD203B41FA5}">
                      <a16:colId xmlns="" xmlns:a16="http://schemas.microsoft.com/office/drawing/2014/main" val="20005"/>
                    </a:ext>
                  </a:extLst>
                </a:gridCol>
              </a:tblGrid>
              <a:tr h="434947">
                <a:tc>
                  <a:txBody>
                    <a:bodyPr/>
                    <a:lstStyle/>
                    <a:p>
                      <a:r>
                        <a:rPr lang="en-US" dirty="0" err="1"/>
                        <a:t>Sr.no</a:t>
                      </a:r>
                      <a:endParaRPr lang="en-US" dirty="0"/>
                    </a:p>
                  </a:txBody>
                  <a:tcPr/>
                </a:tc>
                <a:tc>
                  <a:txBody>
                    <a:bodyPr/>
                    <a:lstStyle/>
                    <a:p>
                      <a:r>
                        <a:rPr lang="en-US" dirty="0"/>
                        <a:t>Title</a:t>
                      </a:r>
                    </a:p>
                  </a:txBody>
                  <a:tcPr/>
                </a:tc>
                <a:tc>
                  <a:txBody>
                    <a:bodyPr/>
                    <a:lstStyle/>
                    <a:p>
                      <a:r>
                        <a:rPr lang="en-US" dirty="0"/>
                        <a:t>Author</a:t>
                      </a:r>
                    </a:p>
                  </a:txBody>
                  <a:tcPr/>
                </a:tc>
                <a:tc>
                  <a:txBody>
                    <a:bodyPr/>
                    <a:lstStyle/>
                    <a:p>
                      <a:r>
                        <a:rPr lang="en-US" dirty="0"/>
                        <a:t>Model</a:t>
                      </a:r>
                    </a:p>
                  </a:txBody>
                  <a:tcPr/>
                </a:tc>
                <a:tc>
                  <a:txBody>
                    <a:bodyPr/>
                    <a:lstStyle/>
                    <a:p>
                      <a:r>
                        <a:rPr lang="en-US" dirty="0"/>
                        <a:t>Dataset</a:t>
                      </a:r>
                      <a:r>
                        <a:rPr lang="en-US" baseline="0" dirty="0"/>
                        <a:t> </a:t>
                      </a:r>
                      <a:endParaRPr lang="en-US" dirty="0"/>
                    </a:p>
                  </a:txBody>
                  <a:tcPr/>
                </a:tc>
                <a:tc>
                  <a:txBody>
                    <a:bodyPr/>
                    <a:lstStyle/>
                    <a:p>
                      <a:r>
                        <a:rPr lang="en-US" dirty="0"/>
                        <a:t>Analysis</a:t>
                      </a:r>
                    </a:p>
                  </a:txBody>
                  <a:tcPr/>
                </a:tc>
                <a:extLst>
                  <a:ext uri="{0D108BD9-81ED-4DB2-BD59-A6C34878D82A}">
                    <a16:rowId xmlns="" xmlns:a16="http://schemas.microsoft.com/office/drawing/2014/main" val="10000"/>
                  </a:ext>
                </a:extLst>
              </a:tr>
              <a:tr h="2406947">
                <a:tc>
                  <a:txBody>
                    <a:bodyPr/>
                    <a:lstStyle/>
                    <a:p>
                      <a:r>
                        <a:rPr lang="en-US" dirty="0"/>
                        <a:t>6.</a:t>
                      </a:r>
                      <a:r>
                        <a:rPr lang="en-US" sz="1800" b="0" i="0" kern="1200" dirty="0">
                          <a:solidFill>
                            <a:schemeClr val="dk1"/>
                          </a:solidFill>
                          <a:latin typeface="+mn-lt"/>
                          <a:ea typeface="+mn-ea"/>
                          <a:cs typeface="+mn-cs"/>
                        </a:rPr>
                        <a:t> </a:t>
                      </a:r>
                      <a:endParaRPr lang="en-US" dirty="0"/>
                    </a:p>
                  </a:txBody>
                  <a:tcPr/>
                </a:tc>
                <a:tc>
                  <a:txBody>
                    <a:bodyPr/>
                    <a:lstStyle/>
                    <a:p>
                      <a:r>
                        <a:rPr lang="en-US" sz="1800" b="0" i="0" kern="1200" dirty="0">
                          <a:solidFill>
                            <a:schemeClr val="dk1"/>
                          </a:solidFill>
                          <a:latin typeface="+mn-lt"/>
                          <a:ea typeface="+mn-ea"/>
                          <a:cs typeface="+mn-cs"/>
                        </a:rPr>
                        <a:t>An automatic detection system is proposed for deepfake videos based on the temporal-aware pipeline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Guera et al. (2018)</a:t>
                      </a:r>
                      <a:endParaRPr lang="en-US" dirty="0"/>
                    </a:p>
                    <a:p>
                      <a:endParaRPr lang="en-US" dirty="0"/>
                    </a:p>
                  </a:txBody>
                  <a:tcPr/>
                </a:tc>
                <a:tc>
                  <a:txBody>
                    <a:bodyPr/>
                    <a:lstStyle/>
                    <a:p>
                      <a:r>
                        <a:rPr lang="en-US" sz="1800" b="0" i="0" kern="1200" dirty="0">
                          <a:solidFill>
                            <a:schemeClr val="dk1"/>
                          </a:solidFill>
                          <a:latin typeface="+mn-lt"/>
                          <a:ea typeface="+mn-ea"/>
                          <a:cs typeface="+mn-cs"/>
                        </a:rPr>
                        <a:t>CNN + RNN</a:t>
                      </a:r>
                      <a:endParaRPr lang="en-US" dirty="0"/>
                    </a:p>
                  </a:txBody>
                  <a:tcPr/>
                </a:tc>
                <a:tc>
                  <a:txBody>
                    <a:bodyPr/>
                    <a:lstStyle/>
                    <a:p>
                      <a:r>
                        <a:rPr lang="en-US" sz="1800" b="0" i="0" kern="1200" dirty="0">
                          <a:solidFill>
                            <a:schemeClr val="dk1"/>
                          </a:solidFill>
                          <a:latin typeface="+mn-lt"/>
                          <a:ea typeface="+mn-ea"/>
                          <a:cs typeface="+mn-cs"/>
                        </a:rPr>
                        <a:t>Deepfake video collection from multiple video websites</a:t>
                      </a:r>
                      <a:endParaRPr lang="en-US" dirty="0"/>
                    </a:p>
                  </a:txBody>
                  <a:tcPr/>
                </a:tc>
                <a:tc>
                  <a:txBody>
                    <a:bodyPr/>
                    <a:lstStyle/>
                    <a:p>
                      <a:r>
                        <a:rPr lang="en-US" sz="1800" b="0" i="0" kern="1200" dirty="0">
                          <a:solidFill>
                            <a:schemeClr val="dk1"/>
                          </a:solidFill>
                          <a:latin typeface="+mn-lt"/>
                          <a:ea typeface="+mn-ea"/>
                          <a:cs typeface="+mn-cs"/>
                        </a:rPr>
                        <a:t>A video is predicted as a subject to manipulation or not within 2 s of temporal frames</a:t>
                      </a:r>
                      <a:endParaRPr lang="en-US" dirty="0"/>
                    </a:p>
                  </a:txBody>
                  <a:tcPr/>
                </a:tc>
                <a:extLst>
                  <a:ext uri="{0D108BD9-81ED-4DB2-BD59-A6C34878D82A}">
                    <a16:rowId xmlns="" xmlns:a16="http://schemas.microsoft.com/office/drawing/2014/main" val="10001"/>
                  </a:ext>
                </a:extLst>
              </a:tr>
              <a:tr h="3180608">
                <a:tc>
                  <a:txBody>
                    <a:bodyPr/>
                    <a:lstStyle/>
                    <a:p>
                      <a:r>
                        <a:rPr lang="en-US" dirty="0"/>
                        <a:t>7.</a:t>
                      </a:r>
                    </a:p>
                  </a:txBody>
                  <a:tcPr/>
                </a:tc>
                <a:tc>
                  <a:txBody>
                    <a:bodyPr/>
                    <a:lstStyle/>
                    <a:p>
                      <a:r>
                        <a:rPr lang="en-US" sz="1600" b="0" i="0" kern="1200" dirty="0">
                          <a:solidFill>
                            <a:schemeClr val="dk1"/>
                          </a:solidFill>
                          <a:latin typeface="+mn-lt"/>
                          <a:ea typeface="+mn-ea"/>
                          <a:cs typeface="+mn-cs"/>
                        </a:rPr>
                        <a:t>A method is proposed to detect the difference between deep neural generated images and real scene images by analyzing the disparities in color components</a:t>
                      </a:r>
                      <a:endParaRPr lang="en-US" sz="1600" dirty="0"/>
                    </a:p>
                  </a:txBody>
                  <a:tcPr/>
                </a:tc>
                <a:tc>
                  <a:txBody>
                    <a:bodyPr/>
                    <a:lstStyle/>
                    <a:p>
                      <a:r>
                        <a:rPr lang="en-US" sz="1800" b="0" i="0" kern="1200" dirty="0">
                          <a:solidFill>
                            <a:schemeClr val="dk1"/>
                          </a:solidFill>
                          <a:latin typeface="+mn-lt"/>
                          <a:ea typeface="+mn-ea"/>
                          <a:cs typeface="+mn-cs"/>
                        </a:rPr>
                        <a:t>Li et al. (2019)</a:t>
                      </a:r>
                      <a:endParaRPr lang="en-US" dirty="0"/>
                    </a:p>
                  </a:txBody>
                  <a:tcPr/>
                </a:tc>
                <a:tc>
                  <a:txBody>
                    <a:bodyPr/>
                    <a:lstStyle/>
                    <a:p>
                      <a:r>
                        <a:rPr lang="en-US" sz="1800" b="0" i="0" kern="1200" dirty="0">
                          <a:solidFill>
                            <a:schemeClr val="dk1"/>
                          </a:solidFill>
                          <a:latin typeface="+mn-lt"/>
                          <a:ea typeface="+mn-ea"/>
                          <a:cs typeface="+mn-cs"/>
                        </a:rPr>
                        <a:t>LDA</a:t>
                      </a:r>
                      <a:endParaRPr lang="en-US" dirty="0"/>
                    </a:p>
                  </a:txBody>
                  <a:tcPr/>
                </a:tc>
                <a:tc>
                  <a:txBody>
                    <a:bodyPr/>
                    <a:lstStyle/>
                    <a:p>
                      <a:r>
                        <a:rPr lang="en-US" sz="1600" b="0" i="0" kern="1200" dirty="0">
                          <a:solidFill>
                            <a:schemeClr val="dk1"/>
                          </a:solidFill>
                          <a:latin typeface="+mn-lt"/>
                          <a:ea typeface="+mn-ea"/>
                          <a:cs typeface="+mn-cs"/>
                        </a:rPr>
                        <a:t>CelebA, HQ-CelebA, and LFW datasets that contain various face images with different resolutions</a:t>
                      </a:r>
                      <a:endParaRPr lang="en-US" sz="1600" dirty="0"/>
                    </a:p>
                  </a:txBody>
                  <a:tcPr/>
                </a:tc>
                <a:tc>
                  <a:txBody>
                    <a:bodyPr/>
                    <a:lstStyle/>
                    <a:p>
                      <a:r>
                        <a:rPr lang="en-US" sz="1800" b="0" i="0" kern="1200" dirty="0">
                          <a:solidFill>
                            <a:schemeClr val="dk1"/>
                          </a:solidFill>
                          <a:latin typeface="+mn-lt"/>
                          <a:ea typeface="+mn-ea"/>
                          <a:cs typeface="+mn-cs"/>
                        </a:rPr>
                        <a:t>Average accuracy achieved is &gt;99%</a:t>
                      </a:r>
                      <a:endParaRPr lang="en-US" dirty="0"/>
                    </a:p>
                  </a:txBody>
                  <a:tcPr/>
                </a:tc>
                <a:extLst>
                  <a:ext uri="{0D108BD9-81ED-4DB2-BD59-A6C34878D82A}">
                    <a16:rowId xmlns="" xmlns:a16="http://schemas.microsoft.com/office/drawing/2014/main" val="10002"/>
                  </a:ext>
                </a:extLst>
              </a:tr>
              <a:tr h="3438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dirty="0"/>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521894"/>
              </p:ext>
            </p:extLst>
          </p:nvPr>
        </p:nvGraphicFramePr>
        <p:xfrm>
          <a:off x="982636" y="1729600"/>
          <a:ext cx="9832458" cy="3921170"/>
        </p:xfrm>
        <a:graphic>
          <a:graphicData uri="http://schemas.openxmlformats.org/drawingml/2006/table">
            <a:tbl>
              <a:tblPr firstRow="1" bandRow="1">
                <a:tableStyleId>{5C22544A-7EE6-4342-B048-85BDC9FD1C3A}</a:tableStyleId>
              </a:tblPr>
              <a:tblGrid>
                <a:gridCol w="1638743">
                  <a:extLst>
                    <a:ext uri="{9D8B030D-6E8A-4147-A177-3AD203B41FA5}">
                      <a16:colId xmlns="" xmlns:a16="http://schemas.microsoft.com/office/drawing/2014/main" val="20000"/>
                    </a:ext>
                  </a:extLst>
                </a:gridCol>
                <a:gridCol w="1638743">
                  <a:extLst>
                    <a:ext uri="{9D8B030D-6E8A-4147-A177-3AD203B41FA5}">
                      <a16:colId xmlns="" xmlns:a16="http://schemas.microsoft.com/office/drawing/2014/main" val="20001"/>
                    </a:ext>
                  </a:extLst>
                </a:gridCol>
                <a:gridCol w="1638743">
                  <a:extLst>
                    <a:ext uri="{9D8B030D-6E8A-4147-A177-3AD203B41FA5}">
                      <a16:colId xmlns="" xmlns:a16="http://schemas.microsoft.com/office/drawing/2014/main" val="20002"/>
                    </a:ext>
                  </a:extLst>
                </a:gridCol>
                <a:gridCol w="1638743">
                  <a:extLst>
                    <a:ext uri="{9D8B030D-6E8A-4147-A177-3AD203B41FA5}">
                      <a16:colId xmlns="" xmlns:a16="http://schemas.microsoft.com/office/drawing/2014/main" val="20003"/>
                    </a:ext>
                  </a:extLst>
                </a:gridCol>
                <a:gridCol w="1638743">
                  <a:extLst>
                    <a:ext uri="{9D8B030D-6E8A-4147-A177-3AD203B41FA5}">
                      <a16:colId xmlns="" xmlns:a16="http://schemas.microsoft.com/office/drawing/2014/main" val="20004"/>
                    </a:ext>
                  </a:extLst>
                </a:gridCol>
                <a:gridCol w="1638743">
                  <a:extLst>
                    <a:ext uri="{9D8B030D-6E8A-4147-A177-3AD203B41FA5}">
                      <a16:colId xmlns="" xmlns:a16="http://schemas.microsoft.com/office/drawing/2014/main" val="20005"/>
                    </a:ext>
                  </a:extLst>
                </a:gridCol>
              </a:tblGrid>
              <a:tr h="406105">
                <a:tc>
                  <a:txBody>
                    <a:bodyPr/>
                    <a:lstStyle/>
                    <a:p>
                      <a:r>
                        <a:rPr lang="en-US" dirty="0" err="1"/>
                        <a:t>Sr</a:t>
                      </a:r>
                      <a:r>
                        <a:rPr lang="en-US" dirty="0"/>
                        <a:t> no .</a:t>
                      </a:r>
                    </a:p>
                  </a:txBody>
                  <a:tcPr/>
                </a:tc>
                <a:tc>
                  <a:txBody>
                    <a:bodyPr/>
                    <a:lstStyle/>
                    <a:p>
                      <a:r>
                        <a:rPr lang="en-US" dirty="0"/>
                        <a:t>Title</a:t>
                      </a:r>
                    </a:p>
                  </a:txBody>
                  <a:tcPr/>
                </a:tc>
                <a:tc>
                  <a:txBody>
                    <a:bodyPr/>
                    <a:lstStyle/>
                    <a:p>
                      <a:r>
                        <a:rPr lang="en-US" dirty="0"/>
                        <a:t>Author</a:t>
                      </a:r>
                    </a:p>
                  </a:txBody>
                  <a:tcPr/>
                </a:tc>
                <a:tc>
                  <a:txBody>
                    <a:bodyPr/>
                    <a:lstStyle/>
                    <a:p>
                      <a:r>
                        <a:rPr lang="en-US" dirty="0"/>
                        <a:t>Model</a:t>
                      </a:r>
                    </a:p>
                  </a:txBody>
                  <a:tcPr/>
                </a:tc>
                <a:tc>
                  <a:txBody>
                    <a:bodyPr/>
                    <a:lstStyle/>
                    <a:p>
                      <a:r>
                        <a:rPr lang="en-US" dirty="0"/>
                        <a:t>Dataset</a:t>
                      </a:r>
                    </a:p>
                  </a:txBody>
                  <a:tcPr/>
                </a:tc>
                <a:tc>
                  <a:txBody>
                    <a:bodyPr/>
                    <a:lstStyle/>
                    <a:p>
                      <a:r>
                        <a:rPr lang="en-US" dirty="0"/>
                        <a:t>Analysis</a:t>
                      </a:r>
                    </a:p>
                  </a:txBody>
                  <a:tcPr/>
                </a:tc>
                <a:extLst>
                  <a:ext uri="{0D108BD9-81ED-4DB2-BD59-A6C34878D82A}">
                    <a16:rowId xmlns="" xmlns:a16="http://schemas.microsoft.com/office/drawing/2014/main" val="10000"/>
                  </a:ext>
                </a:extLst>
              </a:tr>
              <a:tr h="406105">
                <a:tc>
                  <a:txBody>
                    <a:bodyPr/>
                    <a:lstStyle/>
                    <a:p>
                      <a:r>
                        <a:rPr lang="en-US" dirty="0"/>
                        <a:t>8.</a:t>
                      </a:r>
                    </a:p>
                  </a:txBody>
                  <a:tcPr/>
                </a:tc>
                <a:tc>
                  <a:txBody>
                    <a:bodyPr/>
                    <a:lstStyle/>
                    <a:p>
                      <a:r>
                        <a:rPr lang="en-US" sz="1800" b="0" i="0" kern="1200" dirty="0">
                          <a:solidFill>
                            <a:schemeClr val="dk1"/>
                          </a:solidFill>
                          <a:latin typeface="+mn-lt"/>
                          <a:ea typeface="+mn-ea"/>
                          <a:cs typeface="+mn-cs"/>
                        </a:rPr>
                        <a:t>A deep temporal-based CNN model is proposed to detect the deepfake video clip using temporal sequential frames</a:t>
                      </a:r>
                      <a:endParaRPr lang="en-US" dirty="0"/>
                    </a:p>
                  </a:txBody>
                  <a:tcPr/>
                </a:tc>
                <a:tc>
                  <a:txBody>
                    <a:bodyPr/>
                    <a:lstStyle/>
                    <a:p>
                      <a:r>
                        <a:rPr lang="en-US" sz="1800" b="0" i="0" kern="1200" dirty="0">
                          <a:solidFill>
                            <a:schemeClr val="dk1"/>
                          </a:solidFill>
                          <a:latin typeface="+mn-lt"/>
                          <a:ea typeface="+mn-ea"/>
                          <a:cs typeface="+mn-cs"/>
                        </a:rPr>
                        <a:t>Proposed approach</a:t>
                      </a:r>
                      <a:endParaRPr lang="en-US" dirty="0"/>
                    </a:p>
                  </a:txBody>
                  <a:tcPr/>
                </a:tc>
                <a:tc>
                  <a:txBody>
                    <a:bodyPr/>
                    <a:lstStyle/>
                    <a:p>
                      <a:r>
                        <a:rPr lang="en-US" sz="1800" b="0" i="0" kern="1200" dirty="0">
                          <a:solidFill>
                            <a:schemeClr val="dk1"/>
                          </a:solidFill>
                          <a:latin typeface="+mn-lt"/>
                          <a:ea typeface="+mn-ea"/>
                          <a:cs typeface="+mn-cs"/>
                        </a:rPr>
                        <a:t>CNN</a:t>
                      </a:r>
                      <a:endParaRPr lang="en-US" dirty="0"/>
                    </a:p>
                  </a:txBody>
                  <a:tcPr/>
                </a:tc>
                <a:tc>
                  <a:txBody>
                    <a:bodyPr/>
                    <a:lstStyle/>
                    <a:p>
                      <a:r>
                        <a:rPr lang="en-US" sz="1800" b="0" i="0" kern="1200" dirty="0">
                          <a:solidFill>
                            <a:schemeClr val="dk1"/>
                          </a:solidFill>
                          <a:latin typeface="+mn-lt"/>
                          <a:ea typeface="+mn-ea"/>
                          <a:cs typeface="+mn-cs"/>
                        </a:rPr>
                        <a:t>Trained and generated own deepfake dataset of famous politicians</a:t>
                      </a:r>
                      <a:endParaRPr lang="en-US" dirty="0"/>
                    </a:p>
                  </a:txBody>
                  <a:tcPr/>
                </a:tc>
                <a:tc>
                  <a:txBody>
                    <a:bodyPr/>
                    <a:lstStyle/>
                    <a:p>
                      <a:r>
                        <a:rPr lang="en-US" sz="1800" b="0" i="0" kern="1200" dirty="0">
                          <a:solidFill>
                            <a:schemeClr val="dk1"/>
                          </a:solidFill>
                          <a:latin typeface="+mn-lt"/>
                          <a:ea typeface="+mn-ea"/>
                          <a:cs typeface="+mn-cs"/>
                        </a:rPr>
                        <a:t>CNN model gives an accuracy of 98.21% on collected ground truth dataset</a:t>
                      </a:r>
                      <a:endParaRPr lang="en-US" dirty="0"/>
                    </a:p>
                  </a:txBody>
                  <a:tcPr/>
                </a:tc>
                <a:extLst>
                  <a:ext uri="{0D108BD9-81ED-4DB2-BD59-A6C34878D82A}">
                    <a16:rowId xmlns="" xmlns:a16="http://schemas.microsoft.com/office/drawing/2014/main" val="10001"/>
                  </a:ext>
                </a:extLst>
              </a:tr>
              <a:tr h="406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TotalTime>
  <Words>1633</Words>
  <Application>Microsoft Office PowerPoint</Application>
  <PresentationFormat>Custom</PresentationFormat>
  <Paragraphs>192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CONTENTS</vt:lpstr>
      <vt:lpstr>INTRODUCTION</vt:lpstr>
      <vt:lpstr>ABSTRACT</vt:lpstr>
      <vt:lpstr>LITERATURE SURVEY</vt:lpstr>
      <vt:lpstr>PowerPoint Presentation</vt:lpstr>
      <vt:lpstr>PowerPoint Presentation</vt:lpstr>
      <vt:lpstr>PowerPoint Presentation</vt:lpstr>
      <vt:lpstr>PowerPoint Presentation</vt:lpstr>
      <vt:lpstr> PROBLEM STATEMENT</vt:lpstr>
      <vt:lpstr> PROPOSED  METHODOLOGY</vt:lpstr>
      <vt:lpstr>System Architecture</vt:lpstr>
      <vt:lpstr>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Requirements</vt:lpstr>
      <vt:lpstr>CHALLENGES</vt:lpstr>
      <vt:lpstr>CONCLUSION</vt:lpstr>
      <vt:lpstr>Advantages</vt:lpstr>
      <vt:lpstr>REFERENCE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94</cp:revision>
  <dcterms:created xsi:type="dcterms:W3CDTF">2020-12-09T06:21:30Z</dcterms:created>
  <dcterms:modified xsi:type="dcterms:W3CDTF">2022-11-22T08:42:29Z</dcterms:modified>
</cp:coreProperties>
</file>