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terview-trainer-agent.vercel.app/"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Manish Kumawat – SPSU  Udaipur –CSE(FCI)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1">
            <a:extLst>
              <a:ext uri="{FF2B5EF4-FFF2-40B4-BE49-F238E27FC236}">
                <a16:creationId xmlns:a16="http://schemas.microsoft.com/office/drawing/2014/main" id="{D24F1C99-6D4D-849B-7C0B-67CC12E29743}"/>
              </a:ext>
            </a:extLst>
          </p:cNvPr>
          <p:cNvSpPr>
            <a:spLocks noChangeArrowheads="1"/>
          </p:cNvSpPr>
          <p:nvPr/>
        </p:nvSpPr>
        <p:spPr bwMode="auto">
          <a:xfrm>
            <a:off x="535670" y="1358891"/>
            <a:ext cx="1119913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Direct Resume Upload: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Enhance the system to allow users to directly upload their resume as a PDF or DOCX file, creating a more seamless user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 Interaction: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Integrate speech-to-text and text-to-speech capabilities to simulate a more realistic, verbal interview. This would allow users to practice speaking their answers and get accustomed to the flow of a real conversation.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Feedback on User Answers: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Advance the agent's capabilities to analyze the user's responses. The AI could provide feedback on clarity, conciseness, keyword usage, and whether the answer effectively uses frameworks like the STAR method.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Company-Specific Research: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Add a feature where the user can input the company they are interviewing with. The agent could then perform targeted research to tailor questions based on the company's culture, recent news, and specific job requirements.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Session History and Analytics: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user accounts to save and review past interview sessions. This would allow users to track their progress, identify areas of weakness, and see their improvement over time.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TextBox 6">
            <a:extLst>
              <a:ext uri="{FF2B5EF4-FFF2-40B4-BE49-F238E27FC236}">
                <a16:creationId xmlns:a16="http://schemas.microsoft.com/office/drawing/2014/main" id="{8AE6E7EE-910F-4153-00F5-B2E66DD6240D}"/>
              </a:ext>
            </a:extLst>
          </p:cNvPr>
          <p:cNvSpPr txBox="1"/>
          <p:nvPr/>
        </p:nvSpPr>
        <p:spPr>
          <a:xfrm>
            <a:off x="841208" y="1402080"/>
            <a:ext cx="10769600" cy="369332"/>
          </a:xfrm>
          <a:prstGeom prst="rect">
            <a:avLst/>
          </a:prstGeom>
          <a:noFill/>
        </p:spPr>
        <p:txBody>
          <a:bodyPr wrap="square" rtlCol="0">
            <a:spAutoFit/>
          </a:bodyPr>
          <a:lstStyle/>
          <a:p>
            <a:r>
              <a:rPr lang="en-US" dirty="0"/>
              <a:t> </a:t>
            </a:r>
            <a:endParaRPr lang="en-IN" dirty="0"/>
          </a:p>
        </p:txBody>
      </p:sp>
      <p:sp>
        <p:nvSpPr>
          <p:cNvPr id="11" name="Rectangle 4">
            <a:extLst>
              <a:ext uri="{FF2B5EF4-FFF2-40B4-BE49-F238E27FC236}">
                <a16:creationId xmlns:a16="http://schemas.microsoft.com/office/drawing/2014/main" id="{0CBD105D-F174-E9BE-CFBA-BB430E178D35}"/>
              </a:ext>
            </a:extLst>
          </p:cNvPr>
          <p:cNvSpPr>
            <a:spLocks noChangeArrowheads="1"/>
          </p:cNvSpPr>
          <p:nvPr/>
        </p:nvSpPr>
        <p:spPr bwMode="auto">
          <a:xfrm>
            <a:off x="581192" y="1617523"/>
            <a:ext cx="105026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and watsonx.ai Documentation : </a:t>
            </a:r>
            <a:r>
              <a:rPr lang="en-US" sz="2000" dirty="0"/>
              <a:t>Referenced for creating, configuring, and deploying the core AI agent and managing cloud services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eaLnBrk="0" fontAlgn="base" hangingPunct="0">
              <a:spcBef>
                <a:spcPct val="0"/>
              </a:spcBef>
              <a:spcAft>
                <a:spcPct val="0"/>
              </a:spcAft>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Node.js and Express.js Documentation:</a:t>
            </a:r>
            <a:r>
              <a:rPr lang="en-US" alt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Referenced for building the backend proxy server to handle API requests and manage CORS policies.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1A86DDA-0199-312B-52DD-B0F183238911}"/>
              </a:ext>
            </a:extLst>
          </p:cNvPr>
          <p:cNvPicPr>
            <a:picLocks noGrp="1" noChangeAspect="1"/>
          </p:cNvPicPr>
          <p:nvPr>
            <p:ph idx="1"/>
          </p:nvPr>
        </p:nvPicPr>
        <p:blipFill>
          <a:blip r:embed="rId2"/>
          <a:stretch>
            <a:fillRect/>
          </a:stretch>
        </p:blipFill>
        <p:spPr>
          <a:xfrm>
            <a:off x="2290728" y="1232452"/>
            <a:ext cx="6593920" cy="5097228"/>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FC2D882-1B3D-AF75-C33B-1007768AB6F6}"/>
              </a:ext>
            </a:extLst>
          </p:cNvPr>
          <p:cNvPicPr>
            <a:picLocks noGrp="1" noChangeAspect="1"/>
          </p:cNvPicPr>
          <p:nvPr>
            <p:ph idx="1"/>
          </p:nvPr>
        </p:nvPicPr>
        <p:blipFill>
          <a:blip r:embed="rId2"/>
          <a:stretch>
            <a:fillRect/>
          </a:stretch>
        </p:blipFill>
        <p:spPr>
          <a:xfrm>
            <a:off x="2466307" y="1362710"/>
            <a:ext cx="6504973" cy="5033231"/>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D79CC8A-0566-09F3-86F2-2CEF0655D565}"/>
              </a:ext>
            </a:extLst>
          </p:cNvPr>
          <p:cNvPicPr>
            <a:picLocks noGrp="1" noChangeAspect="1"/>
          </p:cNvPicPr>
          <p:nvPr>
            <p:ph idx="1"/>
          </p:nvPr>
        </p:nvPicPr>
        <p:blipFill>
          <a:blip r:embed="rId2"/>
          <a:stretch>
            <a:fillRect/>
          </a:stretch>
        </p:blipFill>
        <p:spPr>
          <a:xfrm>
            <a:off x="2272860" y="1390804"/>
            <a:ext cx="7277540" cy="5098594"/>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a:extLst>
              <a:ext uri="{FF2B5EF4-FFF2-40B4-BE49-F238E27FC236}">
                <a16:creationId xmlns:a16="http://schemas.microsoft.com/office/drawing/2014/main" id="{9DDFDE40-2B2B-6944-1DC0-1D1A6F3B4E2C}"/>
              </a:ext>
            </a:extLst>
          </p:cNvPr>
          <p:cNvSpPr txBox="1"/>
          <p:nvPr/>
        </p:nvSpPr>
        <p:spPr>
          <a:xfrm>
            <a:off x="581192" y="1415846"/>
            <a:ext cx="11029616" cy="4401205"/>
          </a:xfrm>
          <a:prstGeom prst="rect">
            <a:avLst/>
          </a:prstGeom>
          <a:noFill/>
        </p:spPr>
        <p:txBody>
          <a:bodyPr wrap="square" rtlCol="0">
            <a:spAutoFit/>
          </a:bodyPr>
          <a:lstStyle/>
          <a:p>
            <a:pPr>
              <a:tabLst>
                <a:tab pos="540000" algn="l"/>
              </a:tabLst>
            </a:pPr>
            <a:r>
              <a:rPr lang="en-US" sz="2000" dirty="0"/>
              <a:t>In today's competitive job market, effective interview preparation is a critical factor for success. However, a significant disconnect exists between the generic resources available to candidates </a:t>
            </a:r>
          </a:p>
          <a:p>
            <a:pPr>
              <a:tabLst>
                <a:tab pos="540000" algn="l"/>
              </a:tabLst>
            </a:pPr>
            <a:r>
              <a:rPr lang="en-US" sz="2000" dirty="0"/>
              <a:t>and the highly specific, role-based knowledge they are expected to demonstrate. This leads to several key challenges:</a:t>
            </a:r>
          </a:p>
          <a:p>
            <a:pPr>
              <a:tabLst>
                <a:tab pos="540000" algn="l"/>
              </a:tabLst>
            </a:pPr>
            <a:endParaRPr lang="en-US" sz="2000" dirty="0"/>
          </a:p>
          <a:p>
            <a:pPr>
              <a:tabLst>
                <a:tab pos="540000" algn="l"/>
              </a:tabLst>
            </a:pPr>
            <a:r>
              <a:rPr lang="en-US" sz="2000" b="1" dirty="0"/>
              <a:t>The Challenge:</a:t>
            </a:r>
            <a:r>
              <a:rPr lang="en-US" sz="2000" dirty="0"/>
              <a:t> The modern hiring process is highly specialized, but candidates are often left with one-size-fits-all preparation materials that fail to address the unique demands of their target role.</a:t>
            </a:r>
          </a:p>
          <a:p>
            <a:pPr>
              <a:tabLst>
                <a:tab pos="540000" algn="l"/>
              </a:tabLst>
            </a:pPr>
            <a:endParaRPr lang="en-US" sz="2000" dirty="0"/>
          </a:p>
          <a:p>
            <a:pPr>
              <a:tabLst>
                <a:tab pos="540000" algn="l"/>
              </a:tabLst>
            </a:pPr>
            <a:r>
              <a:rPr lang="en-US" sz="2000" b="1" dirty="0"/>
              <a:t>The Gap:</a:t>
            </a:r>
            <a:r>
              <a:rPr lang="en-US" sz="2000" dirty="0"/>
              <a:t> There is a lack of accessible, intelligent tools that can simulate a realistic interview by generating questions based on a candidate's individual resume, experience, and the specific position they are pursuing.</a:t>
            </a:r>
          </a:p>
          <a:p>
            <a:pPr>
              <a:tabLst>
                <a:tab pos="540000" algn="l"/>
              </a:tabLst>
            </a:pPr>
            <a:endParaRPr lang="en-US" sz="2000" dirty="0"/>
          </a:p>
          <a:p>
            <a:pPr>
              <a:tabLst>
                <a:tab pos="540000" algn="l"/>
              </a:tabLst>
            </a:pPr>
            <a:r>
              <a:rPr lang="en-US" sz="2000" b="1" dirty="0"/>
              <a:t>The Impact:</a:t>
            </a:r>
            <a:r>
              <a:rPr lang="en-US" sz="2000" dirty="0"/>
              <a:t> This preparation gap leaves candidates feeling underprepared and unable to showcase their true qualifications, ultimately leading to lower confidence and a higher rate of rejection.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7" name="TextBox 6">
            <a:extLst>
              <a:ext uri="{FF2B5EF4-FFF2-40B4-BE49-F238E27FC236}">
                <a16:creationId xmlns:a16="http://schemas.microsoft.com/office/drawing/2014/main" id="{BE0D2689-EB04-C25E-9060-B2E3B91CF6D0}"/>
              </a:ext>
            </a:extLst>
          </p:cNvPr>
          <p:cNvSpPr txBox="1"/>
          <p:nvPr/>
        </p:nvSpPr>
        <p:spPr>
          <a:xfrm>
            <a:off x="581192" y="1285033"/>
            <a:ext cx="11029616" cy="5047536"/>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providing personalized and effective interview preparation for job seekers. This involves leveraging a powerful Large Language Model (LLM) with a Retrieval-Augmented Generation (RAG) framework to create a dynamic and intelligent conversational agent. The solution will consist of the following components:</a:t>
            </a:r>
          </a:p>
          <a:p>
            <a:pPr marL="171450"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AI Agent Core Functionality:</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Implement a conversational AI, using an </a:t>
            </a:r>
            <a:r>
              <a:rPr lang="en-US" sz="1400" b="1" dirty="0">
                <a:latin typeface="Calibri" panose="020F0502020204030204" pitchFamily="34" charset="0"/>
                <a:ea typeface="Calibri" panose="020F0502020204030204" pitchFamily="34" charset="0"/>
                <a:cs typeface="Calibri" panose="020F0502020204030204" pitchFamily="34" charset="0"/>
              </a:rPr>
              <a:t>IBM Granite LLM</a:t>
            </a:r>
            <a:r>
              <a:rPr lang="en-US" sz="1400" dirty="0">
                <a:latin typeface="Calibri" panose="020F0502020204030204" pitchFamily="34" charset="0"/>
                <a:ea typeface="Calibri" panose="020F0502020204030204" pitchFamily="34" charset="0"/>
                <a:cs typeface="Calibri" panose="020F0502020204030204" pitchFamily="34" charset="0"/>
              </a:rPr>
              <a:t>, to understand user queries and provide detailed, context-aware responses.</a:t>
            </a:r>
          </a:p>
          <a:p>
            <a:pPr marL="628650" lvl="1" indent="-171450">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The agent will be instructed via a system prompt to act as an expert Interview Trainer, personalizing the session based on the user's job role, experience level, and resume details.</a:t>
            </a:r>
          </a:p>
          <a:p>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RAG &amp; Data Retrieval:</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Integrate web search tools to enable the agent to retrieve real-time, role-specific information, such as common interview questions, industry expectations, and behavioral scenarios from various online sources.</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This RAG approach ensures the generated questions are current and highly relevant, rather than being limited to the model's training data.</a:t>
            </a:r>
          </a:p>
          <a:p>
            <a:pPr marL="171450"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User Interaction &amp; 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Develop a clean, modern, and user-friendly web chat interface using </a:t>
            </a:r>
            <a:r>
              <a:rPr lang="en-US" sz="1400" b="1" dirty="0">
                <a:latin typeface="Calibri" panose="020F0502020204030204" pitchFamily="34" charset="0"/>
                <a:ea typeface="Calibri" panose="020F0502020204030204" pitchFamily="34" charset="0"/>
                <a:cs typeface="Calibri" panose="020F0502020204030204" pitchFamily="34" charset="0"/>
              </a:rPr>
              <a:t>HTML, CSS, and JavaScript</a:t>
            </a:r>
            <a:r>
              <a:rPr lang="en-US" sz="1400" dirty="0">
                <a:latin typeface="Calibri" panose="020F0502020204030204" pitchFamily="34" charset="0"/>
                <a:ea typeface="Calibri" panose="020F0502020204030204" pitchFamily="34" charset="0"/>
                <a:cs typeface="Calibri" panose="020F0502020204030204" pitchFamily="34" charset="0"/>
              </a:rPr>
              <a:t> where users can interact with the agent.</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UI will support real-time streaming of the agent's responses and will correctly format text (bolding, lists) for improved readability.</a:t>
            </a:r>
          </a:p>
          <a:p>
            <a:pPr marL="171450"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Deployment &amp; Architecture: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Deploy the agent as a secure API endpoint using </a:t>
            </a:r>
            <a:r>
              <a:rPr lang="en-US" sz="1400" b="1" dirty="0">
                <a:latin typeface="Calibri" panose="020F0502020204030204" pitchFamily="34" charset="0"/>
                <a:ea typeface="Calibri" panose="020F0502020204030204" pitchFamily="34" charset="0"/>
                <a:cs typeface="Calibri" panose="020F0502020204030204" pitchFamily="34" charset="0"/>
              </a:rPr>
              <a:t>IBM Cloud watsonx.ai</a:t>
            </a:r>
            <a:r>
              <a:rPr lang="en-US" sz="1400" dirty="0">
                <a:latin typeface="Calibri" panose="020F0502020204030204" pitchFamily="34" charset="0"/>
                <a:ea typeface="Calibri" panose="020F0502020204030204" pitchFamily="34" charset="0"/>
                <a:cs typeface="Calibri" panose="020F0502020204030204" pitchFamily="34" charset="0"/>
              </a:rPr>
              <a:t>.</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Develop a </a:t>
            </a:r>
            <a:r>
              <a:rPr lang="en-US" sz="1400" b="1" dirty="0">
                <a:latin typeface="Calibri" panose="020F0502020204030204" pitchFamily="34" charset="0"/>
                <a:ea typeface="Calibri" panose="020F0502020204030204" pitchFamily="34" charset="0"/>
                <a:cs typeface="Calibri" panose="020F0502020204030204" pitchFamily="34" charset="0"/>
              </a:rPr>
              <a:t>Node.js proxy server</a:t>
            </a:r>
            <a:r>
              <a:rPr lang="en-US" sz="1400" dirty="0">
                <a:latin typeface="Calibri" panose="020F0502020204030204" pitchFamily="34" charset="0"/>
                <a:ea typeface="Calibri" panose="020F0502020204030204" pitchFamily="34" charset="0"/>
                <a:cs typeface="Calibri" panose="020F0502020204030204" pitchFamily="34" charset="0"/>
              </a:rPr>
              <a:t> to securely manage communication between the frontend and the IBM Cloud API.</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Deploy the entire full-stack application to a scalable and reliable platform like </a:t>
            </a:r>
            <a:r>
              <a:rPr lang="en-US" sz="1400" b="1" dirty="0" err="1">
                <a:latin typeface="Calibri" panose="020F0502020204030204" pitchFamily="34" charset="0"/>
                <a:ea typeface="Calibri" panose="020F0502020204030204" pitchFamily="34" charset="0"/>
                <a:cs typeface="Calibri" panose="020F0502020204030204" pitchFamily="34" charset="0"/>
              </a:rPr>
              <a:t>Vercel</a:t>
            </a:r>
            <a:r>
              <a:rPr lang="en-US" sz="1400" dirty="0">
                <a:latin typeface="Calibri" panose="020F0502020204030204" pitchFamily="34" charset="0"/>
                <a:ea typeface="Calibri" panose="020F0502020204030204" pitchFamily="34" charset="0"/>
                <a:cs typeface="Calibri" panose="020F0502020204030204" pitchFamily="34" charset="0"/>
              </a:rPr>
              <a:t> for public accessibility.</a:t>
            </a:r>
          </a:p>
          <a:p>
            <a:pPr marL="171450" indent="-17145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Evaluation:</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Assess the agent's performance based on the quality, relevance, and accuracy of the questions and model answers it generates.</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Fine-tune the agent's core prompt based on user feedback to continuously improve the quality of the interview preparation session.</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1BEB5661-372D-2F79-0BD7-0E9626657C35}"/>
              </a:ext>
            </a:extLst>
          </p:cNvPr>
          <p:cNvSpPr txBox="1"/>
          <p:nvPr/>
        </p:nvSpPr>
        <p:spPr>
          <a:xfrm>
            <a:off x="717755" y="1192868"/>
            <a:ext cx="11029616" cy="4832092"/>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This section outlines the overall strategy and the technical components required for developing and implementing the AI Interview Trainer Agent.</a:t>
            </a:r>
          </a:p>
          <a:p>
            <a:pPr marL="171450" indent="-17145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System Requirements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An </a:t>
            </a:r>
            <a:r>
              <a:rPr lang="en-US" sz="1400" b="1" dirty="0">
                <a:latin typeface="Calibri" panose="020F0502020204030204" pitchFamily="34" charset="0"/>
                <a:ea typeface="Calibri" panose="020F0502020204030204" pitchFamily="34" charset="0"/>
                <a:cs typeface="Calibri" panose="020F0502020204030204" pitchFamily="34" charset="0"/>
              </a:rPr>
              <a:t>IBM Cloud</a:t>
            </a:r>
            <a:r>
              <a:rPr lang="en-US" sz="1400" dirty="0">
                <a:latin typeface="Calibri" panose="020F0502020204030204" pitchFamily="34" charset="0"/>
                <a:ea typeface="Calibri" panose="020F0502020204030204" pitchFamily="34" charset="0"/>
                <a:cs typeface="Calibri" panose="020F0502020204030204" pitchFamily="34" charset="0"/>
              </a:rPr>
              <a:t> account with an active </a:t>
            </a:r>
            <a:r>
              <a:rPr lang="en-US" sz="1400" b="1" dirty="0">
                <a:latin typeface="Calibri" panose="020F0502020204030204" pitchFamily="34" charset="0"/>
                <a:ea typeface="Calibri" panose="020F0502020204030204" pitchFamily="34" charset="0"/>
                <a:cs typeface="Calibri" panose="020F0502020204030204" pitchFamily="34" charset="0"/>
              </a:rPr>
              <a:t>watsonx.ai</a:t>
            </a:r>
            <a:r>
              <a:rPr lang="en-US" sz="1400" dirty="0">
                <a:latin typeface="Calibri" panose="020F0502020204030204" pitchFamily="34" charset="0"/>
                <a:ea typeface="Calibri" panose="020F0502020204030204" pitchFamily="34" charset="0"/>
                <a:cs typeface="Calibri" panose="020F0502020204030204" pitchFamily="34" charset="0"/>
              </a:rPr>
              <a:t> service instance.</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 </a:t>
            </a:r>
            <a:r>
              <a:rPr lang="en-US" sz="1400" b="1" dirty="0">
                <a:latin typeface="Calibri" panose="020F0502020204030204" pitchFamily="34" charset="0"/>
                <a:ea typeface="Calibri" panose="020F0502020204030204" pitchFamily="34" charset="0"/>
                <a:cs typeface="Calibri" panose="020F0502020204030204" pitchFamily="34" charset="0"/>
              </a:rPr>
              <a:t>Node.js</a:t>
            </a:r>
            <a:r>
              <a:rPr lang="en-US" sz="1400" dirty="0">
                <a:latin typeface="Calibri" panose="020F0502020204030204" pitchFamily="34" charset="0"/>
                <a:ea typeface="Calibri" panose="020F0502020204030204" pitchFamily="34" charset="0"/>
                <a:cs typeface="Calibri" panose="020F0502020204030204" pitchFamily="34" charset="0"/>
              </a:rPr>
              <a:t> environment for running the backend proxy server.</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 modern web browser (like Chrome, Firefox, or Edge) for accessing the user interface.</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 </a:t>
            </a:r>
            <a:r>
              <a:rPr lang="en-US" sz="1400" b="1" dirty="0">
                <a:latin typeface="Calibri" panose="020F0502020204030204" pitchFamily="34" charset="0"/>
                <a:ea typeface="Calibri" panose="020F0502020204030204" pitchFamily="34" charset="0"/>
                <a:cs typeface="Calibri" panose="020F0502020204030204" pitchFamily="34" charset="0"/>
              </a:rPr>
              <a:t>GitHub</a:t>
            </a:r>
            <a:r>
              <a:rPr lang="en-US" sz="1400" dirty="0">
                <a:latin typeface="Calibri" panose="020F0502020204030204" pitchFamily="34" charset="0"/>
                <a:ea typeface="Calibri" panose="020F0502020204030204" pitchFamily="34" charset="0"/>
                <a:cs typeface="Calibri" panose="020F0502020204030204" pitchFamily="34" charset="0"/>
              </a:rPr>
              <a:t> account for version control.</a:t>
            </a:r>
          </a:p>
          <a:p>
            <a:pPr marL="628650" lvl="1"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 </a:t>
            </a:r>
            <a:r>
              <a:rPr lang="en-US" sz="1400" b="1" dirty="0" err="1">
                <a:latin typeface="Calibri" panose="020F0502020204030204" pitchFamily="34" charset="0"/>
                <a:ea typeface="Calibri" panose="020F0502020204030204" pitchFamily="34" charset="0"/>
                <a:cs typeface="Calibri" panose="020F0502020204030204" pitchFamily="34" charset="0"/>
              </a:rPr>
              <a:t>Vercel</a:t>
            </a:r>
            <a:r>
              <a:rPr lang="en-US" sz="1400" dirty="0">
                <a:latin typeface="Calibri" panose="020F0502020204030204" pitchFamily="34" charset="0"/>
                <a:ea typeface="Calibri" panose="020F0502020204030204" pitchFamily="34" charset="0"/>
                <a:cs typeface="Calibri" panose="020F0502020204030204" pitchFamily="34" charset="0"/>
              </a:rPr>
              <a:t> account connected to GitHub for deployment.</a:t>
            </a:r>
          </a:p>
          <a:p>
            <a:pPr marL="171450" indent="-17145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Libraries &amp; Technologies Required to Build the Project</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Cloud &amp; AI Services: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IBM Cloud &amp; watsonx.ai Agent Lab</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IBM Granite Series Foundation Model</a:t>
            </a:r>
          </a:p>
          <a:p>
            <a:pPr marL="628650" lvl="1"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Backend: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Node.js (Runtime Environment)</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Express.js (Server Framework)</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Axios (To make API requests to IBM Cloud)</a:t>
            </a:r>
          </a:p>
          <a:p>
            <a:pPr marL="1085850" lvl="2" indent="-171450">
              <a:buFont typeface="Arial" panose="020B0604020202020204" pitchFamily="34" charset="0"/>
              <a:buChar char="•"/>
            </a:pPr>
            <a:r>
              <a:rPr lang="en-US" sz="1400" dirty="0" err="1">
                <a:latin typeface="Calibri" panose="020F0502020204030204" pitchFamily="34" charset="0"/>
                <a:ea typeface="Calibri" panose="020F0502020204030204" pitchFamily="34" charset="0"/>
                <a:cs typeface="Calibri" panose="020F0502020204030204" pitchFamily="34" charset="0"/>
              </a:rPr>
              <a:t>Dotenv</a:t>
            </a:r>
            <a:r>
              <a:rPr lang="en-US" sz="1400" dirty="0">
                <a:latin typeface="Calibri" panose="020F0502020204030204" pitchFamily="34" charset="0"/>
                <a:ea typeface="Calibri" panose="020F0502020204030204" pitchFamily="34" charset="0"/>
                <a:cs typeface="Calibri" panose="020F0502020204030204" pitchFamily="34" charset="0"/>
              </a:rPr>
              <a:t> (For secure management of credentials)</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CORS (To handle cross-origin requests)</a:t>
            </a:r>
          </a:p>
          <a:p>
            <a:pPr marL="628650" lvl="1" indent="-1714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Frontend: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HTML5</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CSS3</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JavaScript</a:t>
            </a:r>
          </a:p>
          <a:p>
            <a:pPr marL="1085850" lvl="2" indent="-1714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Marked.js (A library to parse and display the agent's formatted responses)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Box 5">
            <a:extLst>
              <a:ext uri="{FF2B5EF4-FFF2-40B4-BE49-F238E27FC236}">
                <a16:creationId xmlns:a16="http://schemas.microsoft.com/office/drawing/2014/main" id="{A4F2C482-6A71-5D0F-BB44-01C54F3B4E87}"/>
              </a:ext>
            </a:extLst>
          </p:cNvPr>
          <p:cNvSpPr txBox="1"/>
          <p:nvPr/>
        </p:nvSpPr>
        <p:spPr>
          <a:xfrm>
            <a:off x="581192" y="1232452"/>
            <a:ext cx="10893053" cy="4708981"/>
          </a:xfrm>
          <a:prstGeom prst="rect">
            <a:avLst/>
          </a:prstGeom>
          <a:noFill/>
        </p:spPr>
        <p:txBody>
          <a:bodyPr wrap="square" rtlCol="0">
            <a:sp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In this section, we describe the core AI logic and deployment strategy for the Interview Trainer Agent.</a:t>
            </a:r>
          </a:p>
          <a:p>
            <a:pPr marL="171450"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Algorithm Selection:</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The project is built on an </a:t>
            </a:r>
            <a:r>
              <a:rPr lang="en-US" sz="1500" b="1" dirty="0">
                <a:latin typeface="Calibri" panose="020F0502020204030204" pitchFamily="34" charset="0"/>
                <a:ea typeface="Calibri" panose="020F0502020204030204" pitchFamily="34" charset="0"/>
                <a:cs typeface="Calibri" panose="020F0502020204030204" pitchFamily="34" charset="0"/>
              </a:rPr>
              <a:t>IBM Granite series Large Language Model (LLM)</a:t>
            </a:r>
            <a:r>
              <a:rPr lang="en-US" sz="1500" dirty="0">
                <a:latin typeface="Calibri" panose="020F0502020204030204" pitchFamily="34" charset="0"/>
                <a:ea typeface="Calibri" panose="020F0502020204030204" pitchFamily="34" charset="0"/>
                <a:cs typeface="Calibri" panose="020F0502020204030204" pitchFamily="34" charset="0"/>
              </a:rPr>
              <a:t>. This model was chosen for its strong natural language understanding and generation capabilities, making it ideal for a dynamic, conversational task like conducting a practice interview. Instead of a predictive algorithm, it uses a generative approach guided by a detailed prompt.</a:t>
            </a:r>
          </a:p>
          <a:p>
            <a:pPr marL="171450"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Data Input:</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The system utilizes two primary types of input:</a:t>
            </a:r>
          </a:p>
          <a:p>
            <a:pPr marL="1085850" lvl="2"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Direct User Input:</a:t>
            </a:r>
            <a:r>
              <a:rPr lang="en-US" sz="1500" dirty="0">
                <a:latin typeface="Calibri" panose="020F0502020204030204" pitchFamily="34" charset="0"/>
                <a:ea typeface="Calibri" panose="020F0502020204030204" pitchFamily="34" charset="0"/>
                <a:cs typeface="Calibri" panose="020F0502020204030204" pitchFamily="34" charset="0"/>
              </a:rPr>
              <a:t> The user provides their target job role, years of experience, and can paste the text of their resume.</a:t>
            </a:r>
          </a:p>
          <a:p>
            <a:pPr marL="1085850" lvl="2"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Retrieved Web Data:</a:t>
            </a:r>
            <a:r>
              <a:rPr lang="en-US" sz="1500" dirty="0">
                <a:latin typeface="Calibri" panose="020F0502020204030204" pitchFamily="34" charset="0"/>
                <a:ea typeface="Calibri" panose="020F0502020204030204" pitchFamily="34" charset="0"/>
                <a:cs typeface="Calibri" panose="020F0502020204030204" pitchFamily="34" charset="0"/>
              </a:rPr>
              <a:t> The agent uses integrated search tools (</a:t>
            </a:r>
            <a:r>
              <a:rPr lang="en-US" sz="1500" b="1" dirty="0">
                <a:latin typeface="Calibri" panose="020F0502020204030204" pitchFamily="34" charset="0"/>
                <a:ea typeface="Calibri" panose="020F0502020204030204" pitchFamily="34" charset="0"/>
                <a:cs typeface="Calibri" panose="020F0502020204030204" pitchFamily="34" charset="0"/>
              </a:rPr>
              <a:t>Retrieval-Augmented Generation - RAG</a:t>
            </a:r>
            <a:r>
              <a:rPr lang="en-US" sz="1500" dirty="0">
                <a:latin typeface="Calibri" panose="020F0502020204030204" pitchFamily="34" charset="0"/>
                <a:ea typeface="Calibri" panose="020F0502020204030204" pitchFamily="34" charset="0"/>
                <a:cs typeface="Calibri" panose="020F0502020204030204" pitchFamily="34" charset="0"/>
              </a:rPr>
              <a:t>) to fetch real-time data from the web, such as common questions for that role and relevant industry expectations.</a:t>
            </a:r>
          </a:p>
          <a:p>
            <a:pPr marL="171450"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"Training" Process (Prompt Engineering):</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Unlike traditional models, the agent isn't "trained" on a static dataset. Instead, its behavior is guided in real-time through </a:t>
            </a:r>
            <a:r>
              <a:rPr lang="en-US" sz="1500" b="1" dirty="0">
                <a:latin typeface="Calibri" panose="020F0502020204030204" pitchFamily="34" charset="0"/>
                <a:ea typeface="Calibri" panose="020F0502020204030204" pitchFamily="34" charset="0"/>
                <a:cs typeface="Calibri" panose="020F0502020204030204" pitchFamily="34" charset="0"/>
              </a:rPr>
              <a:t>Prompt Engineering</a:t>
            </a:r>
            <a:r>
              <a:rPr lang="en-US" sz="1500" dirty="0">
                <a:latin typeface="Calibri" panose="020F0502020204030204" pitchFamily="34" charset="0"/>
                <a:ea typeface="Calibri" panose="020F0502020204030204" pitchFamily="34" charset="0"/>
                <a:cs typeface="Calibri" panose="020F0502020204030204" pitchFamily="34" charset="0"/>
              </a:rPr>
              <a:t>.</a:t>
            </a: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 detailed system prompt was crafted to instruct the agent on its persona (an expert Interview Trainer), its goals (to help users prepare), and its workflow (ask for details, generate questions, provide model answers, and give tips).</a:t>
            </a:r>
          </a:p>
          <a:p>
            <a:pPr marL="171450" indent="-171450">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"Prediction" Process (Response Generation):</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When a user sends a message, their input is combined with the system prompt and the data retrieved from the web (RAG).</a:t>
            </a: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The IBM Granite LLM processes this combined information to generate a relevant, context-aware response.</a:t>
            </a:r>
          </a:p>
          <a:p>
            <a:pPr marL="628650" lvl="1" indent="-1714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The output (the tailored interview questions, answers, and tips) is sent back to the user interface as a continuous stream of text for a real-time, conversational feel.</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7156F56A-C63C-B5CC-5E27-8A827BD77789}"/>
              </a:ext>
            </a:extLst>
          </p:cNvPr>
          <p:cNvPicPr>
            <a:picLocks noGrp="1" noChangeAspect="1"/>
          </p:cNvPicPr>
          <p:nvPr>
            <p:ph idx="1"/>
          </p:nvPr>
        </p:nvPicPr>
        <p:blipFill>
          <a:blip r:embed="rId2"/>
          <a:stretch>
            <a:fillRect/>
          </a:stretch>
        </p:blipFill>
        <p:spPr>
          <a:xfrm>
            <a:off x="955040" y="1778000"/>
            <a:ext cx="9730163" cy="4560724"/>
          </a:xfrm>
        </p:spPr>
      </p:pic>
      <p:sp>
        <p:nvSpPr>
          <p:cNvPr id="8" name="TextBox 7">
            <a:extLst>
              <a:ext uri="{FF2B5EF4-FFF2-40B4-BE49-F238E27FC236}">
                <a16:creationId xmlns:a16="http://schemas.microsoft.com/office/drawing/2014/main" id="{96D30942-A170-54AA-37BC-DD86F53E8E20}"/>
              </a:ext>
            </a:extLst>
          </p:cNvPr>
          <p:cNvSpPr txBox="1"/>
          <p:nvPr/>
        </p:nvSpPr>
        <p:spPr>
          <a:xfrm>
            <a:off x="741680" y="1341120"/>
            <a:ext cx="783336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RESULT OF IBM CLOUD WATSONX  INTERVIEW AGENT  </a:t>
            </a:r>
            <a:endParaRPr lang="en-IN" b="1"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A23D7-CE34-7F7F-B38B-A06105E98D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EF8D1D-7CB4-7943-CE00-970287B6D6F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70E34079-3C72-FDB1-5505-A4B456D38C33}"/>
              </a:ext>
            </a:extLst>
          </p:cNvPr>
          <p:cNvPicPr>
            <a:picLocks noGrp="1" noChangeAspect="1"/>
          </p:cNvPicPr>
          <p:nvPr>
            <p:ph idx="1"/>
          </p:nvPr>
        </p:nvPicPr>
        <p:blipFill>
          <a:blip r:embed="rId2"/>
          <a:srcRect t="1836" b="3422"/>
          <a:stretch>
            <a:fillRect/>
          </a:stretch>
        </p:blipFill>
        <p:spPr>
          <a:xfrm>
            <a:off x="943992" y="1748266"/>
            <a:ext cx="9531855" cy="4407578"/>
          </a:xfrm>
        </p:spPr>
      </p:pic>
      <p:sp>
        <p:nvSpPr>
          <p:cNvPr id="9" name="TextBox 8">
            <a:extLst>
              <a:ext uri="{FF2B5EF4-FFF2-40B4-BE49-F238E27FC236}">
                <a16:creationId xmlns:a16="http://schemas.microsoft.com/office/drawing/2014/main" id="{553FAC83-6C2D-7BB9-B5AD-55BCB8743E60}"/>
              </a:ext>
            </a:extLst>
          </p:cNvPr>
          <p:cNvSpPr txBox="1"/>
          <p:nvPr/>
        </p:nvSpPr>
        <p:spPr>
          <a:xfrm>
            <a:off x="671688" y="1147092"/>
            <a:ext cx="11154552"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t>RESULT OF LOCAL DEPLOYMENT WITH UI (FRONTEND AND BACKEND)</a:t>
            </a:r>
            <a:endParaRPr lang="en-IN" b="1" dirty="0"/>
          </a:p>
          <a:p>
            <a:pPr marL="285750" indent="-285750">
              <a:buFont typeface="Wingdings" panose="05000000000000000000" pitchFamily="2" charset="2"/>
              <a:buChar char="§"/>
            </a:pPr>
            <a:r>
              <a:rPr lang="en-IN" b="1" dirty="0"/>
              <a:t>Live Deployment link : </a:t>
            </a:r>
            <a:r>
              <a:rPr lang="en-IN" b="1" dirty="0">
                <a:hlinkClick r:id="rId3"/>
              </a:rPr>
              <a:t>https://interview-trainer-agent.vercel.app/</a:t>
            </a:r>
            <a:endParaRPr lang="en-IN" b="1" dirty="0"/>
          </a:p>
        </p:txBody>
      </p:sp>
    </p:spTree>
    <p:extLst>
      <p:ext uri="{BB962C8B-B14F-4D97-AF65-F5344CB8AC3E}">
        <p14:creationId xmlns:p14="http://schemas.microsoft.com/office/powerpoint/2010/main" val="274191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8" name="TextBox 7">
            <a:extLst>
              <a:ext uri="{FF2B5EF4-FFF2-40B4-BE49-F238E27FC236}">
                <a16:creationId xmlns:a16="http://schemas.microsoft.com/office/drawing/2014/main" id="{8D785123-BBF9-5807-2E82-E61AA0C1AA68}"/>
              </a:ext>
            </a:extLst>
          </p:cNvPr>
          <p:cNvSpPr txBox="1"/>
          <p:nvPr/>
        </p:nvSpPr>
        <p:spPr>
          <a:xfrm>
            <a:off x="701040" y="1310640"/>
            <a:ext cx="8940800" cy="371856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7FE2617-672B-7BDB-46DB-2F215A0BECB6}"/>
              </a:ext>
            </a:extLst>
          </p:cNvPr>
          <p:cNvSpPr txBox="1"/>
          <p:nvPr/>
        </p:nvSpPr>
        <p:spPr>
          <a:xfrm>
            <a:off x="436880" y="1232452"/>
            <a:ext cx="10546080" cy="4093428"/>
          </a:xfrm>
          <a:prstGeom prst="rect">
            <a:avLst/>
          </a:prstGeom>
          <a:no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 Interview Agent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project successfully resulted in a functional, full-stack application that directly solves a key problem for job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seekers.The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agent proved highly effective at generating personalized, relevant interview questions in a dynamic, conversational manner, fulfilling the core objectives of the project.</a:t>
            </a:r>
          </a:p>
          <a:p>
            <a:pPr marR="0" lvl="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Significant technical challenges were overcome during implementation. These included resolving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CORS security policies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by </a:t>
            </a:r>
            <a:r>
              <a:rPr lang="en-US" altLang="en-US" sz="2000" dirty="0">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building a Node.js proxy, debugging 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streaming data response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from the LLM to ensure proper display.</a:t>
            </a:r>
          </a:p>
          <a:p>
            <a:pPr marR="0" lvl="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development of 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 Interview Agent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highlights the immense value of personalized, AI-driven tools in modern career preparation. By offering on-demand and tailored practice, this solution can directly boost a candidate's confidence, sharpen their responses, and improve their chances of success in the competitive job market</a:t>
            </a: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1439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Interview Trainer Agent</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Manish Kumawat</cp:lastModifiedBy>
  <cp:revision>28</cp:revision>
  <dcterms:created xsi:type="dcterms:W3CDTF">2021-05-26T16:50:10Z</dcterms:created>
  <dcterms:modified xsi:type="dcterms:W3CDTF">2025-08-03T08:21:03Z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