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2" r:id="rId7"/>
    <p:sldId id="292" r:id="rId8"/>
    <p:sldId id="29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89" r:id="rId22"/>
    <p:sldId id="277" r:id="rId23"/>
    <p:sldId id="278" r:id="rId24"/>
    <p:sldId id="279" r:id="rId25"/>
    <p:sldId id="290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1104" y="2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DB19F-592A-4CF0-AC9A-B6E09B884F69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C12B8-28C0-4052-A8C3-E887A1AD8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78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C12B8-28C0-4052-A8C3-E887A1AD84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9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121409"/>
            <a:ext cx="381889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EBD2D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00" b="1" i="0">
                <a:solidFill>
                  <a:srgbClr val="EBD2D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2"/>
            <a:ext cx="5760085" cy="506730"/>
          </a:xfrm>
          <a:custGeom>
            <a:avLst/>
            <a:gdLst/>
            <a:ahLst/>
            <a:cxnLst/>
            <a:rect l="l" t="t" r="r" b="b"/>
            <a:pathLst>
              <a:path w="5760085" h="506730">
                <a:moveTo>
                  <a:pt x="5759996" y="0"/>
                </a:moveTo>
                <a:lnTo>
                  <a:pt x="0" y="0"/>
                </a:lnTo>
                <a:lnTo>
                  <a:pt x="0" y="506107"/>
                </a:lnTo>
                <a:lnTo>
                  <a:pt x="5759996" y="506107"/>
                </a:lnTo>
                <a:lnTo>
                  <a:pt x="5759996" y="0"/>
                </a:lnTo>
                <a:close/>
              </a:path>
            </a:pathLst>
          </a:custGeom>
          <a:solidFill>
            <a:srgbClr val="A63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250810" y="63268"/>
            <a:ext cx="379730" cy="379730"/>
          </a:xfrm>
          <a:custGeom>
            <a:avLst/>
            <a:gdLst/>
            <a:ahLst/>
            <a:cxnLst/>
            <a:rect l="l" t="t" r="r" b="b"/>
            <a:pathLst>
              <a:path w="379729" h="379730">
                <a:moveTo>
                  <a:pt x="159537" y="197895"/>
                </a:moveTo>
                <a:lnTo>
                  <a:pt x="135509" y="221912"/>
                </a:lnTo>
                <a:lnTo>
                  <a:pt x="165812" y="252235"/>
                </a:lnTo>
                <a:lnTo>
                  <a:pt x="145788" y="272250"/>
                </a:lnTo>
                <a:lnTo>
                  <a:pt x="137948" y="281799"/>
                </a:lnTo>
                <a:lnTo>
                  <a:pt x="132178" y="292592"/>
                </a:lnTo>
                <a:lnTo>
                  <a:pt x="128614" y="304300"/>
                </a:lnTo>
                <a:lnTo>
                  <a:pt x="127392" y="316592"/>
                </a:lnTo>
                <a:lnTo>
                  <a:pt x="128604" y="328886"/>
                </a:lnTo>
                <a:lnTo>
                  <a:pt x="155357" y="368811"/>
                </a:lnTo>
                <a:lnTo>
                  <a:pt x="190117" y="379336"/>
                </a:lnTo>
                <a:lnTo>
                  <a:pt x="202417" y="378124"/>
                </a:lnTo>
                <a:lnTo>
                  <a:pt x="214132" y="374570"/>
                </a:lnTo>
                <a:lnTo>
                  <a:pt x="224934" y="368811"/>
                </a:lnTo>
                <a:lnTo>
                  <a:pt x="234494" y="360982"/>
                </a:lnTo>
                <a:lnTo>
                  <a:pt x="250752" y="344732"/>
                </a:lnTo>
                <a:lnTo>
                  <a:pt x="197659" y="344732"/>
                </a:lnTo>
                <a:lnTo>
                  <a:pt x="183162" y="344109"/>
                </a:lnTo>
                <a:lnTo>
                  <a:pt x="176303" y="341059"/>
                </a:lnTo>
                <a:lnTo>
                  <a:pt x="166132" y="330716"/>
                </a:lnTo>
                <a:lnTo>
                  <a:pt x="163201" y="323807"/>
                </a:lnTo>
                <a:lnTo>
                  <a:pt x="162846" y="309961"/>
                </a:lnTo>
                <a:lnTo>
                  <a:pt x="162829" y="309309"/>
                </a:lnTo>
                <a:lnTo>
                  <a:pt x="165403" y="302260"/>
                </a:lnTo>
                <a:lnTo>
                  <a:pt x="170217" y="296835"/>
                </a:lnTo>
                <a:lnTo>
                  <a:pt x="190241" y="276620"/>
                </a:lnTo>
                <a:lnTo>
                  <a:pt x="238299" y="276620"/>
                </a:lnTo>
                <a:lnTo>
                  <a:pt x="159537" y="197895"/>
                </a:lnTo>
                <a:close/>
              </a:path>
              <a:path w="379729" h="379730">
                <a:moveTo>
                  <a:pt x="289060" y="258673"/>
                </a:moveTo>
                <a:lnTo>
                  <a:pt x="210265" y="337565"/>
                </a:lnTo>
                <a:lnTo>
                  <a:pt x="204755" y="342281"/>
                </a:lnTo>
                <a:lnTo>
                  <a:pt x="197659" y="344732"/>
                </a:lnTo>
                <a:lnTo>
                  <a:pt x="250752" y="344732"/>
                </a:lnTo>
                <a:lnTo>
                  <a:pt x="331466" y="264055"/>
                </a:lnTo>
                <a:lnTo>
                  <a:pt x="321874" y="264055"/>
                </a:lnTo>
                <a:lnTo>
                  <a:pt x="310729" y="263904"/>
                </a:lnTo>
                <a:lnTo>
                  <a:pt x="299729" y="262104"/>
                </a:lnTo>
                <a:lnTo>
                  <a:pt x="289060" y="258673"/>
                </a:lnTo>
                <a:close/>
              </a:path>
              <a:path w="379729" h="379730">
                <a:moveTo>
                  <a:pt x="62861" y="126640"/>
                </a:moveTo>
                <a:lnTo>
                  <a:pt x="50129" y="127877"/>
                </a:lnTo>
                <a:lnTo>
                  <a:pt x="50420" y="127877"/>
                </a:lnTo>
                <a:lnTo>
                  <a:pt x="38682" y="131456"/>
                </a:lnTo>
                <a:lnTo>
                  <a:pt x="4900" y="165104"/>
                </a:lnTo>
                <a:lnTo>
                  <a:pt x="0" y="189322"/>
                </a:lnTo>
                <a:lnTo>
                  <a:pt x="1175" y="201406"/>
                </a:lnTo>
                <a:lnTo>
                  <a:pt x="1190" y="201563"/>
                </a:lnTo>
                <a:lnTo>
                  <a:pt x="4625" y="212928"/>
                </a:lnTo>
                <a:lnTo>
                  <a:pt x="4731" y="213280"/>
                </a:lnTo>
                <a:lnTo>
                  <a:pt x="10480" y="224087"/>
                </a:lnTo>
                <a:lnTo>
                  <a:pt x="17722" y="232947"/>
                </a:lnTo>
                <a:lnTo>
                  <a:pt x="18401" y="233755"/>
                </a:lnTo>
                <a:lnTo>
                  <a:pt x="116819" y="332227"/>
                </a:lnTo>
                <a:lnTo>
                  <a:pt x="115338" y="321112"/>
                </a:lnTo>
                <a:lnTo>
                  <a:pt x="115413" y="316592"/>
                </a:lnTo>
                <a:lnTo>
                  <a:pt x="115523" y="309961"/>
                </a:lnTo>
                <a:lnTo>
                  <a:pt x="117357" y="298960"/>
                </a:lnTo>
                <a:lnTo>
                  <a:pt x="120824" y="288295"/>
                </a:lnTo>
                <a:lnTo>
                  <a:pt x="41896" y="209570"/>
                </a:lnTo>
                <a:lnTo>
                  <a:pt x="36546" y="204178"/>
                </a:lnTo>
                <a:lnTo>
                  <a:pt x="33557" y="196882"/>
                </a:lnTo>
                <a:lnTo>
                  <a:pt x="33620" y="181692"/>
                </a:lnTo>
                <a:lnTo>
                  <a:pt x="36668" y="174421"/>
                </a:lnTo>
                <a:lnTo>
                  <a:pt x="47334" y="163848"/>
                </a:lnTo>
                <a:lnTo>
                  <a:pt x="47158" y="163848"/>
                </a:lnTo>
                <a:lnTo>
                  <a:pt x="54604" y="160801"/>
                </a:lnTo>
                <a:lnTo>
                  <a:pt x="122927" y="160801"/>
                </a:lnTo>
                <a:lnTo>
                  <a:pt x="107308" y="145189"/>
                </a:lnTo>
                <a:lnTo>
                  <a:pt x="107025" y="144939"/>
                </a:lnTo>
                <a:lnTo>
                  <a:pt x="97662" y="137239"/>
                </a:lnTo>
                <a:lnTo>
                  <a:pt x="86870" y="131456"/>
                </a:lnTo>
                <a:lnTo>
                  <a:pt x="75160" y="127877"/>
                </a:lnTo>
                <a:lnTo>
                  <a:pt x="62861" y="126640"/>
                </a:lnTo>
                <a:close/>
              </a:path>
              <a:path w="379729" h="379730">
                <a:moveTo>
                  <a:pt x="238299" y="276620"/>
                </a:moveTo>
                <a:lnTo>
                  <a:pt x="190241" y="276620"/>
                </a:lnTo>
                <a:lnTo>
                  <a:pt x="220544" y="306975"/>
                </a:lnTo>
                <a:lnTo>
                  <a:pt x="244640" y="282958"/>
                </a:lnTo>
                <a:lnTo>
                  <a:pt x="238299" y="276620"/>
                </a:lnTo>
                <a:close/>
              </a:path>
              <a:path w="379729" h="379730">
                <a:moveTo>
                  <a:pt x="332979" y="262543"/>
                </a:moveTo>
                <a:lnTo>
                  <a:pt x="321874" y="264055"/>
                </a:lnTo>
                <a:lnTo>
                  <a:pt x="331466" y="264055"/>
                </a:lnTo>
                <a:lnTo>
                  <a:pt x="332979" y="262543"/>
                </a:lnTo>
                <a:close/>
              </a:path>
              <a:path w="379729" h="379730">
                <a:moveTo>
                  <a:pt x="302132" y="213740"/>
                </a:moveTo>
                <a:lnTo>
                  <a:pt x="252916" y="213740"/>
                </a:lnTo>
                <a:lnTo>
                  <a:pt x="272940" y="233755"/>
                </a:lnTo>
                <a:lnTo>
                  <a:pt x="282511" y="241303"/>
                </a:lnTo>
                <a:lnTo>
                  <a:pt x="293257" y="246819"/>
                </a:lnTo>
                <a:lnTo>
                  <a:pt x="304862" y="250176"/>
                </a:lnTo>
                <a:lnTo>
                  <a:pt x="317006" y="251247"/>
                </a:lnTo>
                <a:lnTo>
                  <a:pt x="329128" y="249952"/>
                </a:lnTo>
                <a:lnTo>
                  <a:pt x="368501" y="223547"/>
                </a:lnTo>
                <a:lnTo>
                  <a:pt x="371976" y="217131"/>
                </a:lnTo>
                <a:lnTo>
                  <a:pt x="310029" y="217131"/>
                </a:lnTo>
                <a:lnTo>
                  <a:pt x="302946" y="214478"/>
                </a:lnTo>
                <a:lnTo>
                  <a:pt x="302132" y="213740"/>
                </a:lnTo>
                <a:close/>
              </a:path>
              <a:path w="379729" h="379730">
                <a:moveTo>
                  <a:pt x="283687" y="135015"/>
                </a:moveTo>
                <a:lnTo>
                  <a:pt x="198518" y="220044"/>
                </a:lnTo>
                <a:lnTo>
                  <a:pt x="222580" y="244096"/>
                </a:lnTo>
                <a:lnTo>
                  <a:pt x="252916" y="213740"/>
                </a:lnTo>
                <a:lnTo>
                  <a:pt x="302132" y="213740"/>
                </a:lnTo>
                <a:lnTo>
                  <a:pt x="297537" y="209570"/>
                </a:lnTo>
                <a:lnTo>
                  <a:pt x="277279" y="189322"/>
                </a:lnTo>
                <a:lnTo>
                  <a:pt x="307649" y="158999"/>
                </a:lnTo>
                <a:lnTo>
                  <a:pt x="283687" y="135015"/>
                </a:lnTo>
                <a:close/>
              </a:path>
              <a:path w="379729" h="379730">
                <a:moveTo>
                  <a:pt x="122927" y="160801"/>
                </a:moveTo>
                <a:lnTo>
                  <a:pt x="69953" y="160801"/>
                </a:lnTo>
                <a:lnTo>
                  <a:pt x="77228" y="163848"/>
                </a:lnTo>
                <a:lnTo>
                  <a:pt x="102836" y="189555"/>
                </a:lnTo>
                <a:lnTo>
                  <a:pt x="72466" y="219911"/>
                </a:lnTo>
                <a:lnTo>
                  <a:pt x="96528" y="243962"/>
                </a:lnTo>
                <a:lnTo>
                  <a:pt x="175392" y="165104"/>
                </a:lnTo>
                <a:lnTo>
                  <a:pt x="127232" y="165104"/>
                </a:lnTo>
                <a:lnTo>
                  <a:pt x="122927" y="160801"/>
                </a:lnTo>
                <a:close/>
              </a:path>
              <a:path w="379729" h="379730">
                <a:moveTo>
                  <a:pt x="263229" y="46649"/>
                </a:moveTo>
                <a:lnTo>
                  <a:pt x="264735" y="57749"/>
                </a:lnTo>
                <a:lnTo>
                  <a:pt x="264671" y="62415"/>
                </a:lnTo>
                <a:lnTo>
                  <a:pt x="264581" y="68889"/>
                </a:lnTo>
                <a:lnTo>
                  <a:pt x="262783" y="79883"/>
                </a:lnTo>
                <a:lnTo>
                  <a:pt x="259357" y="90548"/>
                </a:lnTo>
                <a:lnTo>
                  <a:pt x="338252" y="169540"/>
                </a:lnTo>
                <a:lnTo>
                  <a:pt x="343072" y="175027"/>
                </a:lnTo>
                <a:lnTo>
                  <a:pt x="345609" y="182150"/>
                </a:lnTo>
                <a:lnTo>
                  <a:pt x="345075" y="196745"/>
                </a:lnTo>
                <a:lnTo>
                  <a:pt x="342025" y="203663"/>
                </a:lnTo>
                <a:lnTo>
                  <a:pt x="331608" y="213904"/>
                </a:lnTo>
                <a:lnTo>
                  <a:pt x="324637" y="216838"/>
                </a:lnTo>
                <a:lnTo>
                  <a:pt x="310029" y="217131"/>
                </a:lnTo>
                <a:lnTo>
                  <a:pt x="371976" y="217131"/>
                </a:lnTo>
                <a:lnTo>
                  <a:pt x="379195" y="189322"/>
                </a:lnTo>
                <a:lnTo>
                  <a:pt x="378168" y="177151"/>
                </a:lnTo>
                <a:lnTo>
                  <a:pt x="374849" y="165541"/>
                </a:lnTo>
                <a:lnTo>
                  <a:pt x="369367" y="154781"/>
                </a:lnTo>
                <a:lnTo>
                  <a:pt x="361847" y="145189"/>
                </a:lnTo>
                <a:lnTo>
                  <a:pt x="263229" y="46649"/>
                </a:lnTo>
                <a:close/>
              </a:path>
              <a:path w="379729" h="379730">
                <a:moveTo>
                  <a:pt x="159404" y="71835"/>
                </a:moveTo>
                <a:lnTo>
                  <a:pt x="135342" y="95886"/>
                </a:lnTo>
                <a:lnTo>
                  <a:pt x="220544" y="180915"/>
                </a:lnTo>
                <a:lnTo>
                  <a:pt x="244606" y="156898"/>
                </a:lnTo>
                <a:lnTo>
                  <a:pt x="214302" y="126640"/>
                </a:lnTo>
                <a:lnTo>
                  <a:pt x="214171" y="126640"/>
                </a:lnTo>
                <a:lnTo>
                  <a:pt x="234261" y="106560"/>
                </a:lnTo>
                <a:lnTo>
                  <a:pt x="237771" y="102190"/>
                </a:lnTo>
                <a:lnTo>
                  <a:pt x="189740" y="102190"/>
                </a:lnTo>
                <a:lnTo>
                  <a:pt x="159404" y="71835"/>
                </a:lnTo>
                <a:close/>
              </a:path>
              <a:path w="379729" h="379730">
                <a:moveTo>
                  <a:pt x="157568" y="134815"/>
                </a:moveTo>
                <a:lnTo>
                  <a:pt x="127232" y="165104"/>
                </a:lnTo>
                <a:lnTo>
                  <a:pt x="175392" y="165104"/>
                </a:lnTo>
                <a:lnTo>
                  <a:pt x="181631" y="158866"/>
                </a:lnTo>
                <a:lnTo>
                  <a:pt x="157568" y="134815"/>
                </a:lnTo>
                <a:close/>
              </a:path>
              <a:path w="379729" h="379730">
                <a:moveTo>
                  <a:pt x="96393" y="114644"/>
                </a:moveTo>
                <a:lnTo>
                  <a:pt x="58180" y="114644"/>
                </a:lnTo>
                <a:lnTo>
                  <a:pt x="69334" y="114786"/>
                </a:lnTo>
                <a:lnTo>
                  <a:pt x="80343" y="116578"/>
                </a:lnTo>
                <a:lnTo>
                  <a:pt x="91022" y="120004"/>
                </a:lnTo>
                <a:lnTo>
                  <a:pt x="96393" y="114644"/>
                </a:lnTo>
                <a:close/>
              </a:path>
              <a:path w="379729" h="379730">
                <a:moveTo>
                  <a:pt x="189913" y="0"/>
                </a:moveTo>
                <a:lnTo>
                  <a:pt x="145687" y="17728"/>
                </a:lnTo>
                <a:lnTo>
                  <a:pt x="47069" y="116167"/>
                </a:lnTo>
                <a:lnTo>
                  <a:pt x="58180" y="114644"/>
                </a:lnTo>
                <a:lnTo>
                  <a:pt x="96393" y="114644"/>
                </a:lnTo>
                <a:lnTo>
                  <a:pt x="169950" y="41245"/>
                </a:lnTo>
                <a:lnTo>
                  <a:pt x="175440" y="36427"/>
                </a:lnTo>
                <a:lnTo>
                  <a:pt x="182566" y="33892"/>
                </a:lnTo>
                <a:lnTo>
                  <a:pt x="244803" y="33892"/>
                </a:lnTo>
                <a:lnTo>
                  <a:pt x="241608" y="27921"/>
                </a:lnTo>
                <a:lnTo>
                  <a:pt x="233846" y="18441"/>
                </a:lnTo>
                <a:lnTo>
                  <a:pt x="224387" y="10650"/>
                </a:lnTo>
                <a:lnTo>
                  <a:pt x="213699" y="4889"/>
                </a:lnTo>
                <a:lnTo>
                  <a:pt x="202101" y="1294"/>
                </a:lnTo>
                <a:lnTo>
                  <a:pt x="189913" y="0"/>
                </a:lnTo>
                <a:close/>
              </a:path>
              <a:path w="379729" h="379730">
                <a:moveTo>
                  <a:pt x="244803" y="33892"/>
                </a:moveTo>
                <a:lnTo>
                  <a:pt x="182566" y="33892"/>
                </a:lnTo>
                <a:lnTo>
                  <a:pt x="197167" y="34426"/>
                </a:lnTo>
                <a:lnTo>
                  <a:pt x="204088" y="37475"/>
                </a:lnTo>
                <a:lnTo>
                  <a:pt x="214334" y="47886"/>
                </a:lnTo>
                <a:lnTo>
                  <a:pt x="217270" y="54854"/>
                </a:lnTo>
                <a:lnTo>
                  <a:pt x="217551" y="68889"/>
                </a:lnTo>
                <a:lnTo>
                  <a:pt x="217562" y="69456"/>
                </a:lnTo>
                <a:lnTo>
                  <a:pt x="214908" y="76535"/>
                </a:lnTo>
                <a:lnTo>
                  <a:pt x="209998" y="81942"/>
                </a:lnTo>
                <a:lnTo>
                  <a:pt x="189740" y="102190"/>
                </a:lnTo>
                <a:lnTo>
                  <a:pt x="237771" y="102190"/>
                </a:lnTo>
                <a:lnTo>
                  <a:pt x="241934" y="97008"/>
                </a:lnTo>
                <a:lnTo>
                  <a:pt x="247559" y="86251"/>
                </a:lnTo>
                <a:lnTo>
                  <a:pt x="251007" y="74613"/>
                </a:lnTo>
                <a:lnTo>
                  <a:pt x="252147" y="62415"/>
                </a:lnTo>
                <a:lnTo>
                  <a:pt x="250892" y="50229"/>
                </a:lnTo>
                <a:lnTo>
                  <a:pt x="247335" y="38624"/>
                </a:lnTo>
                <a:lnTo>
                  <a:pt x="244803" y="338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7294" y="121409"/>
            <a:ext cx="453644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1063426"/>
            <a:ext cx="2366010" cy="1781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>
                <a:solidFill>
                  <a:srgbClr val="EBD2D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2.xml"/><Relationship Id="rId7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2.xml"/><Relationship Id="rId7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2.xml"/><Relationship Id="rId7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2.xml"/><Relationship Id="rId7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2.xml"/><Relationship Id="rId7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slide" Target="slide2.xml"/><Relationship Id="rId7" Type="http://schemas.openxmlformats.org/officeDocument/2006/relationships/slide" Target="slide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slide" Target="slide10.xml"/><Relationship Id="rId4" Type="http://schemas.openxmlformats.org/officeDocument/2006/relationships/slide" Target="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0" y="569747"/>
            <a:ext cx="5760085" cy="1771650"/>
          </a:xfrm>
          <a:custGeom>
            <a:avLst/>
            <a:gdLst/>
            <a:ahLst/>
            <a:cxnLst/>
            <a:rect l="l" t="t" r="r" b="b"/>
            <a:pathLst>
              <a:path w="5760085" h="1771650">
                <a:moveTo>
                  <a:pt x="0" y="0"/>
                </a:moveTo>
                <a:lnTo>
                  <a:pt x="0" y="1771357"/>
                </a:lnTo>
                <a:lnTo>
                  <a:pt x="5759996" y="1771357"/>
                </a:lnTo>
                <a:lnTo>
                  <a:pt x="5759996" y="0"/>
                </a:lnTo>
                <a:lnTo>
                  <a:pt x="0" y="0"/>
                </a:lnTo>
                <a:close/>
              </a:path>
            </a:pathLst>
          </a:custGeom>
          <a:solidFill>
            <a:srgbClr val="A634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7294" y="621916"/>
            <a:ext cx="3820795" cy="45339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pc="175" dirty="0"/>
              <a:t>End-</a:t>
            </a:r>
            <a:r>
              <a:rPr spc="145" dirty="0"/>
              <a:t>to-</a:t>
            </a:r>
            <a:r>
              <a:rPr spc="195" dirty="0"/>
              <a:t>End</a:t>
            </a:r>
            <a:r>
              <a:rPr spc="114" dirty="0"/>
              <a:t> </a:t>
            </a:r>
            <a:r>
              <a:rPr spc="145" dirty="0"/>
              <a:t>Automated</a:t>
            </a:r>
            <a:r>
              <a:rPr spc="114" dirty="0"/>
              <a:t> </a:t>
            </a:r>
            <a:r>
              <a:rPr spc="145" dirty="0"/>
              <a:t>Analytics</a:t>
            </a:r>
            <a:r>
              <a:rPr spc="120" dirty="0"/>
              <a:t> and</a:t>
            </a:r>
            <a:r>
              <a:rPr spc="114" dirty="0"/>
              <a:t> </a:t>
            </a:r>
            <a:r>
              <a:rPr spc="145" dirty="0"/>
              <a:t>Ma</a:t>
            </a:r>
            <a:r>
              <a:rPr spc="95" dirty="0"/>
              <a:t>chine</a:t>
            </a:r>
            <a:r>
              <a:rPr spc="235" dirty="0"/>
              <a:t> </a:t>
            </a:r>
            <a:r>
              <a:rPr spc="145" dirty="0"/>
              <a:t>Learning</a:t>
            </a:r>
            <a:r>
              <a:rPr spc="240" dirty="0"/>
              <a:t> </a:t>
            </a:r>
            <a:r>
              <a:rPr spc="105" dirty="0"/>
              <a:t>Workflow</a:t>
            </a:r>
            <a:r>
              <a:rPr spc="240" dirty="0"/>
              <a:t> </a:t>
            </a:r>
            <a:r>
              <a:rPr spc="80" dirty="0"/>
              <a:t>for</a:t>
            </a:r>
            <a:r>
              <a:rPr spc="240" dirty="0"/>
              <a:t> </a:t>
            </a:r>
            <a:r>
              <a:rPr spc="220" dirty="0"/>
              <a:t>SMBs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7294" y="1183695"/>
            <a:ext cx="20713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70" dirty="0">
                <a:solidFill>
                  <a:srgbClr val="FFFFFF"/>
                </a:solidFill>
                <a:latin typeface="Calibri"/>
                <a:cs typeface="Calibri"/>
              </a:rPr>
              <a:t>Mid-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Evaluation</a:t>
            </a:r>
            <a:r>
              <a:rPr sz="10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000" spc="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alibri"/>
                <a:cs typeface="Calibri"/>
              </a:rPr>
              <a:t>Presentation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1764086"/>
            <a:ext cx="2383206" cy="568617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>
              <a:lnSpc>
                <a:spcPct val="126899"/>
              </a:lnSpc>
              <a:spcBef>
                <a:spcPts val="165"/>
              </a:spcBef>
            </a:pPr>
            <a:r>
              <a:rPr lang="en-US" sz="900" dirty="0">
                <a:solidFill>
                  <a:srgbClr val="FFFFFF"/>
                </a:solidFill>
                <a:latin typeface="Calibri"/>
                <a:cs typeface="Calibri"/>
              </a:rPr>
              <a:t>MANISH – (122AD0029)</a:t>
            </a:r>
          </a:p>
          <a:p>
            <a:pPr marL="12700" marR="5080">
              <a:lnSpc>
                <a:spcPct val="126899"/>
              </a:lnSpc>
              <a:spcBef>
                <a:spcPts val="165"/>
              </a:spcBef>
            </a:pPr>
            <a:r>
              <a:rPr lang="en-US" sz="900" spc="-10" dirty="0">
                <a:solidFill>
                  <a:srgbClr val="FFFFFF"/>
                </a:solidFill>
                <a:latin typeface="Calibri"/>
                <a:cs typeface="Calibri"/>
              </a:rPr>
              <a:t>SANKET – (122CS0006)</a:t>
            </a:r>
            <a:endParaRPr lang="en-US" sz="900" spc="2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 marR="5080">
              <a:lnSpc>
                <a:spcPct val="126899"/>
              </a:lnSpc>
              <a:spcBef>
                <a:spcPts val="165"/>
              </a:spcBef>
            </a:pPr>
            <a:r>
              <a:rPr sz="800" spc="20" dirty="0">
                <a:solidFill>
                  <a:srgbClr val="FFFFFF"/>
                </a:solidFill>
                <a:latin typeface="Calibri"/>
                <a:cs typeface="Calibri"/>
              </a:rPr>
              <a:t>Department</a:t>
            </a:r>
            <a:r>
              <a:rPr sz="800" spc="1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2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800" spc="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00" spc="45" dirty="0">
                <a:solidFill>
                  <a:srgbClr val="FFFFFF"/>
                </a:solidFill>
                <a:latin typeface="Calibri"/>
                <a:cs typeface="Calibri"/>
              </a:rPr>
              <a:t>Compu</a:t>
            </a:r>
            <a:r>
              <a:rPr lang="en-US" sz="800" spc="45" dirty="0">
                <a:solidFill>
                  <a:srgbClr val="FFFFFF"/>
                </a:solidFill>
                <a:latin typeface="Calibri"/>
                <a:cs typeface="Calibri"/>
              </a:rPr>
              <a:t>ter Science and Engineering</a:t>
            </a:r>
            <a:endParaRPr sz="800" dirty="0">
              <a:latin typeface="Calibri"/>
              <a:cs typeface="Calibri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20" dirty="0"/>
              <a:t>Contents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80" y="1680870"/>
            <a:ext cx="5760176" cy="14478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indent="-139700">
              <a:lnSpc>
                <a:spcPct val="100000"/>
              </a:lnSpc>
              <a:spcBef>
                <a:spcPts val="95"/>
              </a:spcBef>
              <a:buClr>
                <a:srgbClr val="EBD2D7"/>
              </a:buClr>
              <a:buFont typeface="Lucida Sans Unicode"/>
              <a:buChar char="►"/>
              <a:tabLst>
                <a:tab pos="152400" algn="l"/>
              </a:tabLst>
            </a:pPr>
            <a:r>
              <a:rPr spc="75" dirty="0">
                <a:hlinkClick r:id="rId3" action="ppaction://hlinksldjump"/>
              </a:rPr>
              <a:t>Introduction</a:t>
            </a:r>
          </a:p>
          <a:p>
            <a:pPr marL="152400" indent="-139700">
              <a:lnSpc>
                <a:spcPct val="100000"/>
              </a:lnSpc>
              <a:spcBef>
                <a:spcPts val="1200"/>
              </a:spcBef>
              <a:buFont typeface="Lucida Sans Unicode"/>
              <a:buChar char="►"/>
              <a:tabLst>
                <a:tab pos="152400" algn="l"/>
              </a:tabLst>
            </a:pPr>
            <a:r>
              <a:rPr spc="90" dirty="0">
                <a:hlinkClick r:id="rId4" action="ppaction://hlinksldjump"/>
              </a:rPr>
              <a:t>Literature</a:t>
            </a:r>
            <a:r>
              <a:rPr spc="165" dirty="0">
                <a:hlinkClick r:id="rId4" action="ppaction://hlinksldjump"/>
              </a:rPr>
              <a:t> </a:t>
            </a:r>
            <a:r>
              <a:rPr spc="100" dirty="0">
                <a:hlinkClick r:id="rId4" action="ppaction://hlinksldjump"/>
              </a:rPr>
              <a:t>Review</a:t>
            </a:r>
            <a:r>
              <a:rPr spc="170" dirty="0">
                <a:hlinkClick r:id="rId4" action="ppaction://hlinksldjump"/>
              </a:rPr>
              <a:t>  </a:t>
            </a:r>
            <a:r>
              <a:rPr spc="90" dirty="0">
                <a:hlinkClick r:id="rId4" action="ppaction://hlinksldjump"/>
              </a:rPr>
              <a:t>Research</a:t>
            </a:r>
            <a:r>
              <a:rPr spc="175" dirty="0">
                <a:hlinkClick r:id="rId4" action="ppaction://hlinksldjump"/>
              </a:rPr>
              <a:t> </a:t>
            </a:r>
            <a:r>
              <a:rPr spc="95" dirty="0">
                <a:hlinkClick r:id="rId4" action="ppaction://hlinksldjump"/>
              </a:rPr>
              <a:t>Gaps</a:t>
            </a:r>
          </a:p>
          <a:p>
            <a:pPr>
              <a:lnSpc>
                <a:spcPct val="100000"/>
              </a:lnSpc>
              <a:spcBef>
                <a:spcPts val="135"/>
              </a:spcBef>
              <a:buFont typeface="Lucida Sans Unicode"/>
              <a:buChar char="►"/>
            </a:pPr>
            <a:endParaRPr spc="95" dirty="0">
              <a:hlinkClick r:id="rId4" action="ppaction://hlinksldjump"/>
            </a:endParaRPr>
          </a:p>
          <a:p>
            <a:pPr marL="152400" indent="-139700">
              <a:lnSpc>
                <a:spcPct val="100000"/>
              </a:lnSpc>
              <a:buFont typeface="Lucida Sans Unicode"/>
              <a:buChar char="►"/>
              <a:tabLst>
                <a:tab pos="152400" algn="l"/>
              </a:tabLst>
            </a:pPr>
            <a:r>
              <a:rPr spc="100" dirty="0">
                <a:solidFill>
                  <a:srgbClr val="A02237"/>
                </a:solidFill>
                <a:hlinkClick r:id="rId5" action="ppaction://hlinksldjump"/>
              </a:rPr>
              <a:t>Problem</a:t>
            </a:r>
            <a:r>
              <a:rPr spc="155" dirty="0">
                <a:solidFill>
                  <a:srgbClr val="A02237"/>
                </a:solidFill>
                <a:hlinkClick r:id="rId5" action="ppaction://hlinksldjump"/>
              </a:rPr>
              <a:t> </a:t>
            </a:r>
            <a:r>
              <a:rPr spc="80" dirty="0">
                <a:solidFill>
                  <a:srgbClr val="A02237"/>
                </a:solidFill>
                <a:hlinkClick r:id="rId5" action="ppaction://hlinksldjump"/>
              </a:rPr>
              <a:t>Statement</a:t>
            </a:r>
            <a:r>
              <a:rPr spc="165" dirty="0">
                <a:solidFill>
                  <a:srgbClr val="A02237"/>
                </a:solidFill>
                <a:hlinkClick r:id="rId5" action="ppaction://hlinksldjump"/>
              </a:rPr>
              <a:t>  </a:t>
            </a:r>
            <a:r>
              <a:rPr spc="75" dirty="0">
                <a:solidFill>
                  <a:srgbClr val="A02237"/>
                </a:solidFill>
                <a:hlinkClick r:id="rId5" action="ppaction://hlinksldjump"/>
              </a:rPr>
              <a:t>Objectives</a:t>
            </a:r>
          </a:p>
          <a:p>
            <a:pPr>
              <a:lnSpc>
                <a:spcPct val="100000"/>
              </a:lnSpc>
              <a:spcBef>
                <a:spcPts val="135"/>
              </a:spcBef>
              <a:buFont typeface="Lucida Sans Unicode"/>
              <a:buChar char="►"/>
            </a:pPr>
            <a:endParaRPr spc="75" dirty="0">
              <a:solidFill>
                <a:srgbClr val="A02237"/>
              </a:solidFill>
              <a:hlinkClick r:id="rId5" action="ppaction://hlinksldjump"/>
            </a:endParaRPr>
          </a:p>
          <a:p>
            <a:pPr marL="152400" indent="-139700">
              <a:lnSpc>
                <a:spcPct val="100000"/>
              </a:lnSpc>
              <a:buFont typeface="Lucida Sans Unicode"/>
              <a:buChar char="►"/>
              <a:tabLst>
                <a:tab pos="152400" algn="l"/>
              </a:tabLst>
            </a:pPr>
            <a:r>
              <a:rPr spc="85" dirty="0">
                <a:hlinkClick r:id="rId6" action="ppaction://hlinksldjump"/>
              </a:rPr>
              <a:t>Proposed</a:t>
            </a:r>
            <a:r>
              <a:rPr spc="190" dirty="0">
                <a:hlinkClick r:id="rId6" action="ppaction://hlinksldjump"/>
              </a:rPr>
              <a:t> </a:t>
            </a:r>
            <a:r>
              <a:rPr spc="70" dirty="0">
                <a:hlinkClick r:id="rId6" action="ppaction://hlinksldjump"/>
              </a:rPr>
              <a:t>Methodology</a:t>
            </a:r>
          </a:p>
          <a:p>
            <a:pPr>
              <a:lnSpc>
                <a:spcPct val="100000"/>
              </a:lnSpc>
              <a:spcBef>
                <a:spcPts val="135"/>
              </a:spcBef>
              <a:buFont typeface="Lucida Sans Unicode"/>
              <a:buChar char="►"/>
            </a:pPr>
            <a:endParaRPr spc="70" dirty="0">
              <a:hlinkClick r:id="rId6" action="ppaction://hlinksldjump"/>
            </a:endParaRPr>
          </a:p>
          <a:p>
            <a:pPr marL="152400" indent="-139700">
              <a:lnSpc>
                <a:spcPct val="100000"/>
              </a:lnSpc>
              <a:buFont typeface="Lucida Sans Unicode"/>
              <a:buChar char="►"/>
              <a:tabLst>
                <a:tab pos="152400" algn="l"/>
              </a:tabLst>
            </a:pPr>
            <a:r>
              <a:rPr spc="80" dirty="0">
                <a:hlinkClick r:id="rId7" action="ppaction://hlinksldjump"/>
              </a:rPr>
              <a:t>Implementation</a:t>
            </a:r>
            <a:r>
              <a:rPr spc="185" dirty="0">
                <a:hlinkClick r:id="rId7" action="ppaction://hlinksldjump"/>
              </a:rPr>
              <a:t> </a:t>
            </a:r>
            <a:r>
              <a:rPr spc="85" dirty="0">
                <a:hlinkClick r:id="rId7" action="ppaction://hlinksldjump"/>
              </a:rPr>
              <a:t>and</a:t>
            </a:r>
            <a:r>
              <a:rPr spc="190" dirty="0">
                <a:hlinkClick r:id="rId7" action="ppaction://hlinksldjump"/>
              </a:rPr>
              <a:t> </a:t>
            </a:r>
            <a:r>
              <a:rPr spc="80" dirty="0">
                <a:hlinkClick r:id="rId7" action="ppaction://hlinksldjump"/>
              </a:rPr>
              <a:t>Results</a:t>
            </a:r>
          </a:p>
          <a:p>
            <a:pPr>
              <a:lnSpc>
                <a:spcPct val="100000"/>
              </a:lnSpc>
              <a:spcBef>
                <a:spcPts val="135"/>
              </a:spcBef>
              <a:buFont typeface="Lucida Sans Unicode"/>
              <a:buChar char="►"/>
            </a:pPr>
            <a:endParaRPr spc="80" dirty="0">
              <a:hlinkClick r:id="rId7" action="ppaction://hlinksldjump"/>
            </a:endParaRPr>
          </a:p>
          <a:p>
            <a:pPr marL="152400" indent="-139700">
              <a:lnSpc>
                <a:spcPct val="100000"/>
              </a:lnSpc>
              <a:spcBef>
                <a:spcPts val="5"/>
              </a:spcBef>
              <a:buFont typeface="Lucida Sans Unicode"/>
              <a:buChar char="►"/>
              <a:tabLst>
                <a:tab pos="152400" algn="l"/>
              </a:tabLst>
            </a:pPr>
            <a:r>
              <a:rPr spc="95" dirty="0">
                <a:hlinkClick r:id="rId8" action="ppaction://hlinksldjump"/>
              </a:rPr>
              <a:t>Conclusion</a:t>
            </a:r>
            <a:r>
              <a:rPr spc="160" dirty="0">
                <a:hlinkClick r:id="rId8" action="ppaction://hlinksldjump"/>
              </a:rPr>
              <a:t>  </a:t>
            </a:r>
            <a:r>
              <a:rPr spc="95" dirty="0">
                <a:hlinkClick r:id="rId8" action="ppaction://hlinksldjump"/>
              </a:rPr>
              <a:t>Future</a:t>
            </a:r>
            <a:r>
              <a:rPr spc="160" dirty="0">
                <a:hlinkClick r:id="rId8" action="ppaction://hlinksldjump"/>
              </a:rPr>
              <a:t> </a:t>
            </a:r>
            <a:r>
              <a:rPr spc="90" dirty="0">
                <a:hlinkClick r:id="rId8" action="ppaction://hlinksldjump"/>
              </a:rPr>
              <a:t>Work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202038"/>
            <a:ext cx="5760085" cy="38100"/>
            <a:chOff x="0" y="3202038"/>
            <a:chExt cx="5760085" cy="38100"/>
          </a:xfrm>
        </p:grpSpPr>
        <p:sp>
          <p:nvSpPr>
            <p:cNvPr id="6" name="object 6"/>
            <p:cNvSpPr/>
            <p:nvPr/>
          </p:nvSpPr>
          <p:spPr>
            <a:xfrm>
              <a:off x="0" y="3202038"/>
              <a:ext cx="5760085" cy="38100"/>
            </a:xfrm>
            <a:custGeom>
              <a:avLst/>
              <a:gdLst/>
              <a:ahLst/>
              <a:cxnLst/>
              <a:rect l="l" t="t" r="r" b="b"/>
              <a:pathLst>
                <a:path w="5760085" h="38100">
                  <a:moveTo>
                    <a:pt x="5759996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759996" y="3796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5859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02038"/>
              <a:ext cx="1728470" cy="38100"/>
            </a:xfrm>
            <a:custGeom>
              <a:avLst/>
              <a:gdLst/>
              <a:ahLst/>
              <a:cxnLst/>
              <a:rect l="l" t="t" r="r" b="b"/>
              <a:pathLst>
                <a:path w="1728470" h="38100">
                  <a:moveTo>
                    <a:pt x="1728000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1728000" y="37960"/>
                  </a:lnTo>
                  <a:lnTo>
                    <a:pt x="1728000" y="0"/>
                  </a:lnTo>
                  <a:close/>
                </a:path>
              </a:pathLst>
            </a:custGeom>
            <a:solidFill>
              <a:srgbClr val="A02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45" dirty="0"/>
              <a:t>Problem</a:t>
            </a:r>
            <a:r>
              <a:rPr spc="235" dirty="0"/>
              <a:t> </a:t>
            </a:r>
            <a:r>
              <a:rPr spc="1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908804"/>
            <a:ext cx="4900930" cy="962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Small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medium-scale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businesses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face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substantial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barriers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in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leveraging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analytics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due</a:t>
            </a:r>
            <a:r>
              <a:rPr sz="1000" spc="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3F3F3F"/>
                </a:solidFill>
                <a:latin typeface="Calibri"/>
                <a:cs typeface="Calibri"/>
              </a:rPr>
              <a:t>to:</a:t>
            </a:r>
            <a:endParaRPr sz="1000">
              <a:latin typeface="Calibri"/>
              <a:cs typeface="Calibri"/>
            </a:endParaRPr>
          </a:p>
          <a:p>
            <a:pPr marL="264160" indent="-125095">
              <a:lnSpc>
                <a:spcPct val="100000"/>
              </a:lnSpc>
              <a:spcBef>
                <a:spcPts val="790"/>
              </a:spcBef>
              <a:buClr>
                <a:srgbClr val="A02237"/>
              </a:buClr>
              <a:buFont typeface="Arial MT"/>
              <a:buChar char="•"/>
              <a:tabLst>
                <a:tab pos="264160" algn="l"/>
              </a:tabLst>
            </a:pP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Fragmented</a:t>
            </a:r>
            <a:r>
              <a:rPr sz="1000" spc="2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workflows</a:t>
            </a:r>
            <a:endParaRPr sz="1000">
              <a:latin typeface="Calibri"/>
              <a:cs typeface="Calibri"/>
            </a:endParaRPr>
          </a:p>
          <a:p>
            <a:pPr marL="264160" indent="-12509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Arial MT"/>
              <a:buChar char="•"/>
              <a:tabLst>
                <a:tab pos="264160" algn="l"/>
              </a:tabLst>
            </a:pPr>
            <a:r>
              <a:rPr sz="1000" spc="55" dirty="0">
                <a:solidFill>
                  <a:srgbClr val="3F3F3F"/>
                </a:solidFill>
                <a:latin typeface="Calibri"/>
                <a:cs typeface="Calibri"/>
              </a:rPr>
              <a:t>High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expertise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requirements</a:t>
            </a:r>
            <a:endParaRPr sz="1000">
              <a:latin typeface="Calibri"/>
              <a:cs typeface="Calibri"/>
            </a:endParaRPr>
          </a:p>
          <a:p>
            <a:pPr marL="264160" indent="-125095">
              <a:lnSpc>
                <a:spcPct val="100000"/>
              </a:lnSpc>
              <a:spcBef>
                <a:spcPts val="295"/>
              </a:spcBef>
              <a:buClr>
                <a:srgbClr val="A02237"/>
              </a:buClr>
              <a:buFont typeface="Arial MT"/>
              <a:buChar char="•"/>
              <a:tabLst>
                <a:tab pos="264160" algn="l"/>
              </a:tabLst>
            </a:pP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Significant</a:t>
            </a:r>
            <a:r>
              <a:rPr sz="1000" spc="2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time</a:t>
            </a:r>
            <a:r>
              <a:rPr sz="1000" spc="2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investments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193" y="2122842"/>
            <a:ext cx="5142230" cy="693420"/>
            <a:chOff x="309193" y="2122842"/>
            <a:chExt cx="5142230" cy="693420"/>
          </a:xfrm>
        </p:grpSpPr>
        <p:sp>
          <p:nvSpPr>
            <p:cNvPr id="5" name="object 5"/>
            <p:cNvSpPr/>
            <p:nvPr/>
          </p:nvSpPr>
          <p:spPr>
            <a:xfrm>
              <a:off x="309193" y="2122842"/>
              <a:ext cx="5142230" cy="175895"/>
            </a:xfrm>
            <a:custGeom>
              <a:avLst/>
              <a:gdLst/>
              <a:ahLst/>
              <a:cxnLst/>
              <a:rect l="l" t="t" r="r" b="b"/>
              <a:pathLst>
                <a:path w="5142230" h="175894">
                  <a:moveTo>
                    <a:pt x="50908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874"/>
                  </a:lnTo>
                  <a:lnTo>
                    <a:pt x="5141666" y="175874"/>
                  </a:lnTo>
                  <a:lnTo>
                    <a:pt x="5141666" y="50800"/>
                  </a:lnTo>
                  <a:lnTo>
                    <a:pt x="5137657" y="31075"/>
                  </a:lnTo>
                  <a:lnTo>
                    <a:pt x="5126743" y="14922"/>
                  </a:lnTo>
                  <a:lnTo>
                    <a:pt x="5110590" y="4008"/>
                  </a:lnTo>
                  <a:lnTo>
                    <a:pt x="5090865" y="0"/>
                  </a:lnTo>
                  <a:close/>
                </a:path>
              </a:pathLst>
            </a:custGeom>
            <a:solidFill>
              <a:srgbClr val="A63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3" y="2286063"/>
              <a:ext cx="5141666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9193" y="2330346"/>
              <a:ext cx="5142230" cy="486409"/>
            </a:xfrm>
            <a:custGeom>
              <a:avLst/>
              <a:gdLst/>
              <a:ahLst/>
              <a:cxnLst/>
              <a:rect l="l" t="t" r="r" b="b"/>
              <a:pathLst>
                <a:path w="5142230" h="486410">
                  <a:moveTo>
                    <a:pt x="5141666" y="0"/>
                  </a:moveTo>
                  <a:lnTo>
                    <a:pt x="0" y="0"/>
                  </a:lnTo>
                  <a:lnTo>
                    <a:pt x="0" y="435065"/>
                  </a:lnTo>
                  <a:lnTo>
                    <a:pt x="4008" y="454790"/>
                  </a:lnTo>
                  <a:lnTo>
                    <a:pt x="14922" y="470943"/>
                  </a:lnTo>
                  <a:lnTo>
                    <a:pt x="31075" y="481857"/>
                  </a:lnTo>
                  <a:lnTo>
                    <a:pt x="50800" y="485865"/>
                  </a:lnTo>
                  <a:lnTo>
                    <a:pt x="5090865" y="485865"/>
                  </a:lnTo>
                  <a:lnTo>
                    <a:pt x="5110590" y="481857"/>
                  </a:lnTo>
                  <a:lnTo>
                    <a:pt x="5126743" y="470943"/>
                  </a:lnTo>
                  <a:lnTo>
                    <a:pt x="5137657" y="454790"/>
                  </a:lnTo>
                  <a:lnTo>
                    <a:pt x="5141666" y="435065"/>
                  </a:lnTo>
                  <a:lnTo>
                    <a:pt x="5141666" y="0"/>
                  </a:lnTo>
                  <a:close/>
                </a:path>
              </a:pathLst>
            </a:custGeom>
            <a:solidFill>
              <a:srgbClr val="F6E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2066715"/>
            <a:ext cx="5066030" cy="7188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00" b="1" spc="10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000" b="1" spc="1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85" dirty="0">
                <a:solidFill>
                  <a:srgbClr val="FFFFFF"/>
                </a:solidFill>
                <a:latin typeface="Calibri"/>
                <a:cs typeface="Calibri"/>
              </a:rPr>
              <a:t>Goal</a:t>
            </a:r>
            <a:endParaRPr sz="1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335"/>
              </a:spcBef>
            </a:pPr>
            <a:r>
              <a:rPr sz="1000" spc="55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solve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this,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we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are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developing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comprehensive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automated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pipeline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that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ingests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raw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3F3F3F"/>
                </a:solidFill>
                <a:latin typeface="Calibri"/>
                <a:cs typeface="Calibri"/>
              </a:rPr>
              <a:t>CSV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1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automatically</a:t>
            </a: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generates</a:t>
            </a:r>
            <a:r>
              <a:rPr sz="1000" spc="1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detailed</a:t>
            </a:r>
            <a:r>
              <a:rPr sz="1000" spc="1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EDA</a:t>
            </a: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reports,</a:t>
            </a:r>
            <a:r>
              <a:rPr sz="1000" spc="1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interactive</a:t>
            </a:r>
            <a:r>
              <a:rPr sz="1000" spc="1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dashboards,</a:t>
            </a: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ts val="1190"/>
              </a:lnSpc>
            </a:pP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high-performing</a:t>
            </a:r>
            <a:r>
              <a:rPr sz="1000" spc="2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predictive</a:t>
            </a:r>
            <a:r>
              <a:rPr sz="1000" spc="2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models</a:t>
            </a:r>
            <a:r>
              <a:rPr sz="1000" spc="2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suitable</a:t>
            </a:r>
            <a:r>
              <a:rPr sz="1000" spc="2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000" spc="2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business</a:t>
            </a:r>
            <a:r>
              <a:rPr sz="1000" spc="2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decision-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making.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02038"/>
            <a:ext cx="5760085" cy="38100"/>
            <a:chOff x="0" y="3202038"/>
            <a:chExt cx="5760085" cy="38100"/>
          </a:xfrm>
        </p:grpSpPr>
        <p:sp>
          <p:nvSpPr>
            <p:cNvPr id="10" name="object 10"/>
            <p:cNvSpPr/>
            <p:nvPr/>
          </p:nvSpPr>
          <p:spPr>
            <a:xfrm>
              <a:off x="0" y="3202038"/>
              <a:ext cx="5760085" cy="38100"/>
            </a:xfrm>
            <a:custGeom>
              <a:avLst/>
              <a:gdLst/>
              <a:ahLst/>
              <a:cxnLst/>
              <a:rect l="l" t="t" r="r" b="b"/>
              <a:pathLst>
                <a:path w="5760085" h="38100">
                  <a:moveTo>
                    <a:pt x="5759996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759996" y="3796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5859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02038"/>
              <a:ext cx="1920239" cy="38100"/>
            </a:xfrm>
            <a:custGeom>
              <a:avLst/>
              <a:gdLst/>
              <a:ahLst/>
              <a:cxnLst/>
              <a:rect l="l" t="t" r="r" b="b"/>
              <a:pathLst>
                <a:path w="1920239" h="38100">
                  <a:moveTo>
                    <a:pt x="1919998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1919998" y="37960"/>
                  </a:lnTo>
                  <a:lnTo>
                    <a:pt x="1919998" y="0"/>
                  </a:lnTo>
                  <a:close/>
                </a:path>
              </a:pathLst>
            </a:custGeom>
            <a:solidFill>
              <a:srgbClr val="A02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0" dirty="0"/>
              <a:t>Project</a:t>
            </a:r>
            <a:r>
              <a:rPr spc="240" dirty="0"/>
              <a:t> </a:t>
            </a:r>
            <a:r>
              <a:rPr spc="1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29263"/>
            <a:ext cx="5066030" cy="160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" dirty="0">
                <a:solidFill>
                  <a:srgbClr val="3F3F3F"/>
                </a:solidFill>
                <a:latin typeface="Calibri"/>
                <a:cs typeface="Calibri"/>
              </a:rPr>
              <a:t>Our</a:t>
            </a:r>
            <a:r>
              <a:rPr sz="1000" spc="2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primary</a:t>
            </a:r>
            <a:r>
              <a:rPr sz="1000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technical</a:t>
            </a:r>
            <a:r>
              <a:rPr sz="1000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objectives</a:t>
            </a:r>
            <a:r>
              <a:rPr sz="1000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000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this</a:t>
            </a:r>
            <a:r>
              <a:rPr sz="1000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evaluation</a:t>
            </a:r>
            <a:r>
              <a:rPr sz="1000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period</a:t>
            </a:r>
            <a:r>
              <a:rPr sz="1000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were</a:t>
            </a:r>
            <a:r>
              <a:rPr sz="1000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3F3F3F"/>
                </a:solidFill>
                <a:latin typeface="Calibri"/>
                <a:cs typeface="Calibri"/>
              </a:rPr>
              <a:t>to:</a:t>
            </a:r>
            <a:endParaRPr sz="1000">
              <a:latin typeface="Calibri"/>
              <a:cs typeface="Calibri"/>
            </a:endParaRPr>
          </a:p>
          <a:p>
            <a:pPr marL="264160" marR="54610" indent="-160655">
              <a:lnSpc>
                <a:spcPct val="100000"/>
              </a:lnSpc>
              <a:spcBef>
                <a:spcPts val="790"/>
              </a:spcBef>
              <a:buClr>
                <a:srgbClr val="A02237"/>
              </a:buClr>
              <a:buFont typeface="Calibri"/>
              <a:buAutoNum type="arabicPeriod"/>
              <a:tabLst>
                <a:tab pos="265430" algn="l"/>
              </a:tabLst>
            </a:pPr>
            <a:r>
              <a:rPr sz="1000" b="1" spc="80" dirty="0">
                <a:solidFill>
                  <a:srgbClr val="3F3F3F"/>
                </a:solidFill>
                <a:latin typeface="Calibri"/>
                <a:cs typeface="Calibri"/>
              </a:rPr>
              <a:t>Develop</a:t>
            </a:r>
            <a:r>
              <a:rPr sz="1000" b="1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80" dirty="0">
                <a:solidFill>
                  <a:srgbClr val="3F3F3F"/>
                </a:solidFill>
                <a:latin typeface="Calibri"/>
                <a:cs typeface="Calibri"/>
              </a:rPr>
              <a:t>an</a:t>
            </a:r>
            <a:r>
              <a:rPr sz="1000" b="1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95" dirty="0">
                <a:solidFill>
                  <a:srgbClr val="3F3F3F"/>
                </a:solidFill>
                <a:latin typeface="Calibri"/>
                <a:cs typeface="Calibri"/>
              </a:rPr>
              <a:t>Automated</a:t>
            </a:r>
            <a:r>
              <a:rPr sz="1000" b="1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75" dirty="0">
                <a:solidFill>
                  <a:srgbClr val="3F3F3F"/>
                </a:solidFill>
                <a:latin typeface="Calibri"/>
                <a:cs typeface="Calibri"/>
              </a:rPr>
              <a:t>Pipeline</a:t>
            </a:r>
            <a:r>
              <a:rPr sz="1000" spc="75" dirty="0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r>
              <a:rPr sz="1000" spc="2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Create</a:t>
            </a:r>
            <a:r>
              <a:rPr sz="1000" spc="1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seamless</a:t>
            </a:r>
            <a:r>
              <a:rPr sz="1000" spc="1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3F3F3F"/>
                </a:solidFill>
                <a:latin typeface="Calibri"/>
                <a:cs typeface="Calibri"/>
              </a:rPr>
              <a:t>Python</a:t>
            </a:r>
            <a:r>
              <a:rPr sz="1000" spc="1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workflow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integrating 	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1000" spc="2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cleaning,</a:t>
            </a:r>
            <a:r>
              <a:rPr sz="1000" spc="2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3F3F3F"/>
                </a:solidFill>
                <a:latin typeface="Calibri"/>
                <a:cs typeface="Calibri"/>
              </a:rPr>
              <a:t>EDA,</a:t>
            </a:r>
            <a:r>
              <a:rPr sz="1000" spc="2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2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55" dirty="0">
                <a:solidFill>
                  <a:srgbClr val="3F3F3F"/>
                </a:solidFill>
                <a:latin typeface="Calibri"/>
                <a:cs typeface="Calibri"/>
              </a:rPr>
              <a:t>AutoML.</a:t>
            </a:r>
            <a:endParaRPr sz="1000">
              <a:latin typeface="Calibri"/>
              <a:cs typeface="Calibri"/>
            </a:endParaRPr>
          </a:p>
          <a:p>
            <a:pPr marL="264160" marR="5080" indent="-16065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Calibri"/>
              <a:buAutoNum type="arabicPeriod"/>
              <a:tabLst>
                <a:tab pos="265430" algn="l"/>
              </a:tabLst>
            </a:pPr>
            <a:r>
              <a:rPr sz="1000" b="1" spc="85" dirty="0">
                <a:solidFill>
                  <a:srgbClr val="3F3F3F"/>
                </a:solidFill>
                <a:latin typeface="Calibri"/>
                <a:cs typeface="Calibri"/>
              </a:rPr>
              <a:t>Generate</a:t>
            </a:r>
            <a:r>
              <a:rPr sz="1000" b="1" spc="1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90" dirty="0">
                <a:solidFill>
                  <a:srgbClr val="3F3F3F"/>
                </a:solidFill>
                <a:latin typeface="Calibri"/>
                <a:cs typeface="Calibri"/>
              </a:rPr>
              <a:t>Comprehensive</a:t>
            </a:r>
            <a:r>
              <a:rPr sz="1000" b="1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90" dirty="0">
                <a:solidFill>
                  <a:srgbClr val="3F3F3F"/>
                </a:solidFill>
                <a:latin typeface="Calibri"/>
                <a:cs typeface="Calibri"/>
              </a:rPr>
              <a:t>Reports</a:t>
            </a:r>
            <a:r>
              <a:rPr sz="1000" spc="90" dirty="0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r>
              <a:rPr sz="1000" spc="25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3F3F3F"/>
                </a:solidFill>
                <a:latin typeface="Calibri"/>
                <a:cs typeface="Calibri"/>
              </a:rPr>
              <a:t>Automatically</a:t>
            </a:r>
            <a:r>
              <a:rPr sz="1000" spc="1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3F3F3F"/>
                </a:solidFill>
                <a:latin typeface="Calibri"/>
                <a:cs typeface="Calibri"/>
              </a:rPr>
              <a:t>produce</a:t>
            </a:r>
            <a:r>
              <a:rPr sz="1000" spc="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3F3F3F"/>
                </a:solidFill>
                <a:latin typeface="Calibri"/>
                <a:cs typeface="Calibri"/>
              </a:rPr>
              <a:t>static,</a:t>
            </a:r>
            <a:r>
              <a:rPr sz="1000" spc="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3F3F3F"/>
                </a:solidFill>
                <a:latin typeface="Calibri"/>
                <a:cs typeface="Calibri"/>
              </a:rPr>
              <a:t>detailed</a:t>
            </a:r>
            <a:r>
              <a:rPr sz="1000" spc="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3F3F3F"/>
                </a:solidFill>
                <a:latin typeface="Calibri"/>
                <a:cs typeface="Calibri"/>
              </a:rPr>
              <a:t>EDA 	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report</a:t>
            </a:r>
            <a:r>
              <a:rPr sz="1000" spc="11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000" spc="11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deep</a:t>
            </a:r>
            <a:r>
              <a:rPr sz="1000" spc="1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analysis.</a:t>
            </a:r>
            <a:endParaRPr sz="1000">
              <a:latin typeface="Calibri"/>
              <a:cs typeface="Calibri"/>
            </a:endParaRPr>
          </a:p>
          <a:p>
            <a:pPr marL="264160" marR="5080" indent="-16065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Calibri"/>
              <a:buAutoNum type="arabicPeriod"/>
              <a:tabLst>
                <a:tab pos="265430" algn="l"/>
              </a:tabLst>
            </a:pPr>
            <a:r>
              <a:rPr sz="1000" b="1" spc="100" dirty="0">
                <a:solidFill>
                  <a:srgbClr val="3F3F3F"/>
                </a:solidFill>
                <a:latin typeface="Calibri"/>
                <a:cs typeface="Calibri"/>
              </a:rPr>
              <a:t>Create</a:t>
            </a:r>
            <a:r>
              <a:rPr sz="1000" b="1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80" dirty="0">
                <a:solidFill>
                  <a:srgbClr val="3F3F3F"/>
                </a:solidFill>
                <a:latin typeface="Calibri"/>
                <a:cs typeface="Calibri"/>
              </a:rPr>
              <a:t>an</a:t>
            </a:r>
            <a:r>
              <a:rPr sz="1000" b="1" spc="2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80" dirty="0">
                <a:solidFill>
                  <a:srgbClr val="3F3F3F"/>
                </a:solidFill>
                <a:latin typeface="Calibri"/>
                <a:cs typeface="Calibri"/>
              </a:rPr>
              <a:t>Interactive</a:t>
            </a:r>
            <a:r>
              <a:rPr sz="1000" b="1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85" dirty="0">
                <a:solidFill>
                  <a:srgbClr val="3F3F3F"/>
                </a:solidFill>
                <a:latin typeface="Calibri"/>
                <a:cs typeface="Calibri"/>
              </a:rPr>
              <a:t>Dashboard</a:t>
            </a:r>
            <a:r>
              <a:rPr sz="1000" spc="85" dirty="0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r>
              <a:rPr sz="1000" spc="3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Generate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dynamic,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single-file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dashboard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3F3F3F"/>
                </a:solidFill>
                <a:latin typeface="Calibri"/>
                <a:cs typeface="Calibri"/>
              </a:rPr>
              <a:t>with 	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key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business-centric</a:t>
            </a:r>
            <a:r>
              <a:rPr sz="1000" spc="2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visualizations.</a:t>
            </a:r>
            <a:endParaRPr sz="1000">
              <a:latin typeface="Calibri"/>
              <a:cs typeface="Calibri"/>
            </a:endParaRPr>
          </a:p>
          <a:p>
            <a:pPr marL="264160" marR="283845" indent="-16065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Calibri"/>
              <a:buAutoNum type="arabicPeriod"/>
              <a:tabLst>
                <a:tab pos="265430" algn="l"/>
              </a:tabLst>
            </a:pPr>
            <a:r>
              <a:rPr sz="1000" b="1" spc="90" dirty="0">
                <a:solidFill>
                  <a:srgbClr val="3F3F3F"/>
                </a:solidFill>
                <a:latin typeface="Calibri"/>
                <a:cs typeface="Calibri"/>
              </a:rPr>
              <a:t>Implement</a:t>
            </a:r>
            <a:r>
              <a:rPr sz="1000" b="1" spc="2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65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b="1" spc="2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90" dirty="0">
                <a:solidFill>
                  <a:srgbClr val="3F3F3F"/>
                </a:solidFill>
                <a:latin typeface="Calibri"/>
                <a:cs typeface="Calibri"/>
              </a:rPr>
              <a:t>Prediction</a:t>
            </a:r>
            <a:r>
              <a:rPr sz="1000" b="1" spc="25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65" dirty="0">
                <a:solidFill>
                  <a:srgbClr val="3F3F3F"/>
                </a:solidFill>
                <a:latin typeface="Calibri"/>
                <a:cs typeface="Calibri"/>
              </a:rPr>
              <a:t>Interface</a:t>
            </a:r>
            <a:r>
              <a:rPr sz="1000" spc="65" dirty="0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r>
              <a:rPr sz="1000" spc="3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Provide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functional,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real-time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prediction 	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interface</a:t>
            </a:r>
            <a:r>
              <a:rPr sz="1000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using</a:t>
            </a:r>
            <a:r>
              <a:rPr sz="1000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best-trained</a:t>
            </a:r>
            <a:r>
              <a:rPr sz="1000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model.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02038"/>
            <a:ext cx="5760085" cy="38100"/>
            <a:chOff x="0" y="3202038"/>
            <a:chExt cx="5760085" cy="38100"/>
          </a:xfrm>
        </p:grpSpPr>
        <p:sp>
          <p:nvSpPr>
            <p:cNvPr id="5" name="object 5"/>
            <p:cNvSpPr/>
            <p:nvPr/>
          </p:nvSpPr>
          <p:spPr>
            <a:xfrm>
              <a:off x="0" y="3202038"/>
              <a:ext cx="5760085" cy="38100"/>
            </a:xfrm>
            <a:custGeom>
              <a:avLst/>
              <a:gdLst/>
              <a:ahLst/>
              <a:cxnLst/>
              <a:rect l="l" t="t" r="r" b="b"/>
              <a:pathLst>
                <a:path w="5760085" h="38100">
                  <a:moveTo>
                    <a:pt x="5759996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759996" y="3796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5859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202038"/>
              <a:ext cx="2112010" cy="38100"/>
            </a:xfrm>
            <a:custGeom>
              <a:avLst/>
              <a:gdLst/>
              <a:ahLst/>
              <a:cxnLst/>
              <a:rect l="l" t="t" r="r" b="b"/>
              <a:pathLst>
                <a:path w="2112010" h="38100">
                  <a:moveTo>
                    <a:pt x="2111997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2111997" y="37960"/>
                  </a:lnTo>
                  <a:lnTo>
                    <a:pt x="2111997" y="0"/>
                  </a:lnTo>
                  <a:close/>
                </a:path>
              </a:pathLst>
            </a:custGeom>
            <a:solidFill>
              <a:srgbClr val="A02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20" dirty="0"/>
              <a:t>Contents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80" y="1680870"/>
            <a:ext cx="5760176" cy="14478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indent="-139700">
              <a:lnSpc>
                <a:spcPct val="100000"/>
              </a:lnSpc>
              <a:spcBef>
                <a:spcPts val="95"/>
              </a:spcBef>
              <a:buClr>
                <a:srgbClr val="EBD2D7"/>
              </a:buClr>
              <a:buFont typeface="Lucida Sans Unicode"/>
              <a:buChar char="►"/>
              <a:tabLst>
                <a:tab pos="152400" algn="l"/>
              </a:tabLst>
            </a:pPr>
            <a:r>
              <a:rPr spc="75" dirty="0">
                <a:hlinkClick r:id="rId3" action="ppaction://hlinksldjump"/>
              </a:rPr>
              <a:t>Introduction</a:t>
            </a:r>
          </a:p>
          <a:p>
            <a:pPr marL="152400" indent="-139700">
              <a:lnSpc>
                <a:spcPct val="100000"/>
              </a:lnSpc>
              <a:spcBef>
                <a:spcPts val="1200"/>
              </a:spcBef>
              <a:buFont typeface="Lucida Sans Unicode"/>
              <a:buChar char="►"/>
              <a:tabLst>
                <a:tab pos="152400" algn="l"/>
              </a:tabLst>
            </a:pPr>
            <a:r>
              <a:rPr spc="90" dirty="0">
                <a:hlinkClick r:id="rId4" action="ppaction://hlinksldjump"/>
              </a:rPr>
              <a:t>Literature</a:t>
            </a:r>
            <a:r>
              <a:rPr spc="165" dirty="0">
                <a:hlinkClick r:id="rId4" action="ppaction://hlinksldjump"/>
              </a:rPr>
              <a:t> </a:t>
            </a:r>
            <a:r>
              <a:rPr spc="100" dirty="0">
                <a:hlinkClick r:id="rId4" action="ppaction://hlinksldjump"/>
              </a:rPr>
              <a:t>Review</a:t>
            </a:r>
            <a:r>
              <a:rPr spc="170" dirty="0">
                <a:hlinkClick r:id="rId4" action="ppaction://hlinksldjump"/>
              </a:rPr>
              <a:t>  </a:t>
            </a:r>
            <a:r>
              <a:rPr spc="90" dirty="0">
                <a:hlinkClick r:id="rId4" action="ppaction://hlinksldjump"/>
              </a:rPr>
              <a:t>Research</a:t>
            </a:r>
            <a:r>
              <a:rPr spc="175" dirty="0">
                <a:hlinkClick r:id="rId4" action="ppaction://hlinksldjump"/>
              </a:rPr>
              <a:t> </a:t>
            </a:r>
            <a:r>
              <a:rPr spc="95" dirty="0">
                <a:hlinkClick r:id="rId4" action="ppaction://hlinksldjump"/>
              </a:rPr>
              <a:t>Gaps</a:t>
            </a:r>
          </a:p>
          <a:p>
            <a:pPr>
              <a:lnSpc>
                <a:spcPct val="100000"/>
              </a:lnSpc>
              <a:spcBef>
                <a:spcPts val="135"/>
              </a:spcBef>
              <a:buFont typeface="Lucida Sans Unicode"/>
              <a:buChar char="►"/>
            </a:pPr>
            <a:endParaRPr spc="95" dirty="0">
              <a:hlinkClick r:id="rId4" action="ppaction://hlinksldjump"/>
            </a:endParaRPr>
          </a:p>
          <a:p>
            <a:pPr marL="152400" indent="-139700">
              <a:lnSpc>
                <a:spcPct val="100000"/>
              </a:lnSpc>
              <a:buFont typeface="Lucida Sans Unicode"/>
              <a:buChar char="►"/>
              <a:tabLst>
                <a:tab pos="152400" algn="l"/>
              </a:tabLst>
            </a:pPr>
            <a:r>
              <a:rPr spc="100" dirty="0">
                <a:hlinkClick r:id="rId5" action="ppaction://hlinksldjump"/>
              </a:rPr>
              <a:t>Problem</a:t>
            </a:r>
            <a:r>
              <a:rPr spc="155" dirty="0">
                <a:hlinkClick r:id="rId5" action="ppaction://hlinksldjump"/>
              </a:rPr>
              <a:t> </a:t>
            </a:r>
            <a:r>
              <a:rPr spc="80" dirty="0">
                <a:hlinkClick r:id="rId5" action="ppaction://hlinksldjump"/>
              </a:rPr>
              <a:t>Statement</a:t>
            </a:r>
            <a:r>
              <a:rPr spc="165" dirty="0">
                <a:hlinkClick r:id="rId5" action="ppaction://hlinksldjump"/>
              </a:rPr>
              <a:t>  </a:t>
            </a:r>
            <a:r>
              <a:rPr spc="75" dirty="0">
                <a:hlinkClick r:id="rId5" action="ppaction://hlinksldjump"/>
              </a:rPr>
              <a:t>Objectives</a:t>
            </a:r>
          </a:p>
          <a:p>
            <a:pPr>
              <a:lnSpc>
                <a:spcPct val="100000"/>
              </a:lnSpc>
              <a:spcBef>
                <a:spcPts val="135"/>
              </a:spcBef>
              <a:buFont typeface="Lucida Sans Unicode"/>
              <a:buChar char="►"/>
            </a:pPr>
            <a:endParaRPr spc="75" dirty="0">
              <a:hlinkClick r:id="rId5" action="ppaction://hlinksldjump"/>
            </a:endParaRPr>
          </a:p>
          <a:p>
            <a:pPr marL="152400" indent="-139700">
              <a:lnSpc>
                <a:spcPct val="100000"/>
              </a:lnSpc>
              <a:buFont typeface="Lucida Sans Unicode"/>
              <a:buChar char="►"/>
              <a:tabLst>
                <a:tab pos="152400" algn="l"/>
              </a:tabLst>
            </a:pPr>
            <a:r>
              <a:rPr spc="85" dirty="0">
                <a:solidFill>
                  <a:srgbClr val="A02237"/>
                </a:solidFill>
                <a:hlinkClick r:id="rId6" action="ppaction://hlinksldjump"/>
              </a:rPr>
              <a:t>Proposed</a:t>
            </a:r>
            <a:r>
              <a:rPr spc="190" dirty="0">
                <a:solidFill>
                  <a:srgbClr val="A02237"/>
                </a:solidFill>
                <a:hlinkClick r:id="rId6" action="ppaction://hlinksldjump"/>
              </a:rPr>
              <a:t> </a:t>
            </a:r>
            <a:r>
              <a:rPr spc="70" dirty="0">
                <a:solidFill>
                  <a:srgbClr val="A02237"/>
                </a:solidFill>
                <a:hlinkClick r:id="rId6" action="ppaction://hlinksldjump"/>
              </a:rPr>
              <a:t>Methodology</a:t>
            </a:r>
          </a:p>
          <a:p>
            <a:pPr>
              <a:lnSpc>
                <a:spcPct val="100000"/>
              </a:lnSpc>
              <a:spcBef>
                <a:spcPts val="135"/>
              </a:spcBef>
              <a:buFont typeface="Lucida Sans Unicode"/>
              <a:buChar char="►"/>
            </a:pPr>
            <a:endParaRPr spc="70" dirty="0">
              <a:solidFill>
                <a:srgbClr val="A02237"/>
              </a:solidFill>
              <a:hlinkClick r:id="rId6" action="ppaction://hlinksldjump"/>
            </a:endParaRPr>
          </a:p>
          <a:p>
            <a:pPr marL="152400" indent="-139700">
              <a:lnSpc>
                <a:spcPct val="100000"/>
              </a:lnSpc>
              <a:buFont typeface="Lucida Sans Unicode"/>
              <a:buChar char="►"/>
              <a:tabLst>
                <a:tab pos="152400" algn="l"/>
              </a:tabLst>
            </a:pPr>
            <a:r>
              <a:rPr spc="80" dirty="0">
                <a:hlinkClick r:id="rId7" action="ppaction://hlinksldjump"/>
              </a:rPr>
              <a:t>Implementation</a:t>
            </a:r>
            <a:r>
              <a:rPr spc="185" dirty="0">
                <a:hlinkClick r:id="rId7" action="ppaction://hlinksldjump"/>
              </a:rPr>
              <a:t> </a:t>
            </a:r>
            <a:r>
              <a:rPr spc="85" dirty="0">
                <a:hlinkClick r:id="rId7" action="ppaction://hlinksldjump"/>
              </a:rPr>
              <a:t>and</a:t>
            </a:r>
            <a:r>
              <a:rPr spc="190" dirty="0">
                <a:hlinkClick r:id="rId7" action="ppaction://hlinksldjump"/>
              </a:rPr>
              <a:t> </a:t>
            </a:r>
            <a:r>
              <a:rPr spc="80" dirty="0">
                <a:hlinkClick r:id="rId7" action="ppaction://hlinksldjump"/>
              </a:rPr>
              <a:t>Results</a:t>
            </a:r>
          </a:p>
          <a:p>
            <a:pPr>
              <a:lnSpc>
                <a:spcPct val="100000"/>
              </a:lnSpc>
              <a:spcBef>
                <a:spcPts val="135"/>
              </a:spcBef>
              <a:buFont typeface="Lucida Sans Unicode"/>
              <a:buChar char="►"/>
            </a:pPr>
            <a:endParaRPr spc="80" dirty="0">
              <a:hlinkClick r:id="rId7" action="ppaction://hlinksldjump"/>
            </a:endParaRPr>
          </a:p>
          <a:p>
            <a:pPr marL="152400" indent="-139700">
              <a:lnSpc>
                <a:spcPct val="100000"/>
              </a:lnSpc>
              <a:spcBef>
                <a:spcPts val="5"/>
              </a:spcBef>
              <a:buFont typeface="Lucida Sans Unicode"/>
              <a:buChar char="►"/>
              <a:tabLst>
                <a:tab pos="152400" algn="l"/>
              </a:tabLst>
            </a:pPr>
            <a:r>
              <a:rPr spc="95" dirty="0">
                <a:hlinkClick r:id="rId8" action="ppaction://hlinksldjump"/>
              </a:rPr>
              <a:t>Conclusion</a:t>
            </a:r>
            <a:r>
              <a:rPr spc="160" dirty="0">
                <a:hlinkClick r:id="rId8" action="ppaction://hlinksldjump"/>
              </a:rPr>
              <a:t>  </a:t>
            </a:r>
            <a:r>
              <a:rPr spc="95" dirty="0">
                <a:hlinkClick r:id="rId8" action="ppaction://hlinksldjump"/>
              </a:rPr>
              <a:t>Future</a:t>
            </a:r>
            <a:r>
              <a:rPr spc="160" dirty="0">
                <a:hlinkClick r:id="rId8" action="ppaction://hlinksldjump"/>
              </a:rPr>
              <a:t> </a:t>
            </a:r>
            <a:r>
              <a:rPr spc="90" dirty="0">
                <a:hlinkClick r:id="rId8" action="ppaction://hlinksldjump"/>
              </a:rPr>
              <a:t>Work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202038"/>
            <a:ext cx="5760085" cy="38100"/>
            <a:chOff x="0" y="3202038"/>
            <a:chExt cx="5760085" cy="38100"/>
          </a:xfrm>
        </p:grpSpPr>
        <p:sp>
          <p:nvSpPr>
            <p:cNvPr id="6" name="object 6"/>
            <p:cNvSpPr/>
            <p:nvPr/>
          </p:nvSpPr>
          <p:spPr>
            <a:xfrm>
              <a:off x="0" y="3202038"/>
              <a:ext cx="5760085" cy="38100"/>
            </a:xfrm>
            <a:custGeom>
              <a:avLst/>
              <a:gdLst/>
              <a:ahLst/>
              <a:cxnLst/>
              <a:rect l="l" t="t" r="r" b="b"/>
              <a:pathLst>
                <a:path w="5760085" h="38100">
                  <a:moveTo>
                    <a:pt x="5759996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759996" y="3796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5859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02038"/>
              <a:ext cx="2304415" cy="38100"/>
            </a:xfrm>
            <a:custGeom>
              <a:avLst/>
              <a:gdLst/>
              <a:ahLst/>
              <a:cxnLst/>
              <a:rect l="l" t="t" r="r" b="b"/>
              <a:pathLst>
                <a:path w="2304415" h="38100">
                  <a:moveTo>
                    <a:pt x="2303995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2303995" y="3796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02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95" dirty="0"/>
              <a:t>The</a:t>
            </a:r>
            <a:r>
              <a:rPr spc="225" dirty="0"/>
              <a:t> </a:t>
            </a:r>
            <a:r>
              <a:rPr spc="105" dirty="0"/>
              <a:t>5-</a:t>
            </a:r>
            <a:r>
              <a:rPr spc="120" dirty="0"/>
              <a:t>Stage</a:t>
            </a:r>
            <a:r>
              <a:rPr spc="229" dirty="0"/>
              <a:t> </a:t>
            </a:r>
            <a:r>
              <a:rPr spc="145" dirty="0"/>
              <a:t>Automated</a:t>
            </a:r>
            <a:r>
              <a:rPr spc="229" dirty="0"/>
              <a:t> </a:t>
            </a:r>
            <a:r>
              <a:rPr spc="95" dirty="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02162"/>
            <a:ext cx="46875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" dirty="0">
                <a:solidFill>
                  <a:srgbClr val="3F3F3F"/>
                </a:solidFill>
                <a:latin typeface="Calibri"/>
                <a:cs typeface="Calibri"/>
              </a:rPr>
              <a:t>Our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project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implemented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unified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workflow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within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single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Jupyter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Notebook.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232B03-21C3-B751-8C87-C4B9570BD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875177"/>
            <a:ext cx="5334000" cy="236967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25" dirty="0"/>
              <a:t>Stage</a:t>
            </a:r>
            <a:r>
              <a:rPr spc="220" dirty="0"/>
              <a:t> </a:t>
            </a:r>
            <a:r>
              <a:rPr spc="90" dirty="0"/>
              <a:t>1</a:t>
            </a:r>
            <a:r>
              <a:rPr spc="225" dirty="0"/>
              <a:t> </a:t>
            </a:r>
            <a:r>
              <a:rPr spc="265" dirty="0"/>
              <a:t>&amp;</a:t>
            </a:r>
            <a:r>
              <a:rPr spc="225" dirty="0"/>
              <a:t> </a:t>
            </a:r>
            <a:r>
              <a:rPr spc="70" dirty="0"/>
              <a:t>2:</a:t>
            </a:r>
            <a:r>
              <a:rPr spc="409" dirty="0"/>
              <a:t> </a:t>
            </a:r>
            <a:r>
              <a:rPr spc="165" dirty="0"/>
              <a:t>Data</a:t>
            </a:r>
            <a:r>
              <a:rPr spc="225" dirty="0"/>
              <a:t> </a:t>
            </a:r>
            <a:r>
              <a:rPr spc="110" dirty="0"/>
              <a:t>Ingestion</a:t>
            </a:r>
            <a:r>
              <a:rPr spc="225" dirty="0"/>
              <a:t> </a:t>
            </a:r>
            <a:r>
              <a:rPr spc="120" dirty="0"/>
              <a:t>and</a:t>
            </a:r>
            <a:r>
              <a:rPr spc="225" dirty="0"/>
              <a:t> </a:t>
            </a:r>
            <a:r>
              <a:rPr spc="145" dirty="0"/>
              <a:t>Automated</a:t>
            </a:r>
            <a:r>
              <a:rPr spc="225" dirty="0"/>
              <a:t> </a:t>
            </a:r>
            <a:r>
              <a:rPr spc="315" dirty="0"/>
              <a:t>EDA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9193" y="2319667"/>
            <a:ext cx="5142230" cy="732790"/>
            <a:chOff x="309193" y="2319667"/>
            <a:chExt cx="5142230" cy="732790"/>
          </a:xfrm>
        </p:grpSpPr>
        <p:sp>
          <p:nvSpPr>
            <p:cNvPr id="4" name="object 4"/>
            <p:cNvSpPr/>
            <p:nvPr/>
          </p:nvSpPr>
          <p:spPr>
            <a:xfrm>
              <a:off x="309193" y="2319667"/>
              <a:ext cx="5142230" cy="175895"/>
            </a:xfrm>
            <a:custGeom>
              <a:avLst/>
              <a:gdLst/>
              <a:ahLst/>
              <a:cxnLst/>
              <a:rect l="l" t="t" r="r" b="b"/>
              <a:pathLst>
                <a:path w="5142230" h="175894">
                  <a:moveTo>
                    <a:pt x="50908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874"/>
                  </a:lnTo>
                  <a:lnTo>
                    <a:pt x="5141666" y="175874"/>
                  </a:lnTo>
                  <a:lnTo>
                    <a:pt x="5141666" y="50800"/>
                  </a:lnTo>
                  <a:lnTo>
                    <a:pt x="5137657" y="31075"/>
                  </a:lnTo>
                  <a:lnTo>
                    <a:pt x="5126743" y="14922"/>
                  </a:lnTo>
                  <a:lnTo>
                    <a:pt x="5110590" y="4008"/>
                  </a:lnTo>
                  <a:lnTo>
                    <a:pt x="5090865" y="0"/>
                  </a:lnTo>
                  <a:close/>
                </a:path>
              </a:pathLst>
            </a:custGeom>
            <a:solidFill>
              <a:srgbClr val="A63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3" y="2482888"/>
              <a:ext cx="5141666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9193" y="2527164"/>
              <a:ext cx="5142230" cy="525780"/>
            </a:xfrm>
            <a:custGeom>
              <a:avLst/>
              <a:gdLst/>
              <a:ahLst/>
              <a:cxnLst/>
              <a:rect l="l" t="t" r="r" b="b"/>
              <a:pathLst>
                <a:path w="5142230" h="525780">
                  <a:moveTo>
                    <a:pt x="5141666" y="0"/>
                  </a:moveTo>
                  <a:lnTo>
                    <a:pt x="0" y="0"/>
                  </a:lnTo>
                  <a:lnTo>
                    <a:pt x="0" y="474429"/>
                  </a:lnTo>
                  <a:lnTo>
                    <a:pt x="4008" y="494154"/>
                  </a:lnTo>
                  <a:lnTo>
                    <a:pt x="14922" y="510307"/>
                  </a:lnTo>
                  <a:lnTo>
                    <a:pt x="31075" y="521221"/>
                  </a:lnTo>
                  <a:lnTo>
                    <a:pt x="50800" y="525229"/>
                  </a:lnTo>
                  <a:lnTo>
                    <a:pt x="5090865" y="525229"/>
                  </a:lnTo>
                  <a:lnTo>
                    <a:pt x="5110590" y="521221"/>
                  </a:lnTo>
                  <a:lnTo>
                    <a:pt x="5126743" y="510307"/>
                  </a:lnTo>
                  <a:lnTo>
                    <a:pt x="5137657" y="494154"/>
                  </a:lnTo>
                  <a:lnTo>
                    <a:pt x="5141666" y="474429"/>
                  </a:lnTo>
                  <a:lnTo>
                    <a:pt x="5141666" y="0"/>
                  </a:lnTo>
                  <a:close/>
                </a:path>
              </a:pathLst>
            </a:custGeom>
            <a:solidFill>
              <a:srgbClr val="F6E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751362"/>
            <a:ext cx="4670425" cy="2181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865" indent="-17716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189865" algn="l"/>
              </a:tabLst>
            </a:pPr>
            <a:r>
              <a:rPr sz="1000" b="1" spc="114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1000" b="1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80" dirty="0">
                <a:solidFill>
                  <a:srgbClr val="3F3F3F"/>
                </a:solidFill>
                <a:latin typeface="Calibri"/>
                <a:cs typeface="Calibri"/>
              </a:rPr>
              <a:t>Ingestion</a:t>
            </a:r>
            <a:r>
              <a:rPr sz="1000" b="1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185" dirty="0">
                <a:solidFill>
                  <a:srgbClr val="3F3F3F"/>
                </a:solidFill>
                <a:latin typeface="Calibri"/>
                <a:cs typeface="Calibri"/>
              </a:rPr>
              <a:t>&amp;</a:t>
            </a:r>
            <a:r>
              <a:rPr sz="1000" b="1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80" dirty="0">
                <a:solidFill>
                  <a:srgbClr val="3F3F3F"/>
                </a:solidFill>
                <a:latin typeface="Calibri"/>
                <a:cs typeface="Calibri"/>
              </a:rPr>
              <a:t>Cleaning:</a:t>
            </a:r>
            <a:endParaRPr sz="1000">
              <a:latin typeface="Calibri"/>
              <a:cs typeface="Calibri"/>
            </a:endParaRPr>
          </a:p>
          <a:p>
            <a:pPr marL="264160" lvl="1" indent="-125095">
              <a:lnSpc>
                <a:spcPct val="100000"/>
              </a:lnSpc>
              <a:spcBef>
                <a:spcPts val="790"/>
              </a:spcBef>
              <a:buClr>
                <a:srgbClr val="A02237"/>
              </a:buClr>
              <a:buFont typeface="Arial MT"/>
              <a:buChar char="•"/>
              <a:tabLst>
                <a:tab pos="264160" algn="l"/>
              </a:tabLst>
            </a:pPr>
            <a:r>
              <a:rPr sz="1000" spc="65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1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user</a:t>
            </a:r>
            <a:r>
              <a:rPr sz="1000" spc="1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uploads</a:t>
            </a:r>
            <a:r>
              <a:rPr sz="1000" spc="1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raw</a:t>
            </a:r>
            <a:r>
              <a:rPr sz="1000" spc="1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CSV</a:t>
            </a:r>
            <a:r>
              <a:rPr sz="1000" spc="1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file.</a:t>
            </a:r>
            <a:endParaRPr sz="1000">
              <a:latin typeface="Calibri"/>
              <a:cs typeface="Calibri"/>
            </a:endParaRPr>
          </a:p>
          <a:p>
            <a:pPr marL="264160" lvl="1" indent="-125095">
              <a:lnSpc>
                <a:spcPct val="100000"/>
              </a:lnSpc>
              <a:spcBef>
                <a:spcPts val="295"/>
              </a:spcBef>
              <a:buClr>
                <a:srgbClr val="A02237"/>
              </a:buClr>
              <a:buFont typeface="Arial MT"/>
              <a:buChar char="•"/>
              <a:tabLst>
                <a:tab pos="264160" algn="l"/>
              </a:tabLst>
            </a:pPr>
            <a:r>
              <a:rPr sz="1000" spc="65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system</a:t>
            </a:r>
            <a:r>
              <a:rPr sz="1000" spc="1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automatically</a:t>
            </a:r>
            <a:r>
              <a:rPr sz="1000" spc="1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standardizes</a:t>
            </a:r>
            <a:r>
              <a:rPr sz="1000" spc="1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column</a:t>
            </a: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names</a:t>
            </a:r>
            <a:r>
              <a:rPr sz="1000" spc="1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1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converts</a:t>
            </a:r>
            <a:r>
              <a:rPr sz="1000" spc="1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1000" spc="1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types.</a:t>
            </a:r>
            <a:endParaRPr sz="1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70"/>
              </a:spcBef>
              <a:buClr>
                <a:srgbClr val="A02237"/>
              </a:buClr>
              <a:buFont typeface="Arial MT"/>
              <a:buChar char="•"/>
            </a:pPr>
            <a:endParaRPr sz="1000">
              <a:latin typeface="Calibri"/>
              <a:cs typeface="Calibri"/>
            </a:endParaRPr>
          </a:p>
          <a:p>
            <a:pPr marL="189865" indent="-177165">
              <a:lnSpc>
                <a:spcPct val="100000"/>
              </a:lnSpc>
              <a:buAutoNum type="arabicPeriod"/>
              <a:tabLst>
                <a:tab pos="189865" algn="l"/>
              </a:tabLst>
            </a:pPr>
            <a:r>
              <a:rPr sz="1000" b="1" spc="95" dirty="0">
                <a:solidFill>
                  <a:srgbClr val="3F3F3F"/>
                </a:solidFill>
                <a:latin typeface="Calibri"/>
                <a:cs typeface="Calibri"/>
              </a:rPr>
              <a:t>Automated</a:t>
            </a:r>
            <a:r>
              <a:rPr sz="1000" b="1" spc="1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245" dirty="0">
                <a:solidFill>
                  <a:srgbClr val="3F3F3F"/>
                </a:solidFill>
                <a:latin typeface="Calibri"/>
                <a:cs typeface="Calibri"/>
              </a:rPr>
              <a:t>EDA</a:t>
            </a:r>
            <a:r>
              <a:rPr sz="1000" b="1" spc="1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80" dirty="0">
                <a:solidFill>
                  <a:srgbClr val="3F3F3F"/>
                </a:solidFill>
                <a:latin typeface="Calibri"/>
                <a:cs typeface="Calibri"/>
              </a:rPr>
              <a:t>with</a:t>
            </a:r>
            <a:r>
              <a:rPr sz="1000" b="1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3F3F3F"/>
                </a:solidFill>
                <a:latin typeface="Calibri"/>
                <a:cs typeface="Calibri"/>
              </a:rPr>
              <a:t>ydata-</a:t>
            </a:r>
            <a:r>
              <a:rPr sz="1000" spc="100" dirty="0">
                <a:solidFill>
                  <a:srgbClr val="3F3F3F"/>
                </a:solidFill>
                <a:latin typeface="Calibri"/>
                <a:cs typeface="Calibri"/>
              </a:rPr>
              <a:t>profiling</a:t>
            </a:r>
            <a:r>
              <a:rPr sz="1000" b="1" spc="100" dirty="0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  <a:p>
            <a:pPr marL="264160" lvl="1" indent="-125095">
              <a:lnSpc>
                <a:spcPct val="100000"/>
              </a:lnSpc>
              <a:spcBef>
                <a:spcPts val="790"/>
              </a:spcBef>
              <a:buClr>
                <a:srgbClr val="A02237"/>
              </a:buClr>
              <a:buFont typeface="Arial MT"/>
              <a:buChar char="•"/>
              <a:tabLst>
                <a:tab pos="264160" algn="l"/>
              </a:tabLst>
            </a:pPr>
            <a:r>
              <a:rPr sz="1000" spc="75" dirty="0">
                <a:solidFill>
                  <a:srgbClr val="3F3F3F"/>
                </a:solidFill>
                <a:latin typeface="Calibri"/>
                <a:cs typeface="Calibri"/>
              </a:rPr>
              <a:t>This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powerful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library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generates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comprehensive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HTML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report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in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seconds.</a:t>
            </a:r>
            <a:endParaRPr sz="1000">
              <a:latin typeface="Calibri"/>
              <a:cs typeface="Calibri"/>
            </a:endParaRPr>
          </a:p>
          <a:p>
            <a:pPr marL="264160" lvl="1" indent="-125095">
              <a:lnSpc>
                <a:spcPct val="100000"/>
              </a:lnSpc>
              <a:spcBef>
                <a:spcPts val="295"/>
              </a:spcBef>
              <a:buClr>
                <a:srgbClr val="A02237"/>
              </a:buClr>
              <a:buFont typeface="Arial MT"/>
              <a:buChar char="•"/>
              <a:tabLst>
                <a:tab pos="264160" algn="l"/>
              </a:tabLst>
            </a:pPr>
            <a:r>
              <a:rPr sz="1000" spc="75" dirty="0">
                <a:solidFill>
                  <a:srgbClr val="3F3F3F"/>
                </a:solidFill>
                <a:latin typeface="Calibri"/>
                <a:cs typeface="Calibri"/>
              </a:rPr>
              <a:t>It</a:t>
            </a:r>
            <a:r>
              <a:rPr sz="1000" spc="2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covers</a:t>
            </a:r>
            <a:r>
              <a:rPr sz="1000" spc="2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univariate</a:t>
            </a:r>
            <a:r>
              <a:rPr sz="1000" spc="2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analysis,</a:t>
            </a:r>
            <a:r>
              <a:rPr sz="1000" spc="2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correlations,</a:t>
            </a:r>
            <a:r>
              <a:rPr sz="1000" spc="2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2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1000" spc="2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quality</a:t>
            </a:r>
            <a:r>
              <a:rPr sz="1000" spc="2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warnings.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000" b="1" spc="1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r>
              <a:rPr sz="1000" b="1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114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000" b="1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80" dirty="0">
                <a:solidFill>
                  <a:srgbClr val="FFFFFF"/>
                </a:solidFill>
                <a:latin typeface="Calibri"/>
                <a:cs typeface="Calibri"/>
              </a:rPr>
              <a:t>Snippet</a:t>
            </a:r>
            <a:endParaRPr sz="1000">
              <a:latin typeface="Calibri"/>
              <a:cs typeface="Calibri"/>
            </a:endParaRPr>
          </a:p>
          <a:p>
            <a:pPr marL="32384">
              <a:lnSpc>
                <a:spcPts val="819"/>
              </a:lnSpc>
              <a:spcBef>
                <a:spcPts val="1095"/>
              </a:spcBef>
            </a:pPr>
            <a:r>
              <a:rPr sz="500" spc="85" dirty="0">
                <a:solidFill>
                  <a:srgbClr val="58595A"/>
                </a:solidFill>
                <a:latin typeface="Calibri"/>
                <a:cs typeface="Calibri"/>
              </a:rPr>
              <a:t>1</a:t>
            </a:r>
            <a:r>
              <a:rPr sz="500" spc="455" dirty="0">
                <a:solidFill>
                  <a:srgbClr val="58595A"/>
                </a:solidFill>
                <a:latin typeface="Calibri"/>
                <a:cs typeface="Calibri"/>
              </a:rPr>
              <a:t> </a:t>
            </a:r>
            <a:r>
              <a:rPr sz="700" spc="55" dirty="0">
                <a:solidFill>
                  <a:srgbClr val="A02237"/>
                </a:solidFill>
                <a:latin typeface="Calibri"/>
                <a:cs typeface="Calibri"/>
              </a:rPr>
              <a:t>from</a:t>
            </a:r>
            <a:r>
              <a:rPr sz="700" spc="44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700" spc="140" dirty="0">
                <a:solidFill>
                  <a:srgbClr val="3F3F3F"/>
                </a:solidFill>
                <a:latin typeface="Calibri"/>
                <a:cs typeface="Calibri"/>
              </a:rPr>
              <a:t>ydata_profiling</a:t>
            </a:r>
            <a:r>
              <a:rPr sz="700" spc="4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90" dirty="0">
                <a:solidFill>
                  <a:srgbClr val="A02237"/>
                </a:solidFill>
                <a:latin typeface="Calibri"/>
                <a:cs typeface="Calibri"/>
              </a:rPr>
              <a:t>import</a:t>
            </a:r>
            <a:r>
              <a:rPr sz="700" spc="44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700" spc="155" dirty="0">
                <a:solidFill>
                  <a:srgbClr val="3F3F3F"/>
                </a:solidFill>
                <a:latin typeface="Calibri"/>
                <a:cs typeface="Calibri"/>
              </a:rPr>
              <a:t>Profile</a:t>
            </a:r>
            <a:r>
              <a:rPr sz="7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85" dirty="0">
                <a:solidFill>
                  <a:srgbClr val="3F3F3F"/>
                </a:solidFill>
                <a:latin typeface="Calibri"/>
                <a:cs typeface="Calibri"/>
              </a:rPr>
              <a:t>Report</a:t>
            </a:r>
            <a:endParaRPr sz="700">
              <a:latin typeface="Calibri"/>
              <a:cs typeface="Calibri"/>
            </a:endParaRPr>
          </a:p>
          <a:p>
            <a:pPr marL="32384">
              <a:lnSpc>
                <a:spcPts val="795"/>
              </a:lnSpc>
            </a:pPr>
            <a:r>
              <a:rPr sz="500" spc="85" dirty="0">
                <a:solidFill>
                  <a:srgbClr val="58595A"/>
                </a:solidFill>
                <a:latin typeface="Calibri"/>
                <a:cs typeface="Calibri"/>
              </a:rPr>
              <a:t>2</a:t>
            </a:r>
            <a:r>
              <a:rPr sz="500" spc="459" dirty="0">
                <a:solidFill>
                  <a:srgbClr val="58595A"/>
                </a:solidFill>
                <a:latin typeface="Calibri"/>
                <a:cs typeface="Calibri"/>
              </a:rPr>
              <a:t> </a:t>
            </a:r>
            <a:r>
              <a:rPr sz="700" spc="155" dirty="0">
                <a:solidFill>
                  <a:srgbClr val="3F3F3F"/>
                </a:solidFill>
                <a:latin typeface="Calibri"/>
                <a:cs typeface="Calibri"/>
              </a:rPr>
              <a:t>profile</a:t>
            </a:r>
            <a:r>
              <a:rPr sz="700" spc="4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sz="700" spc="4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155" dirty="0">
                <a:solidFill>
                  <a:srgbClr val="3F3F3F"/>
                </a:solidFill>
                <a:latin typeface="Calibri"/>
                <a:cs typeface="Calibri"/>
              </a:rPr>
              <a:t>Profile</a:t>
            </a:r>
            <a:r>
              <a:rPr sz="7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95" dirty="0">
                <a:solidFill>
                  <a:srgbClr val="3F3F3F"/>
                </a:solidFill>
                <a:latin typeface="Calibri"/>
                <a:cs typeface="Calibri"/>
              </a:rPr>
              <a:t>Report</a:t>
            </a:r>
            <a:r>
              <a:rPr sz="7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155" dirty="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sz="7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95" dirty="0">
                <a:solidFill>
                  <a:srgbClr val="3F3F3F"/>
                </a:solidFill>
                <a:latin typeface="Calibri"/>
                <a:cs typeface="Calibri"/>
              </a:rPr>
              <a:t>df</a:t>
            </a:r>
            <a:r>
              <a:rPr sz="7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190" dirty="0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sz="700" spc="40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185" dirty="0">
                <a:solidFill>
                  <a:srgbClr val="3F3F3F"/>
                </a:solidFill>
                <a:latin typeface="Calibri"/>
                <a:cs typeface="Calibri"/>
              </a:rPr>
              <a:t>title</a:t>
            </a:r>
            <a:r>
              <a:rPr sz="7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90" dirty="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sz="700" spc="90" dirty="0">
                <a:latin typeface="Calibri"/>
                <a:cs typeface="Calibri"/>
              </a:rPr>
              <a:t>"</a:t>
            </a:r>
            <a:r>
              <a:rPr sz="700" spc="-65" dirty="0">
                <a:latin typeface="Calibri"/>
                <a:cs typeface="Calibri"/>
              </a:rPr>
              <a:t> </a:t>
            </a:r>
            <a:r>
              <a:rPr sz="700" spc="65" dirty="0">
                <a:latin typeface="Calibri"/>
                <a:cs typeface="Calibri"/>
              </a:rPr>
              <a:t>Auto</a:t>
            </a:r>
            <a:r>
              <a:rPr sz="700" spc="430" dirty="0">
                <a:latin typeface="Calibri"/>
                <a:cs typeface="Calibri"/>
              </a:rPr>
              <a:t> </a:t>
            </a:r>
            <a:r>
              <a:rPr sz="700" dirty="0">
                <a:latin typeface="Calibri"/>
                <a:cs typeface="Calibri"/>
              </a:rPr>
              <a:t>EDA</a:t>
            </a:r>
            <a:r>
              <a:rPr sz="700" spc="434" dirty="0">
                <a:latin typeface="Calibri"/>
                <a:cs typeface="Calibri"/>
              </a:rPr>
              <a:t> </a:t>
            </a:r>
            <a:r>
              <a:rPr sz="700" spc="110" dirty="0">
                <a:latin typeface="Calibri"/>
                <a:cs typeface="Calibri"/>
              </a:rPr>
              <a:t>Report"</a:t>
            </a:r>
            <a:r>
              <a:rPr sz="700" spc="110" dirty="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endParaRPr sz="700">
              <a:latin typeface="Calibri"/>
              <a:cs typeface="Calibri"/>
            </a:endParaRPr>
          </a:p>
          <a:p>
            <a:pPr marL="32384">
              <a:lnSpc>
                <a:spcPts val="819"/>
              </a:lnSpc>
            </a:pPr>
            <a:r>
              <a:rPr sz="500" spc="85" dirty="0">
                <a:solidFill>
                  <a:srgbClr val="58595A"/>
                </a:solidFill>
                <a:latin typeface="Calibri"/>
                <a:cs typeface="Calibri"/>
              </a:rPr>
              <a:t>3</a:t>
            </a:r>
            <a:r>
              <a:rPr sz="500" spc="490" dirty="0">
                <a:solidFill>
                  <a:srgbClr val="58595A"/>
                </a:solidFill>
                <a:latin typeface="Calibri"/>
                <a:cs typeface="Calibri"/>
              </a:rPr>
              <a:t> </a:t>
            </a:r>
            <a:r>
              <a:rPr sz="700" spc="155" dirty="0">
                <a:solidFill>
                  <a:srgbClr val="3F3F3F"/>
                </a:solidFill>
                <a:latin typeface="Calibri"/>
                <a:cs typeface="Calibri"/>
              </a:rPr>
              <a:t>profile</a:t>
            </a:r>
            <a:r>
              <a:rPr sz="7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190" dirty="0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r>
              <a:rPr sz="7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155" dirty="0">
                <a:solidFill>
                  <a:srgbClr val="3F3F3F"/>
                </a:solidFill>
                <a:latin typeface="Calibri"/>
                <a:cs typeface="Calibri"/>
              </a:rPr>
              <a:t>to_file</a:t>
            </a:r>
            <a:r>
              <a:rPr sz="7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160" dirty="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sz="700" spc="160" dirty="0">
                <a:latin typeface="Calibri"/>
                <a:cs typeface="Calibri"/>
              </a:rPr>
              <a:t>"</a:t>
            </a:r>
            <a:r>
              <a:rPr sz="700" spc="-45" dirty="0">
                <a:latin typeface="Calibri"/>
                <a:cs typeface="Calibri"/>
              </a:rPr>
              <a:t> </a:t>
            </a:r>
            <a:r>
              <a:rPr sz="700" spc="100" dirty="0">
                <a:latin typeface="Calibri"/>
                <a:cs typeface="Calibri"/>
              </a:rPr>
              <a:t>eda_report</a:t>
            </a:r>
            <a:r>
              <a:rPr sz="700" spc="-50" dirty="0">
                <a:latin typeface="Calibri"/>
                <a:cs typeface="Calibri"/>
              </a:rPr>
              <a:t> </a:t>
            </a:r>
            <a:r>
              <a:rPr sz="700" spc="190" dirty="0">
                <a:latin typeface="Calibri"/>
                <a:cs typeface="Calibri"/>
              </a:rPr>
              <a:t>.</a:t>
            </a:r>
            <a:r>
              <a:rPr sz="700" spc="-55" dirty="0">
                <a:latin typeface="Calibri"/>
                <a:cs typeface="Calibri"/>
              </a:rPr>
              <a:t> </a:t>
            </a:r>
            <a:r>
              <a:rPr sz="700" spc="110" dirty="0">
                <a:latin typeface="Calibri"/>
                <a:cs typeface="Calibri"/>
              </a:rPr>
              <a:t>html"</a:t>
            </a:r>
            <a:r>
              <a:rPr sz="700" spc="110" dirty="0">
                <a:solidFill>
                  <a:srgbClr val="3F3F3F"/>
                </a:solidFill>
                <a:latin typeface="Calibri"/>
                <a:cs typeface="Calibri"/>
              </a:rPr>
              <a:t>)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02038"/>
            <a:ext cx="5760085" cy="38100"/>
            <a:chOff x="0" y="3202038"/>
            <a:chExt cx="5760085" cy="38100"/>
          </a:xfrm>
        </p:grpSpPr>
        <p:sp>
          <p:nvSpPr>
            <p:cNvPr id="9" name="object 9"/>
            <p:cNvSpPr/>
            <p:nvPr/>
          </p:nvSpPr>
          <p:spPr>
            <a:xfrm>
              <a:off x="0" y="3202038"/>
              <a:ext cx="5760085" cy="38100"/>
            </a:xfrm>
            <a:custGeom>
              <a:avLst/>
              <a:gdLst/>
              <a:ahLst/>
              <a:cxnLst/>
              <a:rect l="l" t="t" r="r" b="b"/>
              <a:pathLst>
                <a:path w="5760085" h="38100">
                  <a:moveTo>
                    <a:pt x="5759996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759996" y="3796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5859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02038"/>
              <a:ext cx="2688590" cy="38100"/>
            </a:xfrm>
            <a:custGeom>
              <a:avLst/>
              <a:gdLst/>
              <a:ahLst/>
              <a:cxnLst/>
              <a:rect l="l" t="t" r="r" b="b"/>
              <a:pathLst>
                <a:path w="2688590" h="38100">
                  <a:moveTo>
                    <a:pt x="2687993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2687993" y="37960"/>
                  </a:lnTo>
                  <a:lnTo>
                    <a:pt x="2687993" y="0"/>
                  </a:lnTo>
                  <a:close/>
                </a:path>
              </a:pathLst>
            </a:custGeom>
            <a:solidFill>
              <a:srgbClr val="A02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25" dirty="0"/>
              <a:t>Stage</a:t>
            </a:r>
            <a:r>
              <a:rPr spc="225" dirty="0"/>
              <a:t> </a:t>
            </a:r>
            <a:r>
              <a:rPr spc="70" dirty="0"/>
              <a:t>3:</a:t>
            </a:r>
            <a:r>
              <a:rPr spc="405" dirty="0"/>
              <a:t> </a:t>
            </a:r>
            <a:r>
              <a:rPr spc="229" dirty="0"/>
              <a:t>AutoML</a:t>
            </a:r>
            <a:r>
              <a:rPr spc="225" dirty="0"/>
              <a:t> </a:t>
            </a:r>
            <a:r>
              <a:rPr spc="130" dirty="0"/>
              <a:t>Modeling</a:t>
            </a:r>
            <a:r>
              <a:rPr spc="225" dirty="0"/>
              <a:t> </a:t>
            </a:r>
            <a:r>
              <a:rPr spc="120" dirty="0"/>
              <a:t>with</a:t>
            </a:r>
            <a:r>
              <a:rPr spc="225" dirty="0"/>
              <a:t> </a:t>
            </a:r>
            <a:r>
              <a:rPr spc="210" dirty="0"/>
              <a:t>H2O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09193" y="2067038"/>
            <a:ext cx="5142230" cy="834390"/>
            <a:chOff x="309193" y="2067038"/>
            <a:chExt cx="5142230" cy="834390"/>
          </a:xfrm>
        </p:grpSpPr>
        <p:sp>
          <p:nvSpPr>
            <p:cNvPr id="4" name="object 4"/>
            <p:cNvSpPr/>
            <p:nvPr/>
          </p:nvSpPr>
          <p:spPr>
            <a:xfrm>
              <a:off x="309193" y="2067038"/>
              <a:ext cx="5142230" cy="175895"/>
            </a:xfrm>
            <a:custGeom>
              <a:avLst/>
              <a:gdLst/>
              <a:ahLst/>
              <a:cxnLst/>
              <a:rect l="l" t="t" r="r" b="b"/>
              <a:pathLst>
                <a:path w="5142230" h="175894">
                  <a:moveTo>
                    <a:pt x="50908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5874"/>
                  </a:lnTo>
                  <a:lnTo>
                    <a:pt x="5141666" y="175874"/>
                  </a:lnTo>
                  <a:lnTo>
                    <a:pt x="5141666" y="50800"/>
                  </a:lnTo>
                  <a:lnTo>
                    <a:pt x="5137657" y="31075"/>
                  </a:lnTo>
                  <a:lnTo>
                    <a:pt x="5126743" y="14922"/>
                  </a:lnTo>
                  <a:lnTo>
                    <a:pt x="5110590" y="4008"/>
                  </a:lnTo>
                  <a:lnTo>
                    <a:pt x="5090865" y="0"/>
                  </a:lnTo>
                  <a:close/>
                </a:path>
              </a:pathLst>
            </a:custGeom>
            <a:solidFill>
              <a:srgbClr val="A63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193" y="2230259"/>
              <a:ext cx="5141666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9193" y="2274533"/>
              <a:ext cx="5142230" cy="626745"/>
            </a:xfrm>
            <a:custGeom>
              <a:avLst/>
              <a:gdLst/>
              <a:ahLst/>
              <a:cxnLst/>
              <a:rect l="l" t="t" r="r" b="b"/>
              <a:pathLst>
                <a:path w="5142230" h="626744">
                  <a:moveTo>
                    <a:pt x="5141666" y="0"/>
                  </a:moveTo>
                  <a:lnTo>
                    <a:pt x="0" y="0"/>
                  </a:lnTo>
                  <a:lnTo>
                    <a:pt x="0" y="575651"/>
                  </a:lnTo>
                  <a:lnTo>
                    <a:pt x="4008" y="595375"/>
                  </a:lnTo>
                  <a:lnTo>
                    <a:pt x="14922" y="611528"/>
                  </a:lnTo>
                  <a:lnTo>
                    <a:pt x="31075" y="622443"/>
                  </a:lnTo>
                  <a:lnTo>
                    <a:pt x="50800" y="626451"/>
                  </a:lnTo>
                  <a:lnTo>
                    <a:pt x="5090865" y="626451"/>
                  </a:lnTo>
                  <a:lnTo>
                    <a:pt x="5110590" y="622443"/>
                  </a:lnTo>
                  <a:lnTo>
                    <a:pt x="5126743" y="611528"/>
                  </a:lnTo>
                  <a:lnTo>
                    <a:pt x="5137657" y="595375"/>
                  </a:lnTo>
                  <a:lnTo>
                    <a:pt x="5141666" y="575651"/>
                  </a:lnTo>
                  <a:lnTo>
                    <a:pt x="5141666" y="0"/>
                  </a:lnTo>
                  <a:close/>
                </a:path>
              </a:pathLst>
            </a:custGeom>
            <a:solidFill>
              <a:srgbClr val="F6E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852289"/>
            <a:ext cx="4699000" cy="1928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865" indent="-177165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189865" algn="l"/>
              </a:tabLst>
            </a:pPr>
            <a:r>
              <a:rPr sz="1000" b="1" spc="95" dirty="0">
                <a:solidFill>
                  <a:srgbClr val="3F3F3F"/>
                </a:solidFill>
                <a:latin typeface="Calibri"/>
                <a:cs typeface="Calibri"/>
              </a:rPr>
              <a:t>Automated</a:t>
            </a:r>
            <a:r>
              <a:rPr sz="1000" b="1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90" dirty="0">
                <a:solidFill>
                  <a:srgbClr val="3F3F3F"/>
                </a:solidFill>
                <a:latin typeface="Calibri"/>
                <a:cs typeface="Calibri"/>
              </a:rPr>
              <a:t>Model</a:t>
            </a:r>
            <a:r>
              <a:rPr sz="1000" b="1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100" dirty="0">
                <a:solidFill>
                  <a:srgbClr val="3F3F3F"/>
                </a:solidFill>
                <a:latin typeface="Calibri"/>
                <a:cs typeface="Calibri"/>
              </a:rPr>
              <a:t>Training</a:t>
            </a:r>
            <a:r>
              <a:rPr sz="1000" b="1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85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b="1" spc="1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55" dirty="0">
                <a:solidFill>
                  <a:srgbClr val="3F3F3F"/>
                </a:solidFill>
                <a:latin typeface="Calibri"/>
                <a:cs typeface="Calibri"/>
              </a:rPr>
              <a:t>Selection:</a:t>
            </a:r>
            <a:endParaRPr sz="1000">
              <a:latin typeface="Calibri"/>
              <a:cs typeface="Calibri"/>
            </a:endParaRPr>
          </a:p>
          <a:p>
            <a:pPr marL="264160" lvl="1" indent="-125095">
              <a:lnSpc>
                <a:spcPct val="100000"/>
              </a:lnSpc>
              <a:spcBef>
                <a:spcPts val="790"/>
              </a:spcBef>
              <a:buClr>
                <a:srgbClr val="A02237"/>
              </a:buClr>
              <a:buFont typeface="Arial MT"/>
              <a:buChar char="•"/>
              <a:tabLst>
                <a:tab pos="264160" algn="l"/>
              </a:tabLst>
            </a:pPr>
            <a:r>
              <a:rPr sz="1000" spc="65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cleaned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converted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into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H2OFrame.</a:t>
            </a:r>
            <a:endParaRPr sz="1000">
              <a:latin typeface="Calibri"/>
              <a:cs typeface="Calibri"/>
            </a:endParaRPr>
          </a:p>
          <a:p>
            <a:pPr marL="263525" marR="5080" lvl="1" indent="-125095">
              <a:lnSpc>
                <a:spcPct val="100000"/>
              </a:lnSpc>
              <a:spcBef>
                <a:spcPts val="295"/>
              </a:spcBef>
              <a:buClr>
                <a:srgbClr val="A02237"/>
              </a:buClr>
              <a:buFont typeface="Arial MT"/>
              <a:buChar char="•"/>
              <a:tabLst>
                <a:tab pos="265430" algn="l"/>
              </a:tabLst>
            </a:pPr>
            <a:r>
              <a:rPr sz="1000" spc="-25" dirty="0">
                <a:solidFill>
                  <a:srgbClr val="3F3F3F"/>
                </a:solidFill>
                <a:latin typeface="Calibri"/>
                <a:cs typeface="Calibri"/>
              </a:rPr>
              <a:t>H2O</a:t>
            </a:r>
            <a:r>
              <a:rPr sz="1000" spc="3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AutoML</a:t>
            </a:r>
            <a:r>
              <a:rPr sz="1000" spc="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engine</a:t>
            </a:r>
            <a:r>
              <a:rPr sz="1000" spc="1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1000" spc="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run</a:t>
            </a:r>
            <a:r>
              <a:rPr sz="1000" spc="1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000" spc="1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train</a:t>
            </a:r>
            <a:r>
              <a:rPr sz="1000" spc="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1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evaluate</a:t>
            </a:r>
            <a:r>
              <a:rPr sz="1000" spc="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wide</a:t>
            </a:r>
            <a:r>
              <a:rPr sz="1000" spc="1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range</a:t>
            </a:r>
            <a:r>
              <a:rPr sz="1000" spc="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000" spc="1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models</a:t>
            </a:r>
            <a:r>
              <a:rPr sz="1000" spc="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3F3F3F"/>
                </a:solidFill>
                <a:latin typeface="Calibri"/>
                <a:cs typeface="Calibri"/>
              </a:rPr>
              <a:t>(GBMs, 	XGBoost,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Stacked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Ensembles).</a:t>
            </a:r>
            <a:endParaRPr sz="1000">
              <a:latin typeface="Calibri"/>
              <a:cs typeface="Calibri"/>
            </a:endParaRPr>
          </a:p>
          <a:p>
            <a:pPr marL="263525" marR="61594" lvl="1" indent="-12509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Arial MT"/>
              <a:buChar char="•"/>
              <a:tabLst>
                <a:tab pos="265430" algn="l"/>
              </a:tabLst>
            </a:pPr>
            <a:r>
              <a:rPr sz="1000" spc="75" dirty="0">
                <a:solidFill>
                  <a:srgbClr val="3F3F3F"/>
                </a:solidFill>
                <a:latin typeface="Calibri"/>
                <a:cs typeface="Calibri"/>
              </a:rPr>
              <a:t>It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automatically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identifies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best-performing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model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based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on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cross-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validation 	metrics.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000" b="1" spc="110" dirty="0">
                <a:solidFill>
                  <a:srgbClr val="FFFFFF"/>
                </a:solidFill>
                <a:latin typeface="Calibri"/>
                <a:cs typeface="Calibri"/>
              </a:rPr>
              <a:t>Example</a:t>
            </a:r>
            <a:r>
              <a:rPr sz="1000" b="1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114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1000" b="1" spc="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80" dirty="0">
                <a:solidFill>
                  <a:srgbClr val="FFFFFF"/>
                </a:solidFill>
                <a:latin typeface="Calibri"/>
                <a:cs typeface="Calibri"/>
              </a:rPr>
              <a:t>Snippet</a:t>
            </a:r>
            <a:endParaRPr sz="1000">
              <a:latin typeface="Calibri"/>
              <a:cs typeface="Calibri"/>
            </a:endParaRPr>
          </a:p>
          <a:p>
            <a:pPr marL="32384">
              <a:lnSpc>
                <a:spcPts val="819"/>
              </a:lnSpc>
              <a:spcBef>
                <a:spcPts val="1095"/>
              </a:spcBef>
            </a:pPr>
            <a:r>
              <a:rPr sz="500" spc="85" dirty="0">
                <a:solidFill>
                  <a:srgbClr val="58595A"/>
                </a:solidFill>
                <a:latin typeface="Calibri"/>
                <a:cs typeface="Calibri"/>
              </a:rPr>
              <a:t>1</a:t>
            </a:r>
            <a:r>
              <a:rPr sz="500" spc="484" dirty="0">
                <a:solidFill>
                  <a:srgbClr val="58595A"/>
                </a:solidFill>
                <a:latin typeface="Calibri"/>
                <a:cs typeface="Calibri"/>
              </a:rPr>
              <a:t> </a:t>
            </a:r>
            <a:r>
              <a:rPr sz="700" spc="55" dirty="0">
                <a:solidFill>
                  <a:srgbClr val="A02237"/>
                </a:solidFill>
                <a:latin typeface="Calibri"/>
                <a:cs typeface="Calibri"/>
              </a:rPr>
              <a:t>from</a:t>
            </a:r>
            <a:r>
              <a:rPr sz="700" spc="45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F3F3F"/>
                </a:solidFill>
                <a:latin typeface="Calibri"/>
                <a:cs typeface="Calibri"/>
              </a:rPr>
              <a:t>h2o</a:t>
            </a:r>
            <a:r>
              <a:rPr sz="7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190" dirty="0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r>
              <a:rPr sz="7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75" dirty="0">
                <a:solidFill>
                  <a:srgbClr val="3F3F3F"/>
                </a:solidFill>
                <a:latin typeface="Calibri"/>
                <a:cs typeface="Calibri"/>
              </a:rPr>
              <a:t>automl</a:t>
            </a:r>
            <a:r>
              <a:rPr sz="700" spc="4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90" dirty="0">
                <a:solidFill>
                  <a:srgbClr val="A02237"/>
                </a:solidFill>
                <a:latin typeface="Calibri"/>
                <a:cs typeface="Calibri"/>
              </a:rPr>
              <a:t>import</a:t>
            </a:r>
            <a:r>
              <a:rPr sz="700" spc="47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700" spc="-70" dirty="0">
                <a:solidFill>
                  <a:srgbClr val="3F3F3F"/>
                </a:solidFill>
                <a:latin typeface="Calibri"/>
                <a:cs typeface="Calibri"/>
              </a:rPr>
              <a:t>H</a:t>
            </a:r>
            <a:r>
              <a:rPr sz="700" spc="-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F3F3F"/>
                </a:solidFill>
                <a:latin typeface="Calibri"/>
                <a:cs typeface="Calibri"/>
              </a:rPr>
              <a:t>2</a:t>
            </a:r>
            <a:r>
              <a:rPr sz="700" spc="-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50" dirty="0">
                <a:solidFill>
                  <a:srgbClr val="3F3F3F"/>
                </a:solidFill>
                <a:latin typeface="Calibri"/>
                <a:cs typeface="Calibri"/>
              </a:rPr>
              <a:t>OAuto</a:t>
            </a:r>
            <a:r>
              <a:rPr sz="7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3F3F3F"/>
                </a:solidFill>
                <a:latin typeface="Calibri"/>
                <a:cs typeface="Calibri"/>
              </a:rPr>
              <a:t>ML</a:t>
            </a:r>
            <a:endParaRPr sz="700">
              <a:latin typeface="Calibri"/>
              <a:cs typeface="Calibri"/>
            </a:endParaRPr>
          </a:p>
          <a:p>
            <a:pPr marL="32384">
              <a:lnSpc>
                <a:spcPts val="795"/>
              </a:lnSpc>
            </a:pPr>
            <a:r>
              <a:rPr sz="500" spc="85" dirty="0">
                <a:solidFill>
                  <a:srgbClr val="58595A"/>
                </a:solidFill>
                <a:latin typeface="Calibri"/>
                <a:cs typeface="Calibri"/>
              </a:rPr>
              <a:t>2</a:t>
            </a:r>
            <a:r>
              <a:rPr sz="500" spc="450" dirty="0">
                <a:solidFill>
                  <a:srgbClr val="58595A"/>
                </a:solidFill>
                <a:latin typeface="Calibri"/>
                <a:cs typeface="Calibri"/>
              </a:rPr>
              <a:t> </a:t>
            </a:r>
            <a:r>
              <a:rPr sz="700" spc="50" dirty="0">
                <a:solidFill>
                  <a:srgbClr val="3F3F3F"/>
                </a:solidFill>
                <a:latin typeface="Calibri"/>
                <a:cs typeface="Calibri"/>
              </a:rPr>
              <a:t>aml</a:t>
            </a:r>
            <a:r>
              <a:rPr sz="700" spc="40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sz="700" spc="4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-70" dirty="0">
                <a:solidFill>
                  <a:srgbClr val="3F3F3F"/>
                </a:solidFill>
                <a:latin typeface="Calibri"/>
                <a:cs typeface="Calibri"/>
              </a:rPr>
              <a:t>H</a:t>
            </a:r>
            <a:r>
              <a:rPr sz="700" spc="-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F3F3F"/>
                </a:solidFill>
                <a:latin typeface="Calibri"/>
                <a:cs typeface="Calibri"/>
              </a:rPr>
              <a:t>2</a:t>
            </a:r>
            <a:r>
              <a:rPr sz="700" spc="-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50" dirty="0">
                <a:solidFill>
                  <a:srgbClr val="3F3F3F"/>
                </a:solidFill>
                <a:latin typeface="Calibri"/>
                <a:cs typeface="Calibri"/>
              </a:rPr>
              <a:t>OAuto</a:t>
            </a:r>
            <a:r>
              <a:rPr sz="700" spc="-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50" dirty="0">
                <a:solidFill>
                  <a:srgbClr val="3F3F3F"/>
                </a:solidFill>
                <a:latin typeface="Calibri"/>
                <a:cs typeface="Calibri"/>
              </a:rPr>
              <a:t>ML(</a:t>
            </a:r>
            <a:r>
              <a:rPr sz="7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90" dirty="0">
                <a:solidFill>
                  <a:srgbClr val="3F3F3F"/>
                </a:solidFill>
                <a:latin typeface="Calibri"/>
                <a:cs typeface="Calibri"/>
              </a:rPr>
              <a:t>max_runtime_secs</a:t>
            </a:r>
            <a:r>
              <a:rPr sz="7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55" dirty="0">
                <a:solidFill>
                  <a:srgbClr val="3F3F3F"/>
                </a:solidFill>
                <a:latin typeface="Calibri"/>
                <a:cs typeface="Calibri"/>
              </a:rPr>
              <a:t>=300</a:t>
            </a:r>
            <a:r>
              <a:rPr sz="7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190" dirty="0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sz="700" spc="4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75" dirty="0">
                <a:solidFill>
                  <a:srgbClr val="3F3F3F"/>
                </a:solidFill>
                <a:latin typeface="Calibri"/>
                <a:cs typeface="Calibri"/>
              </a:rPr>
              <a:t>seed</a:t>
            </a:r>
            <a:r>
              <a:rPr sz="7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75" dirty="0">
                <a:solidFill>
                  <a:srgbClr val="3F3F3F"/>
                </a:solidFill>
                <a:latin typeface="Calibri"/>
                <a:cs typeface="Calibri"/>
              </a:rPr>
              <a:t>=1)</a:t>
            </a:r>
            <a:endParaRPr sz="700">
              <a:latin typeface="Calibri"/>
              <a:cs typeface="Calibri"/>
            </a:endParaRPr>
          </a:p>
          <a:p>
            <a:pPr marL="32384">
              <a:lnSpc>
                <a:spcPts val="795"/>
              </a:lnSpc>
            </a:pPr>
            <a:r>
              <a:rPr sz="500" spc="85" dirty="0">
                <a:solidFill>
                  <a:srgbClr val="58595A"/>
                </a:solidFill>
                <a:latin typeface="Calibri"/>
                <a:cs typeface="Calibri"/>
              </a:rPr>
              <a:t>3</a:t>
            </a:r>
            <a:r>
              <a:rPr sz="500" spc="465" dirty="0">
                <a:solidFill>
                  <a:srgbClr val="58595A"/>
                </a:solidFill>
                <a:latin typeface="Calibri"/>
                <a:cs typeface="Calibri"/>
              </a:rPr>
              <a:t> </a:t>
            </a:r>
            <a:r>
              <a:rPr sz="700" spc="105" dirty="0">
                <a:solidFill>
                  <a:srgbClr val="3F3F3F"/>
                </a:solidFill>
                <a:latin typeface="Calibri"/>
                <a:cs typeface="Calibri"/>
              </a:rPr>
              <a:t>aml.</a:t>
            </a:r>
            <a:r>
              <a:rPr sz="7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145" dirty="0">
                <a:solidFill>
                  <a:srgbClr val="3F3F3F"/>
                </a:solidFill>
                <a:latin typeface="Calibri"/>
                <a:cs typeface="Calibri"/>
              </a:rPr>
              <a:t>train</a:t>
            </a:r>
            <a:r>
              <a:rPr sz="7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155" dirty="0">
                <a:solidFill>
                  <a:srgbClr val="3F3F3F"/>
                </a:solidFill>
                <a:latin typeface="Calibri"/>
                <a:cs typeface="Calibri"/>
              </a:rPr>
              <a:t>(</a:t>
            </a:r>
            <a:r>
              <a:rPr sz="7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75" dirty="0">
                <a:solidFill>
                  <a:srgbClr val="3F3F3F"/>
                </a:solidFill>
                <a:latin typeface="Calibri"/>
                <a:cs typeface="Calibri"/>
              </a:rPr>
              <a:t>x=</a:t>
            </a:r>
            <a:r>
              <a:rPr sz="7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130" dirty="0">
                <a:solidFill>
                  <a:srgbClr val="3F3F3F"/>
                </a:solidFill>
                <a:latin typeface="Calibri"/>
                <a:cs typeface="Calibri"/>
              </a:rPr>
              <a:t>predictors</a:t>
            </a:r>
            <a:r>
              <a:rPr sz="7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190" dirty="0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sz="700" spc="3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70" dirty="0">
                <a:solidFill>
                  <a:srgbClr val="3F3F3F"/>
                </a:solidFill>
                <a:latin typeface="Calibri"/>
                <a:cs typeface="Calibri"/>
              </a:rPr>
              <a:t>y=</a:t>
            </a:r>
            <a:r>
              <a:rPr sz="7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120" dirty="0">
                <a:solidFill>
                  <a:srgbClr val="3F3F3F"/>
                </a:solidFill>
                <a:latin typeface="Calibri"/>
                <a:cs typeface="Calibri"/>
              </a:rPr>
              <a:t>target</a:t>
            </a:r>
            <a:r>
              <a:rPr sz="7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190" dirty="0">
                <a:solidFill>
                  <a:srgbClr val="3F3F3F"/>
                </a:solidFill>
                <a:latin typeface="Calibri"/>
                <a:cs typeface="Calibri"/>
              </a:rPr>
              <a:t>,</a:t>
            </a:r>
            <a:r>
              <a:rPr sz="700" spc="43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120" dirty="0">
                <a:solidFill>
                  <a:srgbClr val="3F3F3F"/>
                </a:solidFill>
                <a:latin typeface="Calibri"/>
                <a:cs typeface="Calibri"/>
              </a:rPr>
              <a:t>training_frame</a:t>
            </a:r>
            <a:r>
              <a:rPr sz="7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sz="7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F3F3F"/>
                </a:solidFill>
                <a:latin typeface="Calibri"/>
                <a:cs typeface="Calibri"/>
              </a:rPr>
              <a:t>h</a:t>
            </a:r>
            <a:r>
              <a:rPr sz="700" spc="-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100" dirty="0">
                <a:solidFill>
                  <a:srgbClr val="3F3F3F"/>
                </a:solidFill>
                <a:latin typeface="Calibri"/>
                <a:cs typeface="Calibri"/>
              </a:rPr>
              <a:t>2o_df)</a:t>
            </a:r>
            <a:endParaRPr sz="700">
              <a:latin typeface="Calibri"/>
              <a:cs typeface="Calibri"/>
            </a:endParaRPr>
          </a:p>
          <a:p>
            <a:pPr marL="32384">
              <a:lnSpc>
                <a:spcPts val="819"/>
              </a:lnSpc>
            </a:pPr>
            <a:r>
              <a:rPr sz="500" spc="85" dirty="0">
                <a:solidFill>
                  <a:srgbClr val="58595A"/>
                </a:solidFill>
                <a:latin typeface="Calibri"/>
                <a:cs typeface="Calibri"/>
              </a:rPr>
              <a:t>4</a:t>
            </a:r>
            <a:r>
              <a:rPr sz="500" spc="465" dirty="0">
                <a:solidFill>
                  <a:srgbClr val="58595A"/>
                </a:solidFill>
                <a:latin typeface="Calibri"/>
                <a:cs typeface="Calibri"/>
              </a:rPr>
              <a:t> </a:t>
            </a:r>
            <a:r>
              <a:rPr sz="700" spc="95" dirty="0">
                <a:solidFill>
                  <a:srgbClr val="3F3F3F"/>
                </a:solidFill>
                <a:latin typeface="Calibri"/>
                <a:cs typeface="Calibri"/>
              </a:rPr>
              <a:t>leader_model</a:t>
            </a:r>
            <a:r>
              <a:rPr sz="700" spc="4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3F3F3F"/>
                </a:solidFill>
                <a:latin typeface="Calibri"/>
                <a:cs typeface="Calibri"/>
              </a:rPr>
              <a:t>=</a:t>
            </a:r>
            <a:r>
              <a:rPr sz="700" spc="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105" dirty="0">
                <a:solidFill>
                  <a:srgbClr val="3F3F3F"/>
                </a:solidFill>
                <a:latin typeface="Calibri"/>
                <a:cs typeface="Calibri"/>
              </a:rPr>
              <a:t>aml.</a:t>
            </a:r>
            <a:r>
              <a:rPr sz="7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700" spc="105" dirty="0">
                <a:solidFill>
                  <a:srgbClr val="3F3F3F"/>
                </a:solidFill>
                <a:latin typeface="Calibri"/>
                <a:cs typeface="Calibri"/>
              </a:rPr>
              <a:t>leader</a:t>
            </a:r>
            <a:endParaRPr sz="7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202038"/>
            <a:ext cx="5760085" cy="38100"/>
            <a:chOff x="0" y="3202038"/>
            <a:chExt cx="5760085" cy="38100"/>
          </a:xfrm>
        </p:grpSpPr>
        <p:sp>
          <p:nvSpPr>
            <p:cNvPr id="9" name="object 9"/>
            <p:cNvSpPr/>
            <p:nvPr/>
          </p:nvSpPr>
          <p:spPr>
            <a:xfrm>
              <a:off x="0" y="3202038"/>
              <a:ext cx="5760085" cy="38100"/>
            </a:xfrm>
            <a:custGeom>
              <a:avLst/>
              <a:gdLst/>
              <a:ahLst/>
              <a:cxnLst/>
              <a:rect l="l" t="t" r="r" b="b"/>
              <a:pathLst>
                <a:path w="5760085" h="38100">
                  <a:moveTo>
                    <a:pt x="5759996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759996" y="3796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5859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3202038"/>
              <a:ext cx="2880360" cy="38100"/>
            </a:xfrm>
            <a:custGeom>
              <a:avLst/>
              <a:gdLst/>
              <a:ahLst/>
              <a:cxnLst/>
              <a:rect l="l" t="t" r="r" b="b"/>
              <a:pathLst>
                <a:path w="2880360" h="38100">
                  <a:moveTo>
                    <a:pt x="2879991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2879991" y="37960"/>
                  </a:lnTo>
                  <a:lnTo>
                    <a:pt x="2879991" y="0"/>
                  </a:lnTo>
                  <a:close/>
                </a:path>
              </a:pathLst>
            </a:custGeom>
            <a:solidFill>
              <a:srgbClr val="A02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25" dirty="0"/>
              <a:t>Stage</a:t>
            </a:r>
            <a:r>
              <a:rPr spc="225" dirty="0"/>
              <a:t> </a:t>
            </a:r>
            <a:r>
              <a:rPr spc="90" dirty="0"/>
              <a:t>4</a:t>
            </a:r>
            <a:r>
              <a:rPr spc="225" dirty="0"/>
              <a:t> </a:t>
            </a:r>
            <a:r>
              <a:rPr spc="265" dirty="0"/>
              <a:t>&amp;</a:t>
            </a:r>
            <a:r>
              <a:rPr spc="229" dirty="0"/>
              <a:t> </a:t>
            </a:r>
            <a:r>
              <a:rPr spc="70" dirty="0"/>
              <a:t>5:</a:t>
            </a:r>
            <a:r>
              <a:rPr spc="409" dirty="0"/>
              <a:t> </a:t>
            </a:r>
            <a:r>
              <a:rPr spc="135" dirty="0"/>
              <a:t>Dashboard</a:t>
            </a:r>
            <a:r>
              <a:rPr spc="229" dirty="0"/>
              <a:t> </a:t>
            </a:r>
            <a:r>
              <a:rPr spc="120" dirty="0"/>
              <a:t>and</a:t>
            </a:r>
            <a:r>
              <a:rPr spc="225" dirty="0"/>
              <a:t> </a:t>
            </a:r>
            <a:r>
              <a:rPr spc="120" dirty="0"/>
              <a:t>Prediction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65903"/>
            <a:ext cx="4194175" cy="20123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865" indent="-177165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189865" algn="l"/>
              </a:tabLst>
            </a:pPr>
            <a:r>
              <a:rPr sz="1000" b="1" spc="80" dirty="0">
                <a:solidFill>
                  <a:srgbClr val="3F3F3F"/>
                </a:solidFill>
                <a:latin typeface="Calibri"/>
                <a:cs typeface="Calibri"/>
              </a:rPr>
              <a:t>Interactive</a:t>
            </a:r>
            <a:r>
              <a:rPr sz="1000" b="1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95" dirty="0">
                <a:solidFill>
                  <a:srgbClr val="3F3F3F"/>
                </a:solidFill>
                <a:latin typeface="Calibri"/>
                <a:cs typeface="Calibri"/>
              </a:rPr>
              <a:t>Dashboard</a:t>
            </a:r>
            <a:r>
              <a:rPr sz="1000" b="1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70" dirty="0">
                <a:solidFill>
                  <a:srgbClr val="3F3F3F"/>
                </a:solidFill>
                <a:latin typeface="Calibri"/>
                <a:cs typeface="Calibri"/>
              </a:rPr>
              <a:t>Generation:</a:t>
            </a:r>
            <a:endParaRPr sz="1000">
              <a:latin typeface="Calibri"/>
              <a:cs typeface="Calibri"/>
            </a:endParaRPr>
          </a:p>
          <a:p>
            <a:pPr marL="264160" lvl="1" indent="-125095">
              <a:lnSpc>
                <a:spcPct val="100000"/>
              </a:lnSpc>
              <a:spcBef>
                <a:spcPts val="790"/>
              </a:spcBef>
              <a:buClr>
                <a:srgbClr val="A02237"/>
              </a:buClr>
              <a:buFont typeface="Arial MT"/>
              <a:buChar char="•"/>
              <a:tabLst>
                <a:tab pos="264160" algn="l"/>
              </a:tabLst>
            </a:pP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3F3F3F"/>
                </a:solidFill>
                <a:latin typeface="Calibri"/>
                <a:cs typeface="Calibri"/>
              </a:rPr>
              <a:t>custom,</a:t>
            </a:r>
            <a:r>
              <a:rPr sz="1000" spc="1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single-</a:t>
            </a:r>
            <a:r>
              <a:rPr sz="1000" spc="20" dirty="0">
                <a:solidFill>
                  <a:srgbClr val="3F3F3F"/>
                </a:solidFill>
                <a:latin typeface="Calibri"/>
                <a:cs typeface="Calibri"/>
              </a:rPr>
              <a:t>file</a:t>
            </a:r>
            <a:r>
              <a:rPr sz="1000" spc="1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HTML</a:t>
            </a:r>
            <a:r>
              <a:rPr sz="1000" spc="1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3F3F3F"/>
                </a:solidFill>
                <a:latin typeface="Calibri"/>
                <a:cs typeface="Calibri"/>
              </a:rPr>
              <a:t>dashboard</a:t>
            </a:r>
            <a:r>
              <a:rPr sz="1000" spc="1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1000" spc="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20" dirty="0">
                <a:solidFill>
                  <a:srgbClr val="3F3F3F"/>
                </a:solidFill>
                <a:latin typeface="Calibri"/>
                <a:cs typeface="Calibri"/>
              </a:rPr>
              <a:t>programmatically</a:t>
            </a:r>
            <a:r>
              <a:rPr sz="1000" spc="1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generated.</a:t>
            </a:r>
            <a:endParaRPr sz="1000">
              <a:latin typeface="Calibri"/>
              <a:cs typeface="Calibri"/>
            </a:endParaRPr>
          </a:p>
          <a:p>
            <a:pPr marL="264160" lvl="1" indent="-125095">
              <a:lnSpc>
                <a:spcPct val="100000"/>
              </a:lnSpc>
              <a:spcBef>
                <a:spcPts val="195"/>
              </a:spcBef>
              <a:buClr>
                <a:srgbClr val="A02237"/>
              </a:buClr>
              <a:buFont typeface="Arial MT"/>
              <a:buChar char="•"/>
              <a:tabLst>
                <a:tab pos="264160" algn="l"/>
              </a:tabLst>
            </a:pPr>
            <a:r>
              <a:rPr sz="1000" spc="75" dirty="0">
                <a:solidFill>
                  <a:srgbClr val="3F3F3F"/>
                </a:solidFill>
                <a:latin typeface="Calibri"/>
                <a:cs typeface="Calibri"/>
              </a:rPr>
              <a:t>It</a:t>
            </a:r>
            <a:r>
              <a:rPr sz="1000" spc="1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uses</a:t>
            </a:r>
            <a:r>
              <a:rPr sz="1000" spc="1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3F3F3F"/>
                </a:solidFill>
                <a:latin typeface="Calibri"/>
                <a:cs typeface="Calibri"/>
              </a:rPr>
              <a:t>Chart.js</a:t>
            </a:r>
            <a:r>
              <a:rPr sz="1000" spc="1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create</a:t>
            </a:r>
            <a:r>
              <a:rPr sz="1000" spc="1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interactive</a:t>
            </a:r>
            <a:r>
              <a:rPr sz="1000" spc="1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visualizations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3F3F3F"/>
                </a:solidFill>
                <a:latin typeface="Calibri"/>
                <a:cs typeface="Calibri"/>
              </a:rPr>
              <a:t>for:</a:t>
            </a:r>
            <a:endParaRPr sz="1000">
              <a:latin typeface="Calibri"/>
              <a:cs typeface="Calibri"/>
            </a:endParaRPr>
          </a:p>
          <a:p>
            <a:pPr marL="517525" lvl="2" indent="-179070">
              <a:lnSpc>
                <a:spcPct val="100000"/>
              </a:lnSpc>
              <a:spcBef>
                <a:spcPts val="195"/>
              </a:spcBef>
              <a:buClr>
                <a:srgbClr val="A02237"/>
              </a:buClr>
              <a:buChar char="—"/>
              <a:tabLst>
                <a:tab pos="517525" algn="l"/>
              </a:tabLst>
            </a:pPr>
            <a:r>
              <a:rPr sz="900" dirty="0">
                <a:solidFill>
                  <a:srgbClr val="3F3F3F"/>
                </a:solidFill>
                <a:latin typeface="Calibri"/>
                <a:cs typeface="Calibri"/>
              </a:rPr>
              <a:t>Target</a:t>
            </a:r>
            <a:r>
              <a:rPr sz="900" spc="3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3F3F3F"/>
                </a:solidFill>
                <a:latin typeface="Calibri"/>
                <a:cs typeface="Calibri"/>
              </a:rPr>
              <a:t>Distribution</a:t>
            </a:r>
            <a:endParaRPr sz="900">
              <a:latin typeface="Calibri"/>
              <a:cs typeface="Calibri"/>
            </a:endParaRPr>
          </a:p>
          <a:p>
            <a:pPr marL="517525" lvl="2" indent="-179070">
              <a:lnSpc>
                <a:spcPct val="100000"/>
              </a:lnSpc>
              <a:spcBef>
                <a:spcPts val="20"/>
              </a:spcBef>
              <a:buClr>
                <a:srgbClr val="A02237"/>
              </a:buClr>
              <a:buChar char="—"/>
              <a:tabLst>
                <a:tab pos="517525" algn="l"/>
              </a:tabLst>
            </a:pPr>
            <a:r>
              <a:rPr sz="900" dirty="0">
                <a:solidFill>
                  <a:srgbClr val="3F3F3F"/>
                </a:solidFill>
                <a:latin typeface="Calibri"/>
                <a:cs typeface="Calibri"/>
              </a:rPr>
              <a:t>Model</a:t>
            </a:r>
            <a:r>
              <a:rPr sz="900" spc="2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3F3F3F"/>
                </a:solidFill>
                <a:latin typeface="Calibri"/>
                <a:cs typeface="Calibri"/>
              </a:rPr>
              <a:t>Performance</a:t>
            </a:r>
            <a:r>
              <a:rPr sz="900" spc="2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900" spc="60" dirty="0">
                <a:solidFill>
                  <a:srgbClr val="3F3F3F"/>
                </a:solidFill>
                <a:latin typeface="Calibri"/>
                <a:cs typeface="Calibri"/>
              </a:rPr>
              <a:t>(Actual</a:t>
            </a:r>
            <a:r>
              <a:rPr sz="900" spc="2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3F3F3F"/>
                </a:solidFill>
                <a:latin typeface="Calibri"/>
                <a:cs typeface="Calibri"/>
              </a:rPr>
              <a:t>vs.</a:t>
            </a:r>
            <a:r>
              <a:rPr sz="900" spc="3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3F3F3F"/>
                </a:solidFill>
                <a:latin typeface="Calibri"/>
                <a:cs typeface="Calibri"/>
              </a:rPr>
              <a:t>Predicted)</a:t>
            </a:r>
            <a:endParaRPr sz="900">
              <a:latin typeface="Calibri"/>
              <a:cs typeface="Calibri"/>
            </a:endParaRPr>
          </a:p>
          <a:p>
            <a:pPr marL="517525" lvl="2" indent="-179070">
              <a:lnSpc>
                <a:spcPct val="100000"/>
              </a:lnSpc>
              <a:spcBef>
                <a:spcPts val="15"/>
              </a:spcBef>
              <a:buClr>
                <a:srgbClr val="A02237"/>
              </a:buClr>
              <a:buChar char="—"/>
              <a:tabLst>
                <a:tab pos="517525" algn="l"/>
              </a:tabLst>
            </a:pPr>
            <a:r>
              <a:rPr sz="900" spc="45" dirty="0">
                <a:solidFill>
                  <a:srgbClr val="3F3F3F"/>
                </a:solidFill>
                <a:latin typeface="Calibri"/>
                <a:cs typeface="Calibri"/>
              </a:rPr>
              <a:t>Cluster</a:t>
            </a:r>
            <a:r>
              <a:rPr sz="900" spc="11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900" spc="50" dirty="0">
                <a:solidFill>
                  <a:srgbClr val="3F3F3F"/>
                </a:solidFill>
                <a:latin typeface="Calibri"/>
                <a:cs typeface="Calibri"/>
              </a:rPr>
              <a:t>Analysis</a:t>
            </a:r>
            <a:r>
              <a:rPr sz="900" spc="1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900" spc="125" dirty="0">
                <a:solidFill>
                  <a:srgbClr val="3F3F3F"/>
                </a:solidFill>
                <a:latin typeface="Calibri"/>
                <a:cs typeface="Calibri"/>
              </a:rPr>
              <a:t>(PCA)</a:t>
            </a:r>
            <a:endParaRPr sz="900">
              <a:latin typeface="Calibri"/>
              <a:cs typeface="Calibri"/>
            </a:endParaRPr>
          </a:p>
          <a:p>
            <a:pPr marL="517525" lvl="2" indent="-179070">
              <a:lnSpc>
                <a:spcPct val="100000"/>
              </a:lnSpc>
              <a:spcBef>
                <a:spcPts val="15"/>
              </a:spcBef>
              <a:buClr>
                <a:srgbClr val="A02237"/>
              </a:buClr>
              <a:buChar char="—"/>
              <a:tabLst>
                <a:tab pos="517525" algn="l"/>
              </a:tabLst>
            </a:pPr>
            <a:r>
              <a:rPr sz="900" spc="20" dirty="0">
                <a:solidFill>
                  <a:srgbClr val="3F3F3F"/>
                </a:solidFill>
                <a:latin typeface="Calibri"/>
                <a:cs typeface="Calibri"/>
              </a:rPr>
              <a:t>Correlation</a:t>
            </a:r>
            <a:r>
              <a:rPr sz="900" spc="2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3F3F3F"/>
                </a:solidFill>
                <a:latin typeface="Calibri"/>
                <a:cs typeface="Calibri"/>
              </a:rPr>
              <a:t>Heatmap</a:t>
            </a:r>
            <a:endParaRPr sz="9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710"/>
              </a:spcBef>
              <a:buClr>
                <a:srgbClr val="A02237"/>
              </a:buClr>
              <a:buFont typeface="Calibri"/>
              <a:buChar char="—"/>
            </a:pPr>
            <a:endParaRPr sz="900">
              <a:latin typeface="Calibri"/>
              <a:cs typeface="Calibri"/>
            </a:endParaRPr>
          </a:p>
          <a:p>
            <a:pPr marL="189865" indent="-177165">
              <a:lnSpc>
                <a:spcPct val="100000"/>
              </a:lnSpc>
              <a:buAutoNum type="arabicPeriod" startAt="4"/>
              <a:tabLst>
                <a:tab pos="189865" algn="l"/>
              </a:tabLst>
            </a:pPr>
            <a:r>
              <a:rPr sz="1000" b="1" spc="90" dirty="0">
                <a:solidFill>
                  <a:srgbClr val="3F3F3F"/>
                </a:solidFill>
                <a:latin typeface="Calibri"/>
                <a:cs typeface="Calibri"/>
              </a:rPr>
              <a:t>Prediction</a:t>
            </a:r>
            <a:r>
              <a:rPr sz="1000" b="1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60" dirty="0">
                <a:solidFill>
                  <a:srgbClr val="3F3F3F"/>
                </a:solidFill>
                <a:latin typeface="Calibri"/>
                <a:cs typeface="Calibri"/>
              </a:rPr>
              <a:t>Interface:</a:t>
            </a:r>
            <a:endParaRPr sz="1000">
              <a:latin typeface="Calibri"/>
              <a:cs typeface="Calibri"/>
            </a:endParaRPr>
          </a:p>
          <a:p>
            <a:pPr marL="264160" lvl="1" indent="-125095">
              <a:lnSpc>
                <a:spcPct val="100000"/>
              </a:lnSpc>
              <a:spcBef>
                <a:spcPts val="795"/>
              </a:spcBef>
              <a:buClr>
                <a:srgbClr val="A02237"/>
              </a:buClr>
              <a:buFont typeface="Arial MT"/>
              <a:buChar char="•"/>
              <a:tabLst>
                <a:tab pos="264160" algn="l"/>
              </a:tabLst>
            </a:pPr>
            <a:r>
              <a:rPr sz="1000" spc="65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1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best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model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saved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loaded.</a:t>
            </a:r>
            <a:endParaRPr sz="1000">
              <a:latin typeface="Calibri"/>
              <a:cs typeface="Calibri"/>
            </a:endParaRPr>
          </a:p>
          <a:p>
            <a:pPr marL="264160" lvl="1" indent="-12509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Arial MT"/>
              <a:buChar char="•"/>
              <a:tabLst>
                <a:tab pos="264160" algn="l"/>
              </a:tabLst>
            </a:pP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simple,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interactive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prediction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form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created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using</a:t>
            </a:r>
            <a:r>
              <a:rPr sz="1000" spc="2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3F3F3F"/>
                </a:solidFill>
                <a:latin typeface="Calibri"/>
                <a:cs typeface="Calibri"/>
              </a:rPr>
              <a:t>ipywidgets.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02038"/>
            <a:ext cx="5760085" cy="38100"/>
            <a:chOff x="0" y="3202038"/>
            <a:chExt cx="5760085" cy="38100"/>
          </a:xfrm>
        </p:grpSpPr>
        <p:sp>
          <p:nvSpPr>
            <p:cNvPr id="5" name="object 5"/>
            <p:cNvSpPr/>
            <p:nvPr/>
          </p:nvSpPr>
          <p:spPr>
            <a:xfrm>
              <a:off x="0" y="3202038"/>
              <a:ext cx="5760085" cy="38100"/>
            </a:xfrm>
            <a:custGeom>
              <a:avLst/>
              <a:gdLst/>
              <a:ahLst/>
              <a:cxnLst/>
              <a:rect l="l" t="t" r="r" b="b"/>
              <a:pathLst>
                <a:path w="5760085" h="38100">
                  <a:moveTo>
                    <a:pt x="5759996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759996" y="3796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5859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202038"/>
              <a:ext cx="3072130" cy="38100"/>
            </a:xfrm>
            <a:custGeom>
              <a:avLst/>
              <a:gdLst/>
              <a:ahLst/>
              <a:cxnLst/>
              <a:rect l="l" t="t" r="r" b="b"/>
              <a:pathLst>
                <a:path w="3072130" h="38100">
                  <a:moveTo>
                    <a:pt x="3072003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3072003" y="37960"/>
                  </a:lnTo>
                  <a:lnTo>
                    <a:pt x="3072003" y="0"/>
                  </a:lnTo>
                  <a:close/>
                </a:path>
              </a:pathLst>
            </a:custGeom>
            <a:solidFill>
              <a:srgbClr val="A02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20" dirty="0"/>
              <a:t>Contents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80" y="1680870"/>
            <a:ext cx="5760176" cy="14478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indent="-139700">
              <a:lnSpc>
                <a:spcPct val="100000"/>
              </a:lnSpc>
              <a:spcBef>
                <a:spcPts val="95"/>
              </a:spcBef>
              <a:buClr>
                <a:srgbClr val="EBD2D7"/>
              </a:buClr>
              <a:buFont typeface="Lucida Sans Unicode"/>
              <a:buChar char="►"/>
              <a:tabLst>
                <a:tab pos="152400" algn="l"/>
              </a:tabLst>
            </a:pPr>
            <a:r>
              <a:rPr spc="75" dirty="0">
                <a:hlinkClick r:id="rId3" action="ppaction://hlinksldjump"/>
              </a:rPr>
              <a:t>Introduction</a:t>
            </a:r>
          </a:p>
          <a:p>
            <a:pPr marL="152400" indent="-139700">
              <a:lnSpc>
                <a:spcPct val="100000"/>
              </a:lnSpc>
              <a:spcBef>
                <a:spcPts val="1200"/>
              </a:spcBef>
              <a:buFont typeface="Lucida Sans Unicode"/>
              <a:buChar char="►"/>
              <a:tabLst>
                <a:tab pos="152400" algn="l"/>
              </a:tabLst>
            </a:pPr>
            <a:r>
              <a:rPr spc="90" dirty="0">
                <a:hlinkClick r:id="rId4" action="ppaction://hlinksldjump"/>
              </a:rPr>
              <a:t>Literature</a:t>
            </a:r>
            <a:r>
              <a:rPr spc="165" dirty="0">
                <a:hlinkClick r:id="rId4" action="ppaction://hlinksldjump"/>
              </a:rPr>
              <a:t> </a:t>
            </a:r>
            <a:r>
              <a:rPr spc="100" dirty="0">
                <a:hlinkClick r:id="rId4" action="ppaction://hlinksldjump"/>
              </a:rPr>
              <a:t>Review</a:t>
            </a:r>
            <a:r>
              <a:rPr spc="170" dirty="0">
                <a:hlinkClick r:id="rId4" action="ppaction://hlinksldjump"/>
              </a:rPr>
              <a:t>  </a:t>
            </a:r>
            <a:r>
              <a:rPr spc="90" dirty="0">
                <a:hlinkClick r:id="rId4" action="ppaction://hlinksldjump"/>
              </a:rPr>
              <a:t>Research</a:t>
            </a:r>
            <a:r>
              <a:rPr spc="175" dirty="0">
                <a:hlinkClick r:id="rId4" action="ppaction://hlinksldjump"/>
              </a:rPr>
              <a:t> </a:t>
            </a:r>
            <a:r>
              <a:rPr spc="95" dirty="0">
                <a:hlinkClick r:id="rId4" action="ppaction://hlinksldjump"/>
              </a:rPr>
              <a:t>Gaps</a:t>
            </a:r>
          </a:p>
          <a:p>
            <a:pPr>
              <a:lnSpc>
                <a:spcPct val="100000"/>
              </a:lnSpc>
              <a:spcBef>
                <a:spcPts val="135"/>
              </a:spcBef>
              <a:buFont typeface="Lucida Sans Unicode"/>
              <a:buChar char="►"/>
            </a:pPr>
            <a:endParaRPr spc="95" dirty="0">
              <a:hlinkClick r:id="rId4" action="ppaction://hlinksldjump"/>
            </a:endParaRPr>
          </a:p>
          <a:p>
            <a:pPr marL="152400" indent="-139700">
              <a:lnSpc>
                <a:spcPct val="100000"/>
              </a:lnSpc>
              <a:buFont typeface="Lucida Sans Unicode"/>
              <a:buChar char="►"/>
              <a:tabLst>
                <a:tab pos="152400" algn="l"/>
              </a:tabLst>
            </a:pPr>
            <a:r>
              <a:rPr spc="100" dirty="0">
                <a:hlinkClick r:id="rId5" action="ppaction://hlinksldjump"/>
              </a:rPr>
              <a:t>Problem</a:t>
            </a:r>
            <a:r>
              <a:rPr spc="155" dirty="0">
                <a:hlinkClick r:id="rId5" action="ppaction://hlinksldjump"/>
              </a:rPr>
              <a:t> </a:t>
            </a:r>
            <a:r>
              <a:rPr spc="80" dirty="0">
                <a:hlinkClick r:id="rId5" action="ppaction://hlinksldjump"/>
              </a:rPr>
              <a:t>Statement</a:t>
            </a:r>
            <a:r>
              <a:rPr spc="165" dirty="0">
                <a:hlinkClick r:id="rId5" action="ppaction://hlinksldjump"/>
              </a:rPr>
              <a:t>  </a:t>
            </a:r>
            <a:r>
              <a:rPr spc="75" dirty="0">
                <a:hlinkClick r:id="rId5" action="ppaction://hlinksldjump"/>
              </a:rPr>
              <a:t>Objectives</a:t>
            </a:r>
          </a:p>
          <a:p>
            <a:pPr>
              <a:lnSpc>
                <a:spcPct val="100000"/>
              </a:lnSpc>
              <a:spcBef>
                <a:spcPts val="135"/>
              </a:spcBef>
              <a:buFont typeface="Lucida Sans Unicode"/>
              <a:buChar char="►"/>
            </a:pPr>
            <a:endParaRPr spc="75" dirty="0">
              <a:hlinkClick r:id="rId5" action="ppaction://hlinksldjump"/>
            </a:endParaRPr>
          </a:p>
          <a:p>
            <a:pPr marL="152400" indent="-139700">
              <a:lnSpc>
                <a:spcPct val="100000"/>
              </a:lnSpc>
              <a:buFont typeface="Lucida Sans Unicode"/>
              <a:buChar char="►"/>
              <a:tabLst>
                <a:tab pos="152400" algn="l"/>
              </a:tabLst>
            </a:pPr>
            <a:r>
              <a:rPr spc="85" dirty="0">
                <a:hlinkClick r:id="rId6" action="ppaction://hlinksldjump"/>
              </a:rPr>
              <a:t>Proposed</a:t>
            </a:r>
            <a:r>
              <a:rPr spc="190" dirty="0">
                <a:hlinkClick r:id="rId6" action="ppaction://hlinksldjump"/>
              </a:rPr>
              <a:t> </a:t>
            </a:r>
            <a:r>
              <a:rPr spc="70" dirty="0">
                <a:hlinkClick r:id="rId6" action="ppaction://hlinksldjump"/>
              </a:rPr>
              <a:t>Methodology</a:t>
            </a:r>
          </a:p>
          <a:p>
            <a:pPr>
              <a:lnSpc>
                <a:spcPct val="100000"/>
              </a:lnSpc>
              <a:spcBef>
                <a:spcPts val="135"/>
              </a:spcBef>
              <a:buFont typeface="Lucida Sans Unicode"/>
              <a:buChar char="►"/>
            </a:pPr>
            <a:endParaRPr spc="70" dirty="0">
              <a:hlinkClick r:id="rId6" action="ppaction://hlinksldjump"/>
            </a:endParaRPr>
          </a:p>
          <a:p>
            <a:pPr marL="152400" indent="-139700">
              <a:lnSpc>
                <a:spcPct val="100000"/>
              </a:lnSpc>
              <a:buFont typeface="Lucida Sans Unicode"/>
              <a:buChar char="►"/>
              <a:tabLst>
                <a:tab pos="152400" algn="l"/>
              </a:tabLst>
            </a:pPr>
            <a:r>
              <a:rPr spc="80" dirty="0">
                <a:solidFill>
                  <a:srgbClr val="A02237"/>
                </a:solidFill>
                <a:hlinkClick r:id="rId7" action="ppaction://hlinksldjump"/>
              </a:rPr>
              <a:t>Implementation</a:t>
            </a:r>
            <a:r>
              <a:rPr spc="185" dirty="0">
                <a:solidFill>
                  <a:srgbClr val="A02237"/>
                </a:solidFill>
                <a:hlinkClick r:id="rId7" action="ppaction://hlinksldjump"/>
              </a:rPr>
              <a:t> </a:t>
            </a:r>
            <a:r>
              <a:rPr spc="85" dirty="0">
                <a:solidFill>
                  <a:srgbClr val="A02237"/>
                </a:solidFill>
                <a:hlinkClick r:id="rId7" action="ppaction://hlinksldjump"/>
              </a:rPr>
              <a:t>and</a:t>
            </a:r>
            <a:r>
              <a:rPr spc="190" dirty="0">
                <a:solidFill>
                  <a:srgbClr val="A02237"/>
                </a:solidFill>
                <a:hlinkClick r:id="rId7" action="ppaction://hlinksldjump"/>
              </a:rPr>
              <a:t> </a:t>
            </a:r>
            <a:r>
              <a:rPr spc="80" dirty="0">
                <a:solidFill>
                  <a:srgbClr val="A02237"/>
                </a:solidFill>
                <a:hlinkClick r:id="rId7" action="ppaction://hlinksldjump"/>
              </a:rPr>
              <a:t>Results</a:t>
            </a:r>
          </a:p>
          <a:p>
            <a:pPr>
              <a:lnSpc>
                <a:spcPct val="100000"/>
              </a:lnSpc>
              <a:spcBef>
                <a:spcPts val="135"/>
              </a:spcBef>
              <a:buFont typeface="Lucida Sans Unicode"/>
              <a:buChar char="►"/>
            </a:pPr>
            <a:endParaRPr spc="80" dirty="0">
              <a:solidFill>
                <a:srgbClr val="A02237"/>
              </a:solidFill>
              <a:hlinkClick r:id="rId7" action="ppaction://hlinksldjump"/>
            </a:endParaRPr>
          </a:p>
          <a:p>
            <a:pPr marL="152400" indent="-139700">
              <a:lnSpc>
                <a:spcPct val="100000"/>
              </a:lnSpc>
              <a:spcBef>
                <a:spcPts val="5"/>
              </a:spcBef>
              <a:buFont typeface="Lucida Sans Unicode"/>
              <a:buChar char="►"/>
              <a:tabLst>
                <a:tab pos="152400" algn="l"/>
              </a:tabLst>
            </a:pPr>
            <a:r>
              <a:rPr spc="95" dirty="0">
                <a:hlinkClick r:id="rId8" action="ppaction://hlinksldjump"/>
              </a:rPr>
              <a:t>Conclusion</a:t>
            </a:r>
            <a:r>
              <a:rPr spc="160" dirty="0">
                <a:hlinkClick r:id="rId8" action="ppaction://hlinksldjump"/>
              </a:rPr>
              <a:t>  </a:t>
            </a:r>
            <a:r>
              <a:rPr spc="95" dirty="0">
                <a:hlinkClick r:id="rId8" action="ppaction://hlinksldjump"/>
              </a:rPr>
              <a:t>Future</a:t>
            </a:r>
            <a:r>
              <a:rPr spc="160" dirty="0">
                <a:hlinkClick r:id="rId8" action="ppaction://hlinksldjump"/>
              </a:rPr>
              <a:t> </a:t>
            </a:r>
            <a:r>
              <a:rPr spc="90" dirty="0">
                <a:hlinkClick r:id="rId8" action="ppaction://hlinksldjump"/>
              </a:rPr>
              <a:t>Work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202038"/>
            <a:ext cx="5760085" cy="38100"/>
            <a:chOff x="0" y="3202038"/>
            <a:chExt cx="5760085" cy="38100"/>
          </a:xfrm>
        </p:grpSpPr>
        <p:sp>
          <p:nvSpPr>
            <p:cNvPr id="6" name="object 6"/>
            <p:cNvSpPr/>
            <p:nvPr/>
          </p:nvSpPr>
          <p:spPr>
            <a:xfrm>
              <a:off x="0" y="3202038"/>
              <a:ext cx="5760085" cy="38100"/>
            </a:xfrm>
            <a:custGeom>
              <a:avLst/>
              <a:gdLst/>
              <a:ahLst/>
              <a:cxnLst/>
              <a:rect l="l" t="t" r="r" b="b"/>
              <a:pathLst>
                <a:path w="5760085" h="38100">
                  <a:moveTo>
                    <a:pt x="5759996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759996" y="3796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5859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02038"/>
              <a:ext cx="3264535" cy="38100"/>
            </a:xfrm>
            <a:custGeom>
              <a:avLst/>
              <a:gdLst/>
              <a:ahLst/>
              <a:cxnLst/>
              <a:rect l="l" t="t" r="r" b="b"/>
              <a:pathLst>
                <a:path w="3264535" h="38100">
                  <a:moveTo>
                    <a:pt x="3264001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3264001" y="37960"/>
                  </a:lnTo>
                  <a:lnTo>
                    <a:pt x="3264001" y="0"/>
                  </a:lnTo>
                  <a:close/>
                </a:path>
              </a:pathLst>
            </a:custGeom>
            <a:solidFill>
              <a:srgbClr val="A02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0" dirty="0"/>
              <a:t>Case</a:t>
            </a:r>
            <a:r>
              <a:rPr spc="225" dirty="0"/>
              <a:t> </a:t>
            </a:r>
            <a:r>
              <a:rPr spc="145" dirty="0"/>
              <a:t>Study:</a:t>
            </a:r>
            <a:r>
              <a:rPr spc="415" dirty="0"/>
              <a:t> </a:t>
            </a:r>
            <a:r>
              <a:rPr spc="125" dirty="0"/>
              <a:t>Insurance</a:t>
            </a:r>
            <a:r>
              <a:rPr spc="225" dirty="0"/>
              <a:t> </a:t>
            </a:r>
            <a:r>
              <a:rPr spc="114" dirty="0"/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02162"/>
            <a:ext cx="44437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validate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workflow,</a:t>
            </a:r>
            <a:r>
              <a:rPr sz="1000" spc="2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we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used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2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publicly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available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‘insurance.csv‘</a:t>
            </a:r>
            <a:r>
              <a:rPr sz="1000" spc="2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dataset.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602" y="1002092"/>
            <a:ext cx="2341880" cy="108839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b="1" spc="90" dirty="0">
                <a:solidFill>
                  <a:srgbClr val="3F3F3F"/>
                </a:solidFill>
                <a:latin typeface="Calibri"/>
                <a:cs typeface="Calibri"/>
              </a:rPr>
              <a:t>Dataset</a:t>
            </a:r>
            <a:r>
              <a:rPr sz="1000" b="1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80" dirty="0">
                <a:solidFill>
                  <a:srgbClr val="3F3F3F"/>
                </a:solidFill>
                <a:latin typeface="Calibri"/>
                <a:cs typeface="Calibri"/>
              </a:rPr>
              <a:t>Characteristics:</a:t>
            </a:r>
            <a:endParaRPr sz="1000" dirty="0">
              <a:latin typeface="Calibri"/>
              <a:cs typeface="Calibri"/>
            </a:endParaRPr>
          </a:p>
          <a:p>
            <a:pPr marL="264160" indent="-125095">
              <a:lnSpc>
                <a:spcPct val="100000"/>
              </a:lnSpc>
              <a:spcBef>
                <a:spcPts val="295"/>
              </a:spcBef>
              <a:buClr>
                <a:srgbClr val="A02237"/>
              </a:buClr>
              <a:buFont typeface="Arial MT"/>
              <a:buChar char="•"/>
              <a:tabLst>
                <a:tab pos="264160" algn="l"/>
              </a:tabLst>
            </a:pPr>
            <a:r>
              <a:rPr sz="1000" b="1" spc="75" dirty="0">
                <a:solidFill>
                  <a:srgbClr val="3F3F3F"/>
                </a:solidFill>
                <a:latin typeface="Calibri"/>
                <a:cs typeface="Calibri"/>
              </a:rPr>
              <a:t>Observations:</a:t>
            </a:r>
            <a:r>
              <a:rPr sz="1000" b="1" spc="2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1,338</a:t>
            </a:r>
            <a:endParaRPr sz="1000" dirty="0">
              <a:latin typeface="Calibri"/>
              <a:cs typeface="Calibri"/>
            </a:endParaRPr>
          </a:p>
          <a:p>
            <a:pPr marL="263525" marR="5080" indent="-12509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Arial MT"/>
              <a:buChar char="•"/>
              <a:tabLst>
                <a:tab pos="265430" algn="l"/>
              </a:tabLst>
            </a:pPr>
            <a:r>
              <a:rPr sz="1000" b="1" spc="70" dirty="0">
                <a:solidFill>
                  <a:srgbClr val="3F3F3F"/>
                </a:solidFill>
                <a:latin typeface="Calibri"/>
                <a:cs typeface="Calibri"/>
              </a:rPr>
              <a:t>Features:</a:t>
            </a:r>
            <a:r>
              <a:rPr sz="1000" b="1" spc="2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7</a:t>
            </a: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(age,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sex,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bmi,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children, 	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smoker,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region,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charges)</a:t>
            </a:r>
            <a:endParaRPr sz="1000" dirty="0">
              <a:latin typeface="Calibri"/>
              <a:cs typeface="Calibri"/>
            </a:endParaRPr>
          </a:p>
          <a:p>
            <a:pPr marL="263525" marR="41910" indent="-12509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Arial MT"/>
              <a:buChar char="•"/>
              <a:tabLst>
                <a:tab pos="265430" algn="l"/>
              </a:tabLst>
            </a:pPr>
            <a:r>
              <a:rPr sz="1000" b="1" spc="114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1000" b="1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100" dirty="0">
                <a:solidFill>
                  <a:srgbClr val="3F3F3F"/>
                </a:solidFill>
                <a:latin typeface="Calibri"/>
                <a:cs typeface="Calibri"/>
              </a:rPr>
              <a:t>Types:</a:t>
            </a:r>
            <a:r>
              <a:rPr sz="1000" b="1" spc="2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3F3F3F"/>
                </a:solidFill>
                <a:latin typeface="Calibri"/>
                <a:cs typeface="Calibri"/>
              </a:rPr>
              <a:t>Mix</a:t>
            </a:r>
            <a:r>
              <a:rPr sz="1000" spc="1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numerical</a:t>
            </a:r>
            <a:r>
              <a:rPr sz="1000" spc="1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 	categorical</a:t>
            </a:r>
            <a:r>
              <a:rPr sz="1000" spc="2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data.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1975" y="2110914"/>
            <a:ext cx="2437765" cy="5568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b="1" spc="90" dirty="0">
                <a:solidFill>
                  <a:srgbClr val="3F3F3F"/>
                </a:solidFill>
                <a:latin typeface="Calibri"/>
                <a:cs typeface="Calibri"/>
              </a:rPr>
              <a:t>Prediction</a:t>
            </a:r>
            <a:r>
              <a:rPr sz="1000" b="1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75" dirty="0">
                <a:solidFill>
                  <a:srgbClr val="3F3F3F"/>
                </a:solidFill>
                <a:latin typeface="Calibri"/>
                <a:cs typeface="Calibri"/>
              </a:rPr>
              <a:t>Task:</a:t>
            </a:r>
            <a:endParaRPr sz="1000" dirty="0">
              <a:latin typeface="Calibri"/>
              <a:cs typeface="Calibri"/>
            </a:endParaRPr>
          </a:p>
          <a:p>
            <a:pPr marL="264160" indent="-125095">
              <a:lnSpc>
                <a:spcPts val="1200"/>
              </a:lnSpc>
              <a:spcBef>
                <a:spcPts val="295"/>
              </a:spcBef>
              <a:buClr>
                <a:srgbClr val="A02237"/>
              </a:buClr>
              <a:buFont typeface="Arial MT"/>
              <a:buChar char="•"/>
              <a:tabLst>
                <a:tab pos="264160" algn="l"/>
              </a:tabLst>
            </a:pP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Predict</a:t>
            </a:r>
            <a:r>
              <a:rPr sz="1000" spc="2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2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medical</a:t>
            </a:r>
            <a:r>
              <a:rPr sz="1000" spc="25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insurance</a:t>
            </a:r>
            <a:r>
              <a:rPr sz="1000" spc="2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60" dirty="0">
                <a:solidFill>
                  <a:srgbClr val="A02237"/>
                </a:solidFill>
                <a:latin typeface="Calibri"/>
                <a:cs typeface="Calibri"/>
              </a:rPr>
              <a:t>charges</a:t>
            </a:r>
            <a:endParaRPr sz="1000" dirty="0">
              <a:latin typeface="Calibri"/>
              <a:cs typeface="Calibri"/>
            </a:endParaRPr>
          </a:p>
          <a:p>
            <a:pPr marL="265430">
              <a:lnSpc>
                <a:spcPts val="1200"/>
              </a:lnSpc>
            </a:pPr>
            <a:r>
              <a:rPr sz="1000" spc="50" dirty="0">
                <a:solidFill>
                  <a:srgbClr val="3F3F3F"/>
                </a:solidFill>
                <a:latin typeface="Calibri"/>
                <a:cs typeface="Calibri"/>
              </a:rPr>
              <a:t>(a</a:t>
            </a:r>
            <a:r>
              <a:rPr sz="1000" spc="1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regression</a:t>
            </a:r>
            <a:r>
              <a:rPr sz="1000" spc="1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problem).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97479" y="2017222"/>
            <a:ext cx="1686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" dirty="0">
                <a:solidFill>
                  <a:srgbClr val="3F3F3F"/>
                </a:solidFill>
                <a:latin typeface="Calibri"/>
                <a:cs typeface="Calibri"/>
              </a:rPr>
              <a:t>source/dataset_sample.png</a:t>
            </a:r>
            <a:endParaRPr sz="1000" dirty="0">
              <a:latin typeface="Calibri"/>
              <a:cs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8827B-940F-BCE7-73FE-5B65FD0F89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880" y="1235528"/>
            <a:ext cx="3138920" cy="152002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20" dirty="0"/>
              <a:t>Contents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80" y="1680870"/>
            <a:ext cx="5760176" cy="14478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indent="-139700">
              <a:lnSpc>
                <a:spcPct val="100000"/>
              </a:lnSpc>
              <a:spcBef>
                <a:spcPts val="95"/>
              </a:spcBef>
              <a:buClr>
                <a:srgbClr val="A02237"/>
              </a:buClr>
              <a:buFont typeface="Lucida Sans Unicode"/>
              <a:buChar char="►"/>
              <a:tabLst>
                <a:tab pos="152400" algn="l"/>
              </a:tabLst>
            </a:pPr>
            <a:r>
              <a:rPr spc="75" dirty="0">
                <a:solidFill>
                  <a:srgbClr val="A02237"/>
                </a:solidFill>
                <a:hlinkClick r:id="rId3" action="ppaction://hlinksldjump"/>
              </a:rPr>
              <a:t>Introduction</a:t>
            </a:r>
          </a:p>
          <a:p>
            <a:pPr marL="152400" indent="-139700">
              <a:lnSpc>
                <a:spcPct val="100000"/>
              </a:lnSpc>
              <a:spcBef>
                <a:spcPts val="1200"/>
              </a:spcBef>
              <a:buFont typeface="Lucida Sans Unicode"/>
              <a:buChar char="►"/>
              <a:tabLst>
                <a:tab pos="152400" algn="l"/>
              </a:tabLst>
            </a:pPr>
            <a:r>
              <a:rPr spc="90" dirty="0">
                <a:hlinkClick r:id="rId4" action="ppaction://hlinksldjump"/>
              </a:rPr>
              <a:t>Literature</a:t>
            </a:r>
            <a:r>
              <a:rPr spc="165" dirty="0">
                <a:hlinkClick r:id="rId4" action="ppaction://hlinksldjump"/>
              </a:rPr>
              <a:t> </a:t>
            </a:r>
            <a:r>
              <a:rPr spc="100" dirty="0">
                <a:hlinkClick r:id="rId4" action="ppaction://hlinksldjump"/>
              </a:rPr>
              <a:t>Review</a:t>
            </a:r>
            <a:r>
              <a:rPr spc="170" dirty="0">
                <a:hlinkClick r:id="rId4" action="ppaction://hlinksldjump"/>
              </a:rPr>
              <a:t>  </a:t>
            </a:r>
            <a:r>
              <a:rPr spc="90" dirty="0">
                <a:hlinkClick r:id="rId4" action="ppaction://hlinksldjump"/>
              </a:rPr>
              <a:t>Research</a:t>
            </a:r>
            <a:r>
              <a:rPr spc="175" dirty="0">
                <a:hlinkClick r:id="rId4" action="ppaction://hlinksldjump"/>
              </a:rPr>
              <a:t> </a:t>
            </a:r>
            <a:r>
              <a:rPr spc="95" dirty="0">
                <a:hlinkClick r:id="rId4" action="ppaction://hlinksldjump"/>
              </a:rPr>
              <a:t>Gaps</a:t>
            </a:r>
          </a:p>
          <a:p>
            <a:pPr>
              <a:lnSpc>
                <a:spcPct val="100000"/>
              </a:lnSpc>
              <a:spcBef>
                <a:spcPts val="135"/>
              </a:spcBef>
              <a:buFont typeface="Lucida Sans Unicode"/>
              <a:buChar char="►"/>
            </a:pPr>
            <a:endParaRPr spc="95" dirty="0">
              <a:hlinkClick r:id="rId4" action="ppaction://hlinksldjump"/>
            </a:endParaRPr>
          </a:p>
          <a:p>
            <a:pPr marL="152400" indent="-139700">
              <a:lnSpc>
                <a:spcPct val="100000"/>
              </a:lnSpc>
              <a:buFont typeface="Lucida Sans Unicode"/>
              <a:buChar char="►"/>
              <a:tabLst>
                <a:tab pos="152400" algn="l"/>
              </a:tabLst>
            </a:pPr>
            <a:r>
              <a:rPr spc="100" dirty="0">
                <a:hlinkClick r:id="rId5" action="ppaction://hlinksldjump"/>
              </a:rPr>
              <a:t>Problem</a:t>
            </a:r>
            <a:r>
              <a:rPr spc="155" dirty="0">
                <a:hlinkClick r:id="rId5" action="ppaction://hlinksldjump"/>
              </a:rPr>
              <a:t> </a:t>
            </a:r>
            <a:r>
              <a:rPr spc="80" dirty="0">
                <a:hlinkClick r:id="rId5" action="ppaction://hlinksldjump"/>
              </a:rPr>
              <a:t>Statement</a:t>
            </a:r>
            <a:r>
              <a:rPr spc="165" dirty="0">
                <a:hlinkClick r:id="rId5" action="ppaction://hlinksldjump"/>
              </a:rPr>
              <a:t>  </a:t>
            </a:r>
            <a:r>
              <a:rPr spc="75" dirty="0">
                <a:hlinkClick r:id="rId5" action="ppaction://hlinksldjump"/>
              </a:rPr>
              <a:t>Objectives</a:t>
            </a:r>
          </a:p>
          <a:p>
            <a:pPr>
              <a:lnSpc>
                <a:spcPct val="100000"/>
              </a:lnSpc>
              <a:spcBef>
                <a:spcPts val="135"/>
              </a:spcBef>
              <a:buFont typeface="Lucida Sans Unicode"/>
              <a:buChar char="►"/>
            </a:pPr>
            <a:endParaRPr spc="75" dirty="0">
              <a:hlinkClick r:id="rId5" action="ppaction://hlinksldjump"/>
            </a:endParaRPr>
          </a:p>
          <a:p>
            <a:pPr marL="152400" indent="-139700">
              <a:lnSpc>
                <a:spcPct val="100000"/>
              </a:lnSpc>
              <a:buFont typeface="Lucida Sans Unicode"/>
              <a:buChar char="►"/>
              <a:tabLst>
                <a:tab pos="152400" algn="l"/>
              </a:tabLst>
            </a:pPr>
            <a:r>
              <a:rPr spc="85" dirty="0">
                <a:hlinkClick r:id="rId6" action="ppaction://hlinksldjump"/>
              </a:rPr>
              <a:t>Proposed</a:t>
            </a:r>
            <a:r>
              <a:rPr spc="190" dirty="0">
                <a:hlinkClick r:id="rId6" action="ppaction://hlinksldjump"/>
              </a:rPr>
              <a:t> </a:t>
            </a:r>
            <a:r>
              <a:rPr spc="70" dirty="0">
                <a:hlinkClick r:id="rId6" action="ppaction://hlinksldjump"/>
              </a:rPr>
              <a:t>Methodology</a:t>
            </a:r>
          </a:p>
          <a:p>
            <a:pPr>
              <a:lnSpc>
                <a:spcPct val="100000"/>
              </a:lnSpc>
              <a:spcBef>
                <a:spcPts val="135"/>
              </a:spcBef>
              <a:buFont typeface="Lucida Sans Unicode"/>
              <a:buChar char="►"/>
            </a:pPr>
            <a:endParaRPr spc="70" dirty="0">
              <a:hlinkClick r:id="rId6" action="ppaction://hlinksldjump"/>
            </a:endParaRPr>
          </a:p>
          <a:p>
            <a:pPr marL="152400" indent="-139700">
              <a:lnSpc>
                <a:spcPct val="100000"/>
              </a:lnSpc>
              <a:buFont typeface="Lucida Sans Unicode"/>
              <a:buChar char="►"/>
              <a:tabLst>
                <a:tab pos="152400" algn="l"/>
              </a:tabLst>
            </a:pPr>
            <a:r>
              <a:rPr spc="80" dirty="0">
                <a:hlinkClick r:id="rId7" action="ppaction://hlinksldjump"/>
              </a:rPr>
              <a:t>Implementation</a:t>
            </a:r>
            <a:r>
              <a:rPr spc="185" dirty="0">
                <a:hlinkClick r:id="rId7" action="ppaction://hlinksldjump"/>
              </a:rPr>
              <a:t> </a:t>
            </a:r>
            <a:r>
              <a:rPr spc="85" dirty="0">
                <a:hlinkClick r:id="rId7" action="ppaction://hlinksldjump"/>
              </a:rPr>
              <a:t>and</a:t>
            </a:r>
            <a:r>
              <a:rPr spc="190" dirty="0">
                <a:hlinkClick r:id="rId7" action="ppaction://hlinksldjump"/>
              </a:rPr>
              <a:t> </a:t>
            </a:r>
            <a:r>
              <a:rPr spc="80" dirty="0">
                <a:hlinkClick r:id="rId7" action="ppaction://hlinksldjump"/>
              </a:rPr>
              <a:t>Results</a:t>
            </a:r>
          </a:p>
          <a:p>
            <a:pPr>
              <a:lnSpc>
                <a:spcPct val="100000"/>
              </a:lnSpc>
              <a:spcBef>
                <a:spcPts val="135"/>
              </a:spcBef>
              <a:buFont typeface="Lucida Sans Unicode"/>
              <a:buChar char="►"/>
            </a:pPr>
            <a:endParaRPr spc="80" dirty="0">
              <a:hlinkClick r:id="rId7" action="ppaction://hlinksldjump"/>
            </a:endParaRPr>
          </a:p>
          <a:p>
            <a:pPr marL="152400" indent="-139700">
              <a:lnSpc>
                <a:spcPct val="100000"/>
              </a:lnSpc>
              <a:spcBef>
                <a:spcPts val="5"/>
              </a:spcBef>
              <a:buFont typeface="Lucida Sans Unicode"/>
              <a:buChar char="►"/>
              <a:tabLst>
                <a:tab pos="152400" algn="l"/>
              </a:tabLst>
            </a:pPr>
            <a:r>
              <a:rPr spc="95" dirty="0">
                <a:hlinkClick r:id="rId8" action="ppaction://hlinksldjump"/>
              </a:rPr>
              <a:t>Conclusion</a:t>
            </a:r>
            <a:r>
              <a:rPr spc="160" dirty="0">
                <a:hlinkClick r:id="rId8" action="ppaction://hlinksldjump"/>
              </a:rPr>
              <a:t>  </a:t>
            </a:r>
            <a:r>
              <a:rPr spc="95" dirty="0">
                <a:hlinkClick r:id="rId8" action="ppaction://hlinksldjump"/>
              </a:rPr>
              <a:t>Future</a:t>
            </a:r>
            <a:r>
              <a:rPr spc="160" dirty="0">
                <a:hlinkClick r:id="rId8" action="ppaction://hlinksldjump"/>
              </a:rPr>
              <a:t> </a:t>
            </a:r>
            <a:r>
              <a:rPr spc="90" dirty="0">
                <a:hlinkClick r:id="rId8" action="ppaction://hlinksldjump"/>
              </a:rPr>
              <a:t>Work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202038"/>
            <a:ext cx="5760085" cy="38100"/>
            <a:chOff x="0" y="3202038"/>
            <a:chExt cx="5760085" cy="38100"/>
          </a:xfrm>
        </p:grpSpPr>
        <p:sp>
          <p:nvSpPr>
            <p:cNvPr id="6" name="object 6"/>
            <p:cNvSpPr/>
            <p:nvPr/>
          </p:nvSpPr>
          <p:spPr>
            <a:xfrm>
              <a:off x="0" y="3202038"/>
              <a:ext cx="5760085" cy="38100"/>
            </a:xfrm>
            <a:custGeom>
              <a:avLst/>
              <a:gdLst/>
              <a:ahLst/>
              <a:cxnLst/>
              <a:rect l="l" t="t" r="r" b="b"/>
              <a:pathLst>
                <a:path w="5760085" h="38100">
                  <a:moveTo>
                    <a:pt x="5759996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759996" y="3796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5859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02038"/>
              <a:ext cx="384175" cy="38100"/>
            </a:xfrm>
            <a:custGeom>
              <a:avLst/>
              <a:gdLst/>
              <a:ahLst/>
              <a:cxnLst/>
              <a:rect l="l" t="t" r="r" b="b"/>
              <a:pathLst>
                <a:path w="384175" h="38100">
                  <a:moveTo>
                    <a:pt x="383997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383997" y="37960"/>
                  </a:lnTo>
                  <a:lnTo>
                    <a:pt x="383997" y="0"/>
                  </a:lnTo>
                  <a:close/>
                </a:path>
              </a:pathLst>
            </a:custGeom>
            <a:solidFill>
              <a:srgbClr val="A02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4" dirty="0"/>
              <a:t>Deliverable</a:t>
            </a:r>
            <a:r>
              <a:rPr spc="220" dirty="0"/>
              <a:t> </a:t>
            </a:r>
            <a:r>
              <a:rPr spc="70" dirty="0"/>
              <a:t>1:</a:t>
            </a:r>
            <a:r>
              <a:rPr spc="409" dirty="0"/>
              <a:t> </a:t>
            </a:r>
            <a:r>
              <a:rPr spc="145" dirty="0"/>
              <a:t>Automated</a:t>
            </a:r>
            <a:r>
              <a:rPr spc="220" dirty="0"/>
              <a:t> </a:t>
            </a:r>
            <a:r>
              <a:rPr spc="340" dirty="0"/>
              <a:t>EDA</a:t>
            </a:r>
            <a:r>
              <a:rPr spc="225" dirty="0"/>
              <a:t> </a:t>
            </a:r>
            <a:r>
              <a:rPr spc="150" dirty="0"/>
              <a:t>Report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2100" y="496307"/>
            <a:ext cx="36576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5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pipeline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successfully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generated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comprehensive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EDA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report.</a:t>
            </a:r>
            <a:endParaRPr sz="1000" dirty="0">
              <a:latin typeface="Calibri"/>
              <a:cs typeface="Calibri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B6AF50-C9D1-E29F-FA98-2DB448FFD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39" y="674107"/>
            <a:ext cx="5413721" cy="15036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6198C25-7527-8E66-FC1F-1B3EE0EB28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8" y="2132327"/>
            <a:ext cx="5470232" cy="87683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AA02-8901-6358-2CCF-C69E59F3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94" y="121409"/>
            <a:ext cx="4536440" cy="215444"/>
          </a:xfrm>
        </p:spPr>
        <p:txBody>
          <a:bodyPr/>
          <a:lstStyle/>
          <a:p>
            <a:r>
              <a:rPr lang="en-IN" spc="145" dirty="0"/>
              <a:t>Automated</a:t>
            </a:r>
            <a:r>
              <a:rPr lang="en-IN" spc="220" dirty="0"/>
              <a:t> </a:t>
            </a:r>
            <a:r>
              <a:rPr lang="en-IN" spc="340" dirty="0"/>
              <a:t>EDA</a:t>
            </a:r>
            <a:r>
              <a:rPr lang="en-IN" spc="225" dirty="0"/>
              <a:t> </a:t>
            </a:r>
            <a:r>
              <a:rPr lang="en-IN" spc="150" dirty="0"/>
              <a:t>Report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F8D073-873A-C74A-3589-034A13C5CC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" y="479425"/>
            <a:ext cx="5765800" cy="249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65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4" dirty="0"/>
              <a:t>Deliverable</a:t>
            </a:r>
            <a:r>
              <a:rPr spc="225" dirty="0"/>
              <a:t> </a:t>
            </a:r>
            <a:r>
              <a:rPr spc="70" dirty="0"/>
              <a:t>2:</a:t>
            </a:r>
            <a:r>
              <a:rPr spc="415" dirty="0"/>
              <a:t> </a:t>
            </a:r>
            <a:r>
              <a:rPr spc="114" dirty="0"/>
              <a:t>Interactive</a:t>
            </a:r>
            <a:r>
              <a:rPr spc="229" dirty="0"/>
              <a:t> </a:t>
            </a:r>
            <a:r>
              <a:rPr spc="125" dirty="0"/>
              <a:t>Dashboard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02162"/>
            <a:ext cx="495617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95" dirty="0">
                <a:solidFill>
                  <a:srgbClr val="3F3F3F"/>
                </a:solidFill>
                <a:latin typeface="Calibri"/>
                <a:cs typeface="Calibri"/>
              </a:rPr>
              <a:t>An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interactive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HTML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dashboard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was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generated,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providing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user-friendly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way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explore results.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623" y="1334127"/>
            <a:ext cx="2005330" cy="124015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b="1" spc="60" dirty="0">
                <a:solidFill>
                  <a:srgbClr val="3F3F3F"/>
                </a:solidFill>
                <a:latin typeface="Calibri"/>
                <a:cs typeface="Calibri"/>
              </a:rPr>
              <a:t>Features:</a:t>
            </a:r>
            <a:endParaRPr sz="1000" dirty="0">
              <a:latin typeface="Calibri"/>
              <a:cs typeface="Calibri"/>
            </a:endParaRPr>
          </a:p>
          <a:p>
            <a:pPr marL="263525" marR="5080" indent="-125095">
              <a:lnSpc>
                <a:spcPct val="100000"/>
              </a:lnSpc>
              <a:spcBef>
                <a:spcPts val="295"/>
              </a:spcBef>
              <a:buClr>
                <a:srgbClr val="A02237"/>
              </a:buClr>
              <a:buFont typeface="Arial MT"/>
              <a:buChar char="•"/>
              <a:tabLst>
                <a:tab pos="265430" algn="l"/>
              </a:tabLst>
            </a:pP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Tabbed</a:t>
            </a:r>
            <a:r>
              <a:rPr sz="1000" spc="2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navigation</a:t>
            </a:r>
            <a:r>
              <a:rPr sz="1000" spc="2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000" spc="2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different 	sections.</a:t>
            </a:r>
            <a:endParaRPr sz="1000" dirty="0">
              <a:latin typeface="Calibri"/>
              <a:cs typeface="Calibri"/>
            </a:endParaRPr>
          </a:p>
          <a:p>
            <a:pPr marL="263525" marR="91440" indent="-12509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Arial MT"/>
              <a:buChar char="•"/>
              <a:tabLst>
                <a:tab pos="265430" algn="l"/>
              </a:tabLst>
            </a:pP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Interactive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charts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powered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35" dirty="0">
                <a:solidFill>
                  <a:srgbClr val="3F3F3F"/>
                </a:solidFill>
                <a:latin typeface="Calibri"/>
                <a:cs typeface="Calibri"/>
              </a:rPr>
              <a:t>by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 	Chart.js.</a:t>
            </a:r>
            <a:endParaRPr sz="1000" dirty="0">
              <a:latin typeface="Calibri"/>
              <a:cs typeface="Calibri"/>
            </a:endParaRPr>
          </a:p>
          <a:p>
            <a:pPr marL="263525" marR="309880" indent="-12509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Arial MT"/>
              <a:buChar char="•"/>
              <a:tabLst>
                <a:tab pos="265430" algn="l"/>
              </a:tabLst>
            </a:pP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Single-file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output</a:t>
            </a:r>
            <a:r>
              <a:rPr sz="1000" spc="2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3F3F3F"/>
                </a:solidFill>
                <a:latin typeface="Calibri"/>
                <a:cs typeface="Calibri"/>
              </a:rPr>
              <a:t>easy 	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sharing.</a:t>
            </a:r>
            <a:endParaRPr sz="1000" dirty="0">
              <a:latin typeface="Calibri"/>
              <a:cs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D8BECD-9966-33BC-288E-7C217F9E40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553" y="1241425"/>
            <a:ext cx="3498247" cy="1519332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35" dirty="0"/>
              <a:t>Dashboard</a:t>
            </a:r>
            <a:r>
              <a:rPr spc="229" dirty="0"/>
              <a:t> </a:t>
            </a:r>
            <a:r>
              <a:rPr spc="135" dirty="0"/>
              <a:t>Deep</a:t>
            </a:r>
            <a:r>
              <a:rPr spc="229" dirty="0"/>
              <a:t> </a:t>
            </a:r>
            <a:r>
              <a:rPr spc="130" dirty="0"/>
              <a:t>Dive:</a:t>
            </a:r>
            <a:r>
              <a:rPr spc="420" dirty="0"/>
              <a:t> </a:t>
            </a:r>
            <a:r>
              <a:rPr spc="240" dirty="0"/>
              <a:t>Key</a:t>
            </a:r>
            <a:r>
              <a:rPr spc="229" dirty="0"/>
              <a:t> </a:t>
            </a:r>
            <a:r>
              <a:rPr spc="110" dirty="0"/>
              <a:t>Visualizations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02162"/>
            <a:ext cx="29222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65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2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dashboard</a:t>
            </a:r>
            <a:r>
              <a:rPr sz="1000" spc="25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provides</a:t>
            </a:r>
            <a:r>
              <a:rPr sz="1000" spc="25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critical</a:t>
            </a:r>
            <a:r>
              <a:rPr sz="1000" spc="2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at-a-glance</a:t>
            </a:r>
            <a:r>
              <a:rPr sz="1000" spc="25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insights.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5FF590-56C4-F223-8149-7E2223D6E6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00" y="1341236"/>
            <a:ext cx="2391568" cy="120343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A24843B-6863-F920-AD73-FA8106C8ED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07" y="1259701"/>
            <a:ext cx="3077794" cy="136650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30" dirty="0"/>
              <a:t>Model</a:t>
            </a:r>
            <a:r>
              <a:rPr spc="245" dirty="0"/>
              <a:t> </a:t>
            </a:r>
            <a:r>
              <a:rPr spc="114" dirty="0"/>
              <a:t>Performance</a:t>
            </a:r>
            <a:r>
              <a:rPr spc="250" dirty="0"/>
              <a:t> </a:t>
            </a:r>
            <a:r>
              <a:rPr spc="125" dirty="0"/>
              <a:t>Results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02162"/>
            <a:ext cx="36099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000" dirty="0">
                <a:latin typeface="Calibri"/>
                <a:cs typeface="Calibri"/>
              </a:rPr>
              <a:t>Distribution of Target Variable:</a:t>
            </a:r>
            <a:endParaRPr sz="1000" dirty="0">
              <a:latin typeface="Calibri"/>
              <a:cs typeface="Calibri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938716-875D-E607-E016-DB09C12C16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904745"/>
            <a:ext cx="4648200" cy="228240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7D87-772F-9669-857A-ABE18CB4B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94" y="121409"/>
            <a:ext cx="4536440" cy="215444"/>
          </a:xfrm>
        </p:spPr>
        <p:txBody>
          <a:bodyPr/>
          <a:lstStyle/>
          <a:p>
            <a:r>
              <a:rPr lang="en-US" dirty="0"/>
              <a:t>Model Testing Interactive Dashboard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286BF0-8085-C2E6-9144-108855ADE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71" y="629741"/>
            <a:ext cx="3538830" cy="242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49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5" dirty="0"/>
              <a:t>Quantifiable</a:t>
            </a:r>
            <a:r>
              <a:rPr spc="229" dirty="0"/>
              <a:t> </a:t>
            </a:r>
            <a:r>
              <a:rPr spc="135" dirty="0"/>
              <a:t>Impact:</a:t>
            </a:r>
            <a:r>
              <a:rPr spc="420" dirty="0"/>
              <a:t> </a:t>
            </a:r>
            <a:r>
              <a:rPr spc="120" dirty="0"/>
              <a:t>Efficiency</a:t>
            </a:r>
            <a:r>
              <a:rPr spc="229" dirty="0"/>
              <a:t> </a:t>
            </a:r>
            <a:r>
              <a:rPr spc="145" dirty="0"/>
              <a:t>Gains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304" y="1456074"/>
            <a:ext cx="2297430" cy="78486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000" b="1" spc="125" dirty="0">
                <a:solidFill>
                  <a:srgbClr val="3F3F3F"/>
                </a:solidFill>
                <a:latin typeface="Calibri"/>
                <a:cs typeface="Calibri"/>
              </a:rPr>
              <a:t>Time</a:t>
            </a:r>
            <a:r>
              <a:rPr sz="1000" b="1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85" dirty="0">
                <a:solidFill>
                  <a:srgbClr val="3F3F3F"/>
                </a:solidFill>
                <a:latin typeface="Calibri"/>
                <a:cs typeface="Calibri"/>
              </a:rPr>
              <a:t>Reduction</a:t>
            </a:r>
            <a:endParaRPr sz="1000" dirty="0">
              <a:latin typeface="Calibri"/>
              <a:cs typeface="Calibri"/>
            </a:endParaRPr>
          </a:p>
          <a:p>
            <a:pPr marL="264160" indent="-125095">
              <a:lnSpc>
                <a:spcPct val="100000"/>
              </a:lnSpc>
              <a:spcBef>
                <a:spcPts val="295"/>
              </a:spcBef>
              <a:buClr>
                <a:srgbClr val="A02237"/>
              </a:buClr>
              <a:buFont typeface="Arial MT"/>
              <a:buChar char="•"/>
              <a:tabLst>
                <a:tab pos="264160" algn="l"/>
              </a:tabLst>
            </a:pP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Manual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EDA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Process:</a:t>
            </a:r>
            <a:r>
              <a:rPr sz="1000" spc="3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2-4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3F3F3F"/>
                </a:solidFill>
                <a:latin typeface="Calibri"/>
                <a:cs typeface="Calibri"/>
              </a:rPr>
              <a:t>hours</a:t>
            </a:r>
            <a:endParaRPr sz="1000" dirty="0">
              <a:latin typeface="Calibri"/>
              <a:cs typeface="Calibri"/>
            </a:endParaRPr>
          </a:p>
          <a:p>
            <a:pPr marL="264160" indent="-12509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Arial MT"/>
              <a:buChar char="•"/>
              <a:tabLst>
                <a:tab pos="264160" algn="l"/>
              </a:tabLst>
            </a:pP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Automated</a:t>
            </a:r>
            <a:r>
              <a:rPr sz="1000" spc="2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Workflow:</a:t>
            </a:r>
            <a:r>
              <a:rPr sz="1000" spc="3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60" dirty="0">
                <a:solidFill>
                  <a:srgbClr val="3F3F3F"/>
                </a:solidFill>
                <a:latin typeface="Calibri"/>
                <a:cs typeface="Calibri"/>
              </a:rPr>
              <a:t>5-</a:t>
            </a:r>
            <a:r>
              <a:rPr sz="1000" b="1" spc="75" dirty="0">
                <a:solidFill>
                  <a:srgbClr val="3F3F3F"/>
                </a:solidFill>
                <a:latin typeface="Calibri"/>
                <a:cs typeface="Calibri"/>
              </a:rPr>
              <a:t>7</a:t>
            </a:r>
            <a:r>
              <a:rPr sz="1000" b="1" spc="2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65" dirty="0">
                <a:solidFill>
                  <a:srgbClr val="3F3F3F"/>
                </a:solidFill>
                <a:latin typeface="Calibri"/>
                <a:cs typeface="Calibri"/>
              </a:rPr>
              <a:t>minutes</a:t>
            </a:r>
            <a:endParaRPr sz="1000" dirty="0">
              <a:latin typeface="Calibri"/>
              <a:cs typeface="Calibri"/>
            </a:endParaRPr>
          </a:p>
          <a:p>
            <a:pPr marL="264160" indent="-125095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264160" algn="l"/>
              </a:tabLst>
            </a:pPr>
            <a:r>
              <a:rPr sz="1000" b="1" spc="125" dirty="0">
                <a:solidFill>
                  <a:srgbClr val="A02237"/>
                </a:solidFill>
                <a:latin typeface="Calibri"/>
                <a:cs typeface="Calibri"/>
              </a:rPr>
              <a:t>Time</a:t>
            </a:r>
            <a:r>
              <a:rPr sz="1000" b="1" spc="16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b="1" spc="80" dirty="0">
                <a:solidFill>
                  <a:srgbClr val="A02237"/>
                </a:solidFill>
                <a:latin typeface="Calibri"/>
                <a:cs typeface="Calibri"/>
              </a:rPr>
              <a:t>Savings:</a:t>
            </a:r>
            <a:r>
              <a:rPr sz="1000" b="1" spc="30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b="1" spc="16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b="1" spc="90" dirty="0">
                <a:solidFill>
                  <a:srgbClr val="A02237"/>
                </a:solidFill>
                <a:latin typeface="Calibri"/>
                <a:cs typeface="Calibri"/>
              </a:rPr>
              <a:t>85%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304" y="1056364"/>
            <a:ext cx="4382135" cy="1532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95"/>
              </a:lnSpc>
              <a:spcBef>
                <a:spcPts val="95"/>
              </a:spcBef>
            </a:pPr>
            <a:r>
              <a:rPr sz="1000" spc="75" dirty="0">
                <a:solidFill>
                  <a:srgbClr val="3F3F3F"/>
                </a:solidFill>
                <a:latin typeface="Calibri"/>
                <a:cs typeface="Calibri"/>
              </a:rPr>
              <a:t>This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automated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workflow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provides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significant,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measurable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benefits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55" dirty="0">
                <a:solidFill>
                  <a:srgbClr val="3F3F3F"/>
                </a:solidFill>
                <a:latin typeface="Calibri"/>
                <a:cs typeface="Calibri"/>
              </a:rPr>
              <a:t>SMBs.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13836" y="1531993"/>
            <a:ext cx="2331720" cy="10252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140970">
              <a:spcBef>
                <a:spcPts val="95"/>
              </a:spcBef>
              <a:buClr>
                <a:srgbClr val="A02237"/>
              </a:buClr>
              <a:tabLst>
                <a:tab pos="139065" algn="l"/>
              </a:tabLst>
            </a:pPr>
            <a:r>
              <a:rPr lang="en-IN" sz="1000" b="1" spc="100" dirty="0">
                <a:solidFill>
                  <a:srgbClr val="3F3F3F"/>
                </a:solidFill>
                <a:latin typeface="Calibri"/>
                <a:cs typeface="Calibri"/>
              </a:rPr>
              <a:t>Productivity</a:t>
            </a:r>
            <a:r>
              <a:rPr lang="en-IN" sz="1000" b="1" spc="2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lang="en-IN" sz="1000" b="1" spc="80" dirty="0">
                <a:solidFill>
                  <a:srgbClr val="3F3F3F"/>
                </a:solidFill>
                <a:latin typeface="Calibri"/>
                <a:cs typeface="Calibri"/>
              </a:rPr>
              <a:t>Enhancement</a:t>
            </a:r>
            <a:endParaRPr lang="en-US" sz="1000" dirty="0">
              <a:solidFill>
                <a:srgbClr val="3F3F3F"/>
              </a:solidFill>
              <a:latin typeface="Calibri"/>
              <a:cs typeface="Calibri"/>
            </a:endParaRPr>
          </a:p>
          <a:p>
            <a:pPr marL="137160" marR="140970" indent="-125095">
              <a:lnSpc>
                <a:spcPct val="100000"/>
              </a:lnSpc>
              <a:spcBef>
                <a:spcPts val="95"/>
              </a:spcBef>
              <a:buClr>
                <a:srgbClr val="A02237"/>
              </a:buClr>
              <a:buFont typeface="Arial MT"/>
              <a:buChar char="•"/>
              <a:tabLst>
                <a:tab pos="139065" algn="l"/>
              </a:tabLst>
            </a:pP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Automates</a:t>
            </a:r>
            <a:r>
              <a:rPr sz="1000" spc="2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2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most</a:t>
            </a:r>
            <a:r>
              <a:rPr sz="1000" spc="2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time-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consuming 	tasks.</a:t>
            </a:r>
            <a:endParaRPr sz="1000" dirty="0">
              <a:latin typeface="Calibri"/>
              <a:cs typeface="Calibri"/>
            </a:endParaRPr>
          </a:p>
          <a:p>
            <a:pPr marL="137160" marR="5080" indent="-12509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Arial MT"/>
              <a:buChar char="•"/>
              <a:tabLst>
                <a:tab pos="139065" algn="l"/>
              </a:tabLst>
            </a:pP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Allows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users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focus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on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interpretation, 	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not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coding.</a:t>
            </a:r>
            <a:endParaRPr sz="1000" dirty="0">
              <a:latin typeface="Calibri"/>
              <a:cs typeface="Calibri"/>
            </a:endParaRPr>
          </a:p>
          <a:p>
            <a:pPr marL="137795" indent="-12509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37795" algn="l"/>
              </a:tabLst>
            </a:pPr>
            <a:r>
              <a:rPr sz="1000" b="1" spc="100" dirty="0">
                <a:solidFill>
                  <a:srgbClr val="A02237"/>
                </a:solidFill>
                <a:latin typeface="Calibri"/>
                <a:cs typeface="Calibri"/>
              </a:rPr>
              <a:t>Productivity</a:t>
            </a:r>
            <a:r>
              <a:rPr sz="1000" b="1" spc="18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b="1" spc="70" dirty="0">
                <a:solidFill>
                  <a:srgbClr val="A02237"/>
                </a:solidFill>
                <a:latin typeface="Calibri"/>
                <a:cs typeface="Calibri"/>
              </a:rPr>
              <a:t>Increase:</a:t>
            </a:r>
            <a:r>
              <a:rPr sz="1000" b="1" spc="32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b="1" spc="17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b="1" spc="90" dirty="0">
                <a:solidFill>
                  <a:srgbClr val="A02237"/>
                </a:solidFill>
                <a:latin typeface="Calibri"/>
                <a:cs typeface="Calibri"/>
              </a:rPr>
              <a:t>50%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202038"/>
            <a:ext cx="5760085" cy="38100"/>
            <a:chOff x="0" y="3202038"/>
            <a:chExt cx="5760085" cy="38100"/>
          </a:xfrm>
        </p:grpSpPr>
        <p:sp>
          <p:nvSpPr>
            <p:cNvPr id="7" name="object 7"/>
            <p:cNvSpPr/>
            <p:nvPr/>
          </p:nvSpPr>
          <p:spPr>
            <a:xfrm>
              <a:off x="0" y="3202038"/>
              <a:ext cx="5760085" cy="38100"/>
            </a:xfrm>
            <a:custGeom>
              <a:avLst/>
              <a:gdLst/>
              <a:ahLst/>
              <a:cxnLst/>
              <a:rect l="l" t="t" r="r" b="b"/>
              <a:pathLst>
                <a:path w="5760085" h="38100">
                  <a:moveTo>
                    <a:pt x="5759996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759996" y="3796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5859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3202038"/>
              <a:ext cx="4416425" cy="38100"/>
            </a:xfrm>
            <a:custGeom>
              <a:avLst/>
              <a:gdLst/>
              <a:ahLst/>
              <a:cxnLst/>
              <a:rect l="l" t="t" r="r" b="b"/>
              <a:pathLst>
                <a:path w="4416425" h="38100">
                  <a:moveTo>
                    <a:pt x="4415993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415993" y="37960"/>
                  </a:lnTo>
                  <a:lnTo>
                    <a:pt x="4415993" y="0"/>
                  </a:lnTo>
                  <a:close/>
                </a:path>
              </a:pathLst>
            </a:custGeom>
            <a:solidFill>
              <a:srgbClr val="A02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20" dirty="0"/>
              <a:t>Contents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80" y="1680870"/>
            <a:ext cx="5760176" cy="14478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indent="-139700">
              <a:lnSpc>
                <a:spcPct val="100000"/>
              </a:lnSpc>
              <a:spcBef>
                <a:spcPts val="95"/>
              </a:spcBef>
              <a:buClr>
                <a:srgbClr val="EBD2D7"/>
              </a:buClr>
              <a:buFont typeface="Lucida Sans Unicode"/>
              <a:buChar char="►"/>
              <a:tabLst>
                <a:tab pos="152400" algn="l"/>
              </a:tabLst>
            </a:pPr>
            <a:r>
              <a:rPr spc="75" dirty="0">
                <a:hlinkClick r:id="rId3" action="ppaction://hlinksldjump"/>
              </a:rPr>
              <a:t>Introduction</a:t>
            </a:r>
          </a:p>
          <a:p>
            <a:pPr marL="152400" indent="-139700">
              <a:lnSpc>
                <a:spcPct val="100000"/>
              </a:lnSpc>
              <a:spcBef>
                <a:spcPts val="1200"/>
              </a:spcBef>
              <a:buFont typeface="Lucida Sans Unicode"/>
              <a:buChar char="►"/>
              <a:tabLst>
                <a:tab pos="152400" algn="l"/>
              </a:tabLst>
            </a:pPr>
            <a:r>
              <a:rPr spc="90" dirty="0">
                <a:hlinkClick r:id="rId4" action="ppaction://hlinksldjump"/>
              </a:rPr>
              <a:t>Literature</a:t>
            </a:r>
            <a:r>
              <a:rPr spc="165" dirty="0">
                <a:hlinkClick r:id="rId4" action="ppaction://hlinksldjump"/>
              </a:rPr>
              <a:t> </a:t>
            </a:r>
            <a:r>
              <a:rPr spc="100" dirty="0">
                <a:hlinkClick r:id="rId4" action="ppaction://hlinksldjump"/>
              </a:rPr>
              <a:t>Review</a:t>
            </a:r>
            <a:r>
              <a:rPr spc="170" dirty="0">
                <a:hlinkClick r:id="rId4" action="ppaction://hlinksldjump"/>
              </a:rPr>
              <a:t>  </a:t>
            </a:r>
            <a:r>
              <a:rPr spc="90" dirty="0">
                <a:hlinkClick r:id="rId4" action="ppaction://hlinksldjump"/>
              </a:rPr>
              <a:t>Research</a:t>
            </a:r>
            <a:r>
              <a:rPr spc="175" dirty="0">
                <a:hlinkClick r:id="rId4" action="ppaction://hlinksldjump"/>
              </a:rPr>
              <a:t> </a:t>
            </a:r>
            <a:r>
              <a:rPr spc="95" dirty="0">
                <a:hlinkClick r:id="rId4" action="ppaction://hlinksldjump"/>
              </a:rPr>
              <a:t>Gaps</a:t>
            </a:r>
          </a:p>
          <a:p>
            <a:pPr>
              <a:lnSpc>
                <a:spcPct val="100000"/>
              </a:lnSpc>
              <a:spcBef>
                <a:spcPts val="135"/>
              </a:spcBef>
              <a:buFont typeface="Lucida Sans Unicode"/>
              <a:buChar char="►"/>
            </a:pPr>
            <a:endParaRPr spc="95" dirty="0">
              <a:hlinkClick r:id="rId4" action="ppaction://hlinksldjump"/>
            </a:endParaRPr>
          </a:p>
          <a:p>
            <a:pPr marL="152400" indent="-139700">
              <a:lnSpc>
                <a:spcPct val="100000"/>
              </a:lnSpc>
              <a:buFont typeface="Lucida Sans Unicode"/>
              <a:buChar char="►"/>
              <a:tabLst>
                <a:tab pos="152400" algn="l"/>
              </a:tabLst>
            </a:pPr>
            <a:r>
              <a:rPr spc="100" dirty="0">
                <a:hlinkClick r:id="rId5" action="ppaction://hlinksldjump"/>
              </a:rPr>
              <a:t>Problem</a:t>
            </a:r>
            <a:r>
              <a:rPr spc="155" dirty="0">
                <a:hlinkClick r:id="rId5" action="ppaction://hlinksldjump"/>
              </a:rPr>
              <a:t> </a:t>
            </a:r>
            <a:r>
              <a:rPr spc="80" dirty="0">
                <a:hlinkClick r:id="rId5" action="ppaction://hlinksldjump"/>
              </a:rPr>
              <a:t>Statement</a:t>
            </a:r>
            <a:r>
              <a:rPr spc="165" dirty="0">
                <a:hlinkClick r:id="rId5" action="ppaction://hlinksldjump"/>
              </a:rPr>
              <a:t>  </a:t>
            </a:r>
            <a:r>
              <a:rPr spc="75" dirty="0">
                <a:hlinkClick r:id="rId5" action="ppaction://hlinksldjump"/>
              </a:rPr>
              <a:t>Objectives</a:t>
            </a:r>
          </a:p>
          <a:p>
            <a:pPr>
              <a:lnSpc>
                <a:spcPct val="100000"/>
              </a:lnSpc>
              <a:spcBef>
                <a:spcPts val="135"/>
              </a:spcBef>
              <a:buFont typeface="Lucida Sans Unicode"/>
              <a:buChar char="►"/>
            </a:pPr>
            <a:endParaRPr spc="75" dirty="0">
              <a:hlinkClick r:id="rId5" action="ppaction://hlinksldjump"/>
            </a:endParaRPr>
          </a:p>
          <a:p>
            <a:pPr marL="152400" indent="-139700">
              <a:lnSpc>
                <a:spcPct val="100000"/>
              </a:lnSpc>
              <a:buFont typeface="Lucida Sans Unicode"/>
              <a:buChar char="►"/>
              <a:tabLst>
                <a:tab pos="152400" algn="l"/>
              </a:tabLst>
            </a:pPr>
            <a:r>
              <a:rPr spc="85" dirty="0">
                <a:hlinkClick r:id="rId6" action="ppaction://hlinksldjump"/>
              </a:rPr>
              <a:t>Proposed</a:t>
            </a:r>
            <a:r>
              <a:rPr spc="190" dirty="0">
                <a:hlinkClick r:id="rId6" action="ppaction://hlinksldjump"/>
              </a:rPr>
              <a:t> </a:t>
            </a:r>
            <a:r>
              <a:rPr spc="70" dirty="0">
                <a:hlinkClick r:id="rId6" action="ppaction://hlinksldjump"/>
              </a:rPr>
              <a:t>Methodology</a:t>
            </a:r>
          </a:p>
          <a:p>
            <a:pPr>
              <a:lnSpc>
                <a:spcPct val="100000"/>
              </a:lnSpc>
              <a:spcBef>
                <a:spcPts val="135"/>
              </a:spcBef>
              <a:buFont typeface="Lucida Sans Unicode"/>
              <a:buChar char="►"/>
            </a:pPr>
            <a:endParaRPr spc="70" dirty="0">
              <a:hlinkClick r:id="rId6" action="ppaction://hlinksldjump"/>
            </a:endParaRPr>
          </a:p>
          <a:p>
            <a:pPr marL="152400" indent="-139700">
              <a:lnSpc>
                <a:spcPct val="100000"/>
              </a:lnSpc>
              <a:buFont typeface="Lucida Sans Unicode"/>
              <a:buChar char="►"/>
              <a:tabLst>
                <a:tab pos="152400" algn="l"/>
              </a:tabLst>
            </a:pPr>
            <a:r>
              <a:rPr spc="80" dirty="0">
                <a:hlinkClick r:id="rId7" action="ppaction://hlinksldjump"/>
              </a:rPr>
              <a:t>Implementation</a:t>
            </a:r>
            <a:r>
              <a:rPr spc="185" dirty="0">
                <a:hlinkClick r:id="rId7" action="ppaction://hlinksldjump"/>
              </a:rPr>
              <a:t> </a:t>
            </a:r>
            <a:r>
              <a:rPr spc="85" dirty="0">
                <a:hlinkClick r:id="rId7" action="ppaction://hlinksldjump"/>
              </a:rPr>
              <a:t>and</a:t>
            </a:r>
            <a:r>
              <a:rPr spc="190" dirty="0">
                <a:hlinkClick r:id="rId7" action="ppaction://hlinksldjump"/>
              </a:rPr>
              <a:t> </a:t>
            </a:r>
            <a:r>
              <a:rPr spc="80" dirty="0">
                <a:hlinkClick r:id="rId7" action="ppaction://hlinksldjump"/>
              </a:rPr>
              <a:t>Results</a:t>
            </a:r>
          </a:p>
          <a:p>
            <a:pPr>
              <a:lnSpc>
                <a:spcPct val="100000"/>
              </a:lnSpc>
              <a:spcBef>
                <a:spcPts val="135"/>
              </a:spcBef>
              <a:buFont typeface="Lucida Sans Unicode"/>
              <a:buChar char="►"/>
            </a:pPr>
            <a:endParaRPr spc="80" dirty="0">
              <a:hlinkClick r:id="rId7" action="ppaction://hlinksldjump"/>
            </a:endParaRPr>
          </a:p>
          <a:p>
            <a:pPr marL="152400" indent="-139700">
              <a:lnSpc>
                <a:spcPct val="100000"/>
              </a:lnSpc>
              <a:spcBef>
                <a:spcPts val="5"/>
              </a:spcBef>
              <a:buFont typeface="Lucida Sans Unicode"/>
              <a:buChar char="►"/>
              <a:tabLst>
                <a:tab pos="152400" algn="l"/>
              </a:tabLst>
            </a:pPr>
            <a:r>
              <a:rPr spc="95" dirty="0">
                <a:solidFill>
                  <a:srgbClr val="A02237"/>
                </a:solidFill>
                <a:hlinkClick r:id="rId8" action="ppaction://hlinksldjump"/>
              </a:rPr>
              <a:t>Conclusion</a:t>
            </a:r>
            <a:r>
              <a:rPr spc="160" dirty="0">
                <a:solidFill>
                  <a:srgbClr val="A02237"/>
                </a:solidFill>
                <a:hlinkClick r:id="rId8" action="ppaction://hlinksldjump"/>
              </a:rPr>
              <a:t>  </a:t>
            </a:r>
            <a:r>
              <a:rPr spc="95" dirty="0">
                <a:solidFill>
                  <a:srgbClr val="A02237"/>
                </a:solidFill>
                <a:hlinkClick r:id="rId8" action="ppaction://hlinksldjump"/>
              </a:rPr>
              <a:t>Future</a:t>
            </a:r>
            <a:r>
              <a:rPr spc="160" dirty="0">
                <a:solidFill>
                  <a:srgbClr val="A02237"/>
                </a:solidFill>
                <a:hlinkClick r:id="rId8" action="ppaction://hlinksldjump"/>
              </a:rPr>
              <a:t> </a:t>
            </a:r>
            <a:r>
              <a:rPr spc="90" dirty="0">
                <a:solidFill>
                  <a:srgbClr val="A02237"/>
                </a:solidFill>
                <a:hlinkClick r:id="rId8" action="ppaction://hlinksldjump"/>
              </a:rPr>
              <a:t>Work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202038"/>
            <a:ext cx="5760085" cy="38100"/>
            <a:chOff x="0" y="3202038"/>
            <a:chExt cx="5760085" cy="38100"/>
          </a:xfrm>
        </p:grpSpPr>
        <p:sp>
          <p:nvSpPr>
            <p:cNvPr id="6" name="object 6"/>
            <p:cNvSpPr/>
            <p:nvPr/>
          </p:nvSpPr>
          <p:spPr>
            <a:xfrm>
              <a:off x="0" y="3202038"/>
              <a:ext cx="5760085" cy="38100"/>
            </a:xfrm>
            <a:custGeom>
              <a:avLst/>
              <a:gdLst/>
              <a:ahLst/>
              <a:cxnLst/>
              <a:rect l="l" t="t" r="r" b="b"/>
              <a:pathLst>
                <a:path w="5760085" h="38100">
                  <a:moveTo>
                    <a:pt x="5759996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759996" y="3796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5859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02038"/>
              <a:ext cx="4800600" cy="38100"/>
            </a:xfrm>
            <a:custGeom>
              <a:avLst/>
              <a:gdLst/>
              <a:ahLst/>
              <a:cxnLst/>
              <a:rect l="l" t="t" r="r" b="b"/>
              <a:pathLst>
                <a:path w="4800600" h="38100">
                  <a:moveTo>
                    <a:pt x="4799990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799990" y="37960"/>
                  </a:lnTo>
                  <a:lnTo>
                    <a:pt x="4799990" y="0"/>
                  </a:lnTo>
                  <a:close/>
                </a:path>
              </a:pathLst>
            </a:custGeom>
            <a:solidFill>
              <a:srgbClr val="A02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2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37" y="1213985"/>
            <a:ext cx="4827905" cy="1202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marR="145415" indent="-125095">
              <a:lnSpc>
                <a:spcPct val="100000"/>
              </a:lnSpc>
              <a:spcBef>
                <a:spcPts val="95"/>
              </a:spcBef>
              <a:buClr>
                <a:srgbClr val="A02237"/>
              </a:buClr>
              <a:buFont typeface="Arial MT"/>
              <a:buChar char="•"/>
              <a:tabLst>
                <a:tab pos="139065" algn="l"/>
              </a:tabLst>
            </a:pP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We</a:t>
            </a: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have</a:t>
            </a: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successfully</a:t>
            </a: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developed</a:t>
            </a:r>
            <a:r>
              <a:rPr sz="1000" spc="1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robust,</a:t>
            </a: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end-to-end</a:t>
            </a: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workflow</a:t>
            </a:r>
            <a:r>
              <a:rPr sz="1000" spc="1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that</a:t>
            </a: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automates</a:t>
            </a: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 	data</a:t>
            </a:r>
            <a:r>
              <a:rPr sz="1000" spc="2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analysis</a:t>
            </a:r>
            <a:r>
              <a:rPr sz="1000" spc="2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lifecycle.</a:t>
            </a:r>
            <a:endParaRPr sz="1000">
              <a:latin typeface="Calibri"/>
              <a:cs typeface="Calibri"/>
            </a:endParaRPr>
          </a:p>
          <a:p>
            <a:pPr marL="137160" marR="5080" indent="-12509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Arial MT"/>
              <a:buChar char="•"/>
              <a:tabLst>
                <a:tab pos="139065" algn="l"/>
              </a:tabLst>
            </a:pPr>
            <a:r>
              <a:rPr sz="1000" spc="65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2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system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was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validated,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proving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its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technical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feasibility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its</a:t>
            </a:r>
            <a:r>
              <a:rPr sz="1000" spc="2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ability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generate 	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business-ready</a:t>
            </a:r>
            <a:r>
              <a:rPr sz="1000" spc="2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outputs.</a:t>
            </a:r>
            <a:endParaRPr sz="1000">
              <a:latin typeface="Calibri"/>
              <a:cs typeface="Calibri"/>
            </a:endParaRPr>
          </a:p>
          <a:p>
            <a:pPr marL="137160" marR="95885" indent="-12509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Arial MT"/>
              <a:buChar char="•"/>
              <a:tabLst>
                <a:tab pos="139065" algn="l"/>
              </a:tabLst>
            </a:pPr>
            <a:r>
              <a:rPr sz="1000" spc="65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demonstrated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time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cost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reductions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confirm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that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project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objectives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 	this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evaluation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period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have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been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3F3F3F"/>
                </a:solidFill>
                <a:latin typeface="Calibri"/>
                <a:cs typeface="Calibri"/>
              </a:rPr>
              <a:t>met.</a:t>
            </a:r>
            <a:endParaRPr sz="1000">
              <a:latin typeface="Calibri"/>
              <a:cs typeface="Calibri"/>
            </a:endParaRPr>
          </a:p>
          <a:p>
            <a:pPr marL="137795" indent="-12509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Arial MT"/>
              <a:buChar char="•"/>
              <a:tabLst>
                <a:tab pos="137795" algn="l"/>
              </a:tabLst>
            </a:pPr>
            <a:r>
              <a:rPr sz="1000" spc="75" dirty="0">
                <a:solidFill>
                  <a:srgbClr val="3F3F3F"/>
                </a:solidFill>
                <a:latin typeface="Calibri"/>
                <a:cs typeface="Calibri"/>
              </a:rPr>
              <a:t>This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provides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powerful,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low-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cost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analytical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foundation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55" dirty="0">
                <a:solidFill>
                  <a:srgbClr val="3F3F3F"/>
                </a:solidFill>
                <a:latin typeface="Calibri"/>
                <a:cs typeface="Calibri"/>
              </a:rPr>
              <a:t>SMBs.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02038"/>
            <a:ext cx="5760085" cy="38100"/>
            <a:chOff x="0" y="3202038"/>
            <a:chExt cx="5760085" cy="38100"/>
          </a:xfrm>
        </p:grpSpPr>
        <p:sp>
          <p:nvSpPr>
            <p:cNvPr id="5" name="object 5"/>
            <p:cNvSpPr/>
            <p:nvPr/>
          </p:nvSpPr>
          <p:spPr>
            <a:xfrm>
              <a:off x="0" y="3202038"/>
              <a:ext cx="5760085" cy="38100"/>
            </a:xfrm>
            <a:custGeom>
              <a:avLst/>
              <a:gdLst/>
              <a:ahLst/>
              <a:cxnLst/>
              <a:rect l="l" t="t" r="r" b="b"/>
              <a:pathLst>
                <a:path w="5760085" h="38100">
                  <a:moveTo>
                    <a:pt x="5759996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759996" y="3796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5859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202038"/>
              <a:ext cx="4992370" cy="38100"/>
            </a:xfrm>
            <a:custGeom>
              <a:avLst/>
              <a:gdLst/>
              <a:ahLst/>
              <a:cxnLst/>
              <a:rect l="l" t="t" r="r" b="b"/>
              <a:pathLst>
                <a:path w="4992370" h="38100">
                  <a:moveTo>
                    <a:pt x="4992001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4992001" y="37960"/>
                  </a:lnTo>
                  <a:lnTo>
                    <a:pt x="4992001" y="0"/>
                  </a:lnTo>
                  <a:close/>
                </a:path>
              </a:pathLst>
            </a:custGeom>
            <a:solidFill>
              <a:srgbClr val="A02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40" dirty="0"/>
              <a:t>Future</a:t>
            </a:r>
            <a:r>
              <a:rPr spc="225" dirty="0"/>
              <a:t> </a:t>
            </a:r>
            <a:r>
              <a:rPr spc="135" dirty="0"/>
              <a:t>Work:</a:t>
            </a:r>
            <a:r>
              <a:rPr spc="409" dirty="0"/>
              <a:t> </a:t>
            </a:r>
            <a:r>
              <a:rPr spc="195" dirty="0"/>
              <a:t>The</a:t>
            </a:r>
            <a:r>
              <a:rPr spc="225" dirty="0"/>
              <a:t> </a:t>
            </a:r>
            <a:r>
              <a:rPr spc="175" dirty="0"/>
              <a:t>Road</a:t>
            </a:r>
            <a:r>
              <a:rPr spc="225" dirty="0"/>
              <a:t> </a:t>
            </a:r>
            <a:r>
              <a:rPr spc="145" dirty="0"/>
              <a:t>Ahead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54282"/>
            <a:ext cx="5057775" cy="734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82880">
              <a:lnSpc>
                <a:spcPct val="100000"/>
              </a:lnSpc>
              <a:spcBef>
                <a:spcPts val="95"/>
              </a:spcBef>
            </a:pPr>
            <a:r>
              <a:rPr sz="1000" spc="65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next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phase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will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focus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on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integrating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110" dirty="0">
                <a:solidFill>
                  <a:srgbClr val="3F3F3F"/>
                </a:solidFill>
                <a:latin typeface="Calibri"/>
                <a:cs typeface="Calibri"/>
              </a:rPr>
              <a:t>Large</a:t>
            </a:r>
            <a:r>
              <a:rPr sz="1000" b="1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95" dirty="0">
                <a:solidFill>
                  <a:srgbClr val="3F3F3F"/>
                </a:solidFill>
                <a:latin typeface="Calibri"/>
                <a:cs typeface="Calibri"/>
              </a:rPr>
              <a:t>Language</a:t>
            </a:r>
            <a:r>
              <a:rPr sz="1000" b="1" spc="2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90" dirty="0">
                <a:solidFill>
                  <a:srgbClr val="3F3F3F"/>
                </a:solidFill>
                <a:latin typeface="Calibri"/>
                <a:cs typeface="Calibri"/>
              </a:rPr>
              <a:t>Model</a:t>
            </a:r>
            <a:r>
              <a:rPr sz="1000" b="1" spc="2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195" dirty="0">
                <a:solidFill>
                  <a:srgbClr val="3F3F3F"/>
                </a:solidFill>
                <a:latin typeface="Calibri"/>
                <a:cs typeface="Calibri"/>
              </a:rPr>
              <a:t>(LLM)</a:t>
            </a:r>
            <a:r>
              <a:rPr sz="1000" b="1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evolve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this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workflow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into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90" dirty="0">
                <a:solidFill>
                  <a:srgbClr val="3F3F3F"/>
                </a:solidFill>
                <a:latin typeface="Calibri"/>
                <a:cs typeface="Calibri"/>
              </a:rPr>
              <a:t>”Generative</a:t>
            </a:r>
            <a:r>
              <a:rPr sz="1000" b="1" spc="2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110" dirty="0">
                <a:solidFill>
                  <a:srgbClr val="3F3F3F"/>
                </a:solidFill>
                <a:latin typeface="Calibri"/>
                <a:cs typeface="Calibri"/>
              </a:rPr>
              <a:t>Auto-</a:t>
            </a:r>
            <a:r>
              <a:rPr sz="1000" b="1" spc="90" dirty="0">
                <a:solidFill>
                  <a:srgbClr val="3F3F3F"/>
                </a:solidFill>
                <a:latin typeface="Calibri"/>
                <a:cs typeface="Calibri"/>
              </a:rPr>
              <a:t>Analyst”</a:t>
            </a:r>
            <a:r>
              <a:rPr sz="1000" spc="90" dirty="0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263525" marR="5080" indent="-125095">
              <a:lnSpc>
                <a:spcPct val="100000"/>
              </a:lnSpc>
              <a:spcBef>
                <a:spcPts val="790"/>
              </a:spcBef>
              <a:buClr>
                <a:srgbClr val="A02237"/>
              </a:buClr>
              <a:buFont typeface="Arial MT"/>
              <a:buChar char="•"/>
              <a:tabLst>
                <a:tab pos="265430" algn="l"/>
              </a:tabLst>
            </a:pPr>
            <a:r>
              <a:rPr sz="1000" b="1" spc="95" dirty="0">
                <a:solidFill>
                  <a:srgbClr val="3F3F3F"/>
                </a:solidFill>
                <a:latin typeface="Calibri"/>
                <a:cs typeface="Calibri"/>
              </a:rPr>
              <a:t>Automated</a:t>
            </a:r>
            <a:r>
              <a:rPr sz="1000" b="1" spc="2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75" dirty="0">
                <a:solidFill>
                  <a:srgbClr val="3F3F3F"/>
                </a:solidFill>
                <a:latin typeface="Calibri"/>
                <a:cs typeface="Calibri"/>
              </a:rPr>
              <a:t>Interpretation</a:t>
            </a:r>
            <a:r>
              <a:rPr sz="1000" spc="75" dirty="0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r>
              <a:rPr sz="1000" spc="30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LLM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will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generate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natural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language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summaries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 	charts</a:t>
            </a:r>
            <a:r>
              <a:rPr sz="1000" spc="2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2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results,</a:t>
            </a:r>
            <a:r>
              <a:rPr sz="1000" spc="2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making</a:t>
            </a:r>
            <a:r>
              <a:rPr sz="1000" spc="2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insights</a:t>
            </a:r>
            <a:r>
              <a:rPr sz="1000" spc="2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more</a:t>
            </a:r>
            <a:r>
              <a:rPr sz="1000" spc="2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accessible.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02038"/>
            <a:ext cx="5760085" cy="38100"/>
            <a:chOff x="0" y="3202038"/>
            <a:chExt cx="5760085" cy="38100"/>
          </a:xfrm>
        </p:grpSpPr>
        <p:sp>
          <p:nvSpPr>
            <p:cNvPr id="5" name="object 5"/>
            <p:cNvSpPr/>
            <p:nvPr/>
          </p:nvSpPr>
          <p:spPr>
            <a:xfrm>
              <a:off x="0" y="3202038"/>
              <a:ext cx="5760085" cy="38100"/>
            </a:xfrm>
            <a:custGeom>
              <a:avLst/>
              <a:gdLst/>
              <a:ahLst/>
              <a:cxnLst/>
              <a:rect l="l" t="t" r="r" b="b"/>
              <a:pathLst>
                <a:path w="5760085" h="38100">
                  <a:moveTo>
                    <a:pt x="5759996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759996" y="3796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5859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202038"/>
              <a:ext cx="5184140" cy="38100"/>
            </a:xfrm>
            <a:custGeom>
              <a:avLst/>
              <a:gdLst/>
              <a:ahLst/>
              <a:cxnLst/>
              <a:rect l="l" t="t" r="r" b="b"/>
              <a:pathLst>
                <a:path w="5184140" h="38100">
                  <a:moveTo>
                    <a:pt x="5184000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184000" y="37960"/>
                  </a:lnTo>
                  <a:lnTo>
                    <a:pt x="5184000" y="0"/>
                  </a:lnTo>
                  <a:close/>
                </a:path>
              </a:pathLst>
            </a:custGeom>
            <a:solidFill>
              <a:srgbClr val="A02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95" dirty="0"/>
              <a:t>The</a:t>
            </a:r>
            <a:r>
              <a:rPr spc="225" dirty="0"/>
              <a:t> </a:t>
            </a:r>
            <a:r>
              <a:rPr spc="125" dirty="0"/>
              <a:t>Challenge:</a:t>
            </a:r>
            <a:r>
              <a:rPr spc="409" dirty="0"/>
              <a:t> </a:t>
            </a:r>
            <a:r>
              <a:rPr spc="165" dirty="0"/>
              <a:t>Data</a:t>
            </a:r>
            <a:r>
              <a:rPr spc="225" dirty="0"/>
              <a:t> </a:t>
            </a:r>
            <a:r>
              <a:rPr spc="110" dirty="0"/>
              <a:t>Science</a:t>
            </a:r>
            <a:r>
              <a:rPr spc="229" dirty="0"/>
              <a:t> </a:t>
            </a:r>
            <a:r>
              <a:rPr spc="80" dirty="0"/>
              <a:t>for</a:t>
            </a:r>
            <a:r>
              <a:rPr spc="225" dirty="0"/>
              <a:t> </a:t>
            </a:r>
            <a:r>
              <a:rPr spc="220" dirty="0"/>
              <a:t>SMBs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3837" y="1006938"/>
            <a:ext cx="4927600" cy="8985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37795" indent="-125095">
              <a:lnSpc>
                <a:spcPct val="100000"/>
              </a:lnSpc>
              <a:spcBef>
                <a:spcPts val="395"/>
              </a:spcBef>
              <a:buClr>
                <a:srgbClr val="A02237"/>
              </a:buClr>
              <a:buFont typeface="Arial MT"/>
              <a:buChar char="•"/>
              <a:tabLst>
                <a:tab pos="137795" algn="l"/>
              </a:tabLst>
            </a:pPr>
            <a:r>
              <a:rPr sz="1000" spc="50" dirty="0">
                <a:solidFill>
                  <a:srgbClr val="3F3F3F"/>
                </a:solidFill>
                <a:latin typeface="Calibri"/>
                <a:cs typeface="Calibri"/>
              </a:rPr>
              <a:t>Data-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driven</a:t>
            </a:r>
            <a:r>
              <a:rPr sz="1000" spc="2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decision-making</a:t>
            </a:r>
            <a:r>
              <a:rPr sz="1000" spc="25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1000" spc="25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25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critical</a:t>
            </a:r>
            <a:r>
              <a:rPr sz="1000" spc="25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competitive</a:t>
            </a:r>
            <a:r>
              <a:rPr sz="1000" spc="25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advantage</a:t>
            </a:r>
            <a:r>
              <a:rPr sz="1000" spc="25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in</a:t>
            </a:r>
            <a:r>
              <a:rPr sz="1000" spc="25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today’s</a:t>
            </a:r>
            <a:r>
              <a:rPr sz="1000" spc="25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economy.</a:t>
            </a:r>
            <a:endParaRPr sz="1000">
              <a:latin typeface="Calibri"/>
              <a:cs typeface="Calibri"/>
            </a:endParaRPr>
          </a:p>
          <a:p>
            <a:pPr marL="137160" marR="5080" indent="-125095">
              <a:lnSpc>
                <a:spcPct val="100000"/>
              </a:lnSpc>
              <a:spcBef>
                <a:spcPts val="295"/>
              </a:spcBef>
              <a:buClr>
                <a:srgbClr val="A02237"/>
              </a:buClr>
              <a:buFont typeface="Arial MT"/>
              <a:buChar char="•"/>
              <a:tabLst>
                <a:tab pos="139065" algn="l"/>
              </a:tabLst>
            </a:pP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However,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process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often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complex,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requiring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significant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time,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cost,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specialized 	expertise.</a:t>
            </a:r>
            <a:endParaRPr sz="1000">
              <a:latin typeface="Calibri"/>
              <a:cs typeface="Calibri"/>
            </a:endParaRPr>
          </a:p>
          <a:p>
            <a:pPr marL="137160" marR="12700" indent="-12509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Arial MT"/>
              <a:buChar char="•"/>
              <a:tabLst>
                <a:tab pos="139065" algn="l"/>
              </a:tabLst>
            </a:pPr>
            <a:r>
              <a:rPr sz="1000" spc="75" dirty="0">
                <a:solidFill>
                  <a:srgbClr val="3F3F3F"/>
                </a:solidFill>
                <a:latin typeface="Calibri"/>
                <a:cs typeface="Calibri"/>
              </a:rPr>
              <a:t>This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creates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90" dirty="0">
                <a:solidFill>
                  <a:srgbClr val="A02237"/>
                </a:solidFill>
                <a:latin typeface="Calibri"/>
                <a:cs typeface="Calibri"/>
              </a:rPr>
              <a:t>high</a:t>
            </a:r>
            <a:r>
              <a:rPr sz="1000" b="1" spc="20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b="1" spc="85" dirty="0">
                <a:solidFill>
                  <a:srgbClr val="A02237"/>
                </a:solidFill>
                <a:latin typeface="Calibri"/>
                <a:cs typeface="Calibri"/>
              </a:rPr>
              <a:t>barrier</a:t>
            </a:r>
            <a:r>
              <a:rPr sz="1000" b="1" spc="20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b="1" spc="60" dirty="0">
                <a:solidFill>
                  <a:srgbClr val="A02237"/>
                </a:solidFill>
                <a:latin typeface="Calibri"/>
                <a:cs typeface="Calibri"/>
              </a:rPr>
              <a:t>to</a:t>
            </a:r>
            <a:r>
              <a:rPr sz="1000" b="1" spc="19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b="1" spc="80" dirty="0">
                <a:solidFill>
                  <a:srgbClr val="A02237"/>
                </a:solidFill>
                <a:latin typeface="Calibri"/>
                <a:cs typeface="Calibri"/>
              </a:rPr>
              <a:t>entry</a:t>
            </a:r>
            <a:r>
              <a:rPr sz="1000" b="1" spc="14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small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medium-scale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businesses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3F3F3F"/>
                </a:solidFill>
                <a:latin typeface="Calibri"/>
                <a:cs typeface="Calibri"/>
              </a:rPr>
              <a:t>(SMBs) 	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that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lack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dedicated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science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teams.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9193" y="2133104"/>
            <a:ext cx="5142230" cy="535940"/>
            <a:chOff x="309193" y="2133104"/>
            <a:chExt cx="5142230" cy="535940"/>
          </a:xfrm>
        </p:grpSpPr>
        <p:sp>
          <p:nvSpPr>
            <p:cNvPr id="5" name="object 5"/>
            <p:cNvSpPr/>
            <p:nvPr/>
          </p:nvSpPr>
          <p:spPr>
            <a:xfrm>
              <a:off x="309193" y="2133104"/>
              <a:ext cx="5142230" cy="170815"/>
            </a:xfrm>
            <a:custGeom>
              <a:avLst/>
              <a:gdLst/>
              <a:ahLst/>
              <a:cxnLst/>
              <a:rect l="l" t="t" r="r" b="b"/>
              <a:pathLst>
                <a:path w="5142230" h="170814">
                  <a:moveTo>
                    <a:pt x="50908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0250"/>
                  </a:lnTo>
                  <a:lnTo>
                    <a:pt x="5141666" y="170250"/>
                  </a:lnTo>
                  <a:lnTo>
                    <a:pt x="5141666" y="50800"/>
                  </a:lnTo>
                  <a:lnTo>
                    <a:pt x="5137657" y="31075"/>
                  </a:lnTo>
                  <a:lnTo>
                    <a:pt x="5126743" y="14922"/>
                  </a:lnTo>
                  <a:lnTo>
                    <a:pt x="5110590" y="4008"/>
                  </a:lnTo>
                  <a:lnTo>
                    <a:pt x="5090865" y="0"/>
                  </a:lnTo>
                  <a:close/>
                </a:path>
              </a:pathLst>
            </a:custGeom>
            <a:solidFill>
              <a:srgbClr val="A634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193" y="2290711"/>
              <a:ext cx="5141666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09193" y="2334986"/>
              <a:ext cx="5142230" cy="334645"/>
            </a:xfrm>
            <a:custGeom>
              <a:avLst/>
              <a:gdLst/>
              <a:ahLst/>
              <a:cxnLst/>
              <a:rect l="l" t="t" r="r" b="b"/>
              <a:pathLst>
                <a:path w="5142230" h="334644">
                  <a:moveTo>
                    <a:pt x="5141666" y="0"/>
                  </a:moveTo>
                  <a:lnTo>
                    <a:pt x="0" y="0"/>
                  </a:lnTo>
                  <a:lnTo>
                    <a:pt x="0" y="283232"/>
                  </a:lnTo>
                  <a:lnTo>
                    <a:pt x="4008" y="302957"/>
                  </a:lnTo>
                  <a:lnTo>
                    <a:pt x="14922" y="319110"/>
                  </a:lnTo>
                  <a:lnTo>
                    <a:pt x="31075" y="330024"/>
                  </a:lnTo>
                  <a:lnTo>
                    <a:pt x="50800" y="334033"/>
                  </a:lnTo>
                  <a:lnTo>
                    <a:pt x="5090865" y="334033"/>
                  </a:lnTo>
                  <a:lnTo>
                    <a:pt x="5110590" y="330024"/>
                  </a:lnTo>
                  <a:lnTo>
                    <a:pt x="5126743" y="319110"/>
                  </a:lnTo>
                  <a:lnTo>
                    <a:pt x="5137657" y="302957"/>
                  </a:lnTo>
                  <a:lnTo>
                    <a:pt x="5141666" y="283232"/>
                  </a:lnTo>
                  <a:lnTo>
                    <a:pt x="5141666" y="0"/>
                  </a:lnTo>
                  <a:close/>
                </a:path>
              </a:pathLst>
            </a:custGeom>
            <a:solidFill>
              <a:srgbClr val="F6E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2082603"/>
            <a:ext cx="4991735" cy="5556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1000" b="1" spc="13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000" b="1" spc="1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114" dirty="0">
                <a:solidFill>
                  <a:srgbClr val="FFFFFF"/>
                </a:solidFill>
                <a:latin typeface="Calibri"/>
                <a:cs typeface="Calibri"/>
              </a:rPr>
              <a:t>Core</a:t>
            </a:r>
            <a:r>
              <a:rPr sz="1000" b="1" spc="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000" b="1" spc="90" dirty="0">
                <a:solidFill>
                  <a:srgbClr val="FFFFFF"/>
                </a:solidFill>
                <a:latin typeface="Calibri"/>
                <a:cs typeface="Calibri"/>
              </a:rPr>
              <a:t>Problem</a:t>
            </a:r>
            <a:endParaRPr sz="1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85"/>
              </a:spcBef>
            </a:pP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Fragmented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workflows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manual,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repetitive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tasks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slow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down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journey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from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raw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3F3F3F"/>
                </a:solidFill>
                <a:latin typeface="Calibri"/>
                <a:cs typeface="Calibri"/>
              </a:rPr>
              <a:t>data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000" spc="2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actionable</a:t>
            </a:r>
            <a:r>
              <a:rPr sz="1000" spc="2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insights,</a:t>
            </a:r>
            <a:r>
              <a:rPr sz="1000" spc="2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leaving</a:t>
            </a:r>
            <a:r>
              <a:rPr sz="1000" spc="2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valuable</a:t>
            </a:r>
            <a:r>
              <a:rPr sz="1000" spc="2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1000" spc="2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assets</a:t>
            </a:r>
            <a:r>
              <a:rPr sz="1000" spc="2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underutilized.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202038"/>
            <a:ext cx="5760085" cy="38100"/>
            <a:chOff x="0" y="3202038"/>
            <a:chExt cx="5760085" cy="38100"/>
          </a:xfrm>
        </p:grpSpPr>
        <p:sp>
          <p:nvSpPr>
            <p:cNvPr id="10" name="object 10"/>
            <p:cNvSpPr/>
            <p:nvPr/>
          </p:nvSpPr>
          <p:spPr>
            <a:xfrm>
              <a:off x="0" y="3202038"/>
              <a:ext cx="5760085" cy="38100"/>
            </a:xfrm>
            <a:custGeom>
              <a:avLst/>
              <a:gdLst/>
              <a:ahLst/>
              <a:cxnLst/>
              <a:rect l="l" t="t" r="r" b="b"/>
              <a:pathLst>
                <a:path w="5760085" h="38100">
                  <a:moveTo>
                    <a:pt x="5759996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759996" y="3796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5859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3202038"/>
              <a:ext cx="576580" cy="38100"/>
            </a:xfrm>
            <a:custGeom>
              <a:avLst/>
              <a:gdLst/>
              <a:ahLst/>
              <a:cxnLst/>
              <a:rect l="l" t="t" r="r" b="b"/>
              <a:pathLst>
                <a:path w="576580" h="38100">
                  <a:moveTo>
                    <a:pt x="575995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75995" y="37960"/>
                  </a:lnTo>
                  <a:lnTo>
                    <a:pt x="575995" y="0"/>
                  </a:lnTo>
                  <a:close/>
                </a:path>
              </a:pathLst>
            </a:custGeom>
            <a:solidFill>
              <a:srgbClr val="A02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40" dirty="0"/>
              <a:t>Future</a:t>
            </a:r>
            <a:r>
              <a:rPr spc="225" dirty="0"/>
              <a:t> </a:t>
            </a:r>
            <a:r>
              <a:rPr spc="135" dirty="0"/>
              <a:t>Work:</a:t>
            </a:r>
            <a:r>
              <a:rPr spc="409" dirty="0"/>
              <a:t> </a:t>
            </a:r>
            <a:r>
              <a:rPr spc="195" dirty="0"/>
              <a:t>The</a:t>
            </a:r>
            <a:r>
              <a:rPr spc="225" dirty="0"/>
              <a:t> </a:t>
            </a:r>
            <a:r>
              <a:rPr spc="175" dirty="0"/>
              <a:t>Road</a:t>
            </a:r>
            <a:r>
              <a:rPr spc="225" dirty="0"/>
              <a:t> </a:t>
            </a:r>
            <a:r>
              <a:rPr spc="145" dirty="0"/>
              <a:t>Ahead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54282"/>
            <a:ext cx="5067300" cy="1227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1770">
              <a:lnSpc>
                <a:spcPct val="100000"/>
              </a:lnSpc>
              <a:spcBef>
                <a:spcPts val="95"/>
              </a:spcBef>
            </a:pPr>
            <a:r>
              <a:rPr sz="1000" spc="65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next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phase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will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focus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on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integrating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110" dirty="0">
                <a:solidFill>
                  <a:srgbClr val="3F3F3F"/>
                </a:solidFill>
                <a:latin typeface="Calibri"/>
                <a:cs typeface="Calibri"/>
              </a:rPr>
              <a:t>Large</a:t>
            </a:r>
            <a:r>
              <a:rPr sz="1000" b="1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95" dirty="0">
                <a:solidFill>
                  <a:srgbClr val="3F3F3F"/>
                </a:solidFill>
                <a:latin typeface="Calibri"/>
                <a:cs typeface="Calibri"/>
              </a:rPr>
              <a:t>Language</a:t>
            </a:r>
            <a:r>
              <a:rPr sz="1000" b="1" spc="2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90" dirty="0">
                <a:solidFill>
                  <a:srgbClr val="3F3F3F"/>
                </a:solidFill>
                <a:latin typeface="Calibri"/>
                <a:cs typeface="Calibri"/>
              </a:rPr>
              <a:t>Model</a:t>
            </a:r>
            <a:r>
              <a:rPr sz="1000" b="1" spc="2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195" dirty="0">
                <a:solidFill>
                  <a:srgbClr val="3F3F3F"/>
                </a:solidFill>
                <a:latin typeface="Calibri"/>
                <a:cs typeface="Calibri"/>
              </a:rPr>
              <a:t>(LLM)</a:t>
            </a:r>
            <a:r>
              <a:rPr sz="1000" b="1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evolve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this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workflow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into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90" dirty="0">
                <a:solidFill>
                  <a:srgbClr val="3F3F3F"/>
                </a:solidFill>
                <a:latin typeface="Calibri"/>
                <a:cs typeface="Calibri"/>
              </a:rPr>
              <a:t>”Generative</a:t>
            </a:r>
            <a:r>
              <a:rPr sz="1000" b="1" spc="2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110" dirty="0">
                <a:solidFill>
                  <a:srgbClr val="3F3F3F"/>
                </a:solidFill>
                <a:latin typeface="Calibri"/>
                <a:cs typeface="Calibri"/>
              </a:rPr>
              <a:t>Auto-</a:t>
            </a:r>
            <a:r>
              <a:rPr sz="1000" b="1" spc="90" dirty="0">
                <a:solidFill>
                  <a:srgbClr val="3F3F3F"/>
                </a:solidFill>
                <a:latin typeface="Calibri"/>
                <a:cs typeface="Calibri"/>
              </a:rPr>
              <a:t>Analyst”</a:t>
            </a:r>
            <a:r>
              <a:rPr sz="1000" spc="90" dirty="0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263525" marR="13970" indent="-125095">
              <a:lnSpc>
                <a:spcPct val="100000"/>
              </a:lnSpc>
              <a:spcBef>
                <a:spcPts val="790"/>
              </a:spcBef>
              <a:buClr>
                <a:srgbClr val="A02237"/>
              </a:buClr>
              <a:buFont typeface="Arial MT"/>
              <a:buChar char="•"/>
              <a:tabLst>
                <a:tab pos="265430" algn="l"/>
              </a:tabLst>
            </a:pPr>
            <a:r>
              <a:rPr sz="1000" b="1" spc="95" dirty="0">
                <a:solidFill>
                  <a:srgbClr val="3F3F3F"/>
                </a:solidFill>
                <a:latin typeface="Calibri"/>
                <a:cs typeface="Calibri"/>
              </a:rPr>
              <a:t>Automated</a:t>
            </a:r>
            <a:r>
              <a:rPr sz="1000" b="1" spc="2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75" dirty="0">
                <a:solidFill>
                  <a:srgbClr val="3F3F3F"/>
                </a:solidFill>
                <a:latin typeface="Calibri"/>
                <a:cs typeface="Calibri"/>
              </a:rPr>
              <a:t>Interpretation</a:t>
            </a:r>
            <a:r>
              <a:rPr sz="1000" spc="75" dirty="0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r>
              <a:rPr sz="1000" spc="30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LLM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will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generate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natural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language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summaries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 	charts</a:t>
            </a:r>
            <a:r>
              <a:rPr sz="1000" spc="2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2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results,</a:t>
            </a:r>
            <a:r>
              <a:rPr sz="1000" spc="2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making</a:t>
            </a:r>
            <a:r>
              <a:rPr sz="1000" spc="2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insights</a:t>
            </a:r>
            <a:r>
              <a:rPr sz="1000" spc="2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more</a:t>
            </a:r>
            <a:r>
              <a:rPr sz="1000" spc="2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accessible.</a:t>
            </a:r>
            <a:endParaRPr sz="1000">
              <a:latin typeface="Calibri"/>
              <a:cs typeface="Calibri"/>
            </a:endParaRPr>
          </a:p>
          <a:p>
            <a:pPr marL="263525" marR="5080" indent="-12509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Arial MT"/>
              <a:buChar char="•"/>
              <a:tabLst>
                <a:tab pos="265430" algn="l"/>
              </a:tabLst>
            </a:pPr>
            <a:r>
              <a:rPr sz="1000" b="1" spc="80" dirty="0">
                <a:solidFill>
                  <a:srgbClr val="3F3F3F"/>
                </a:solidFill>
                <a:latin typeface="Calibri"/>
                <a:cs typeface="Calibri"/>
              </a:rPr>
              <a:t>Conversational</a:t>
            </a:r>
            <a:r>
              <a:rPr sz="1000" b="1" spc="2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204" dirty="0">
                <a:solidFill>
                  <a:srgbClr val="3F3F3F"/>
                </a:solidFill>
                <a:latin typeface="Calibri"/>
                <a:cs typeface="Calibri"/>
              </a:rPr>
              <a:t>Q&amp;A</a:t>
            </a:r>
            <a:r>
              <a:rPr sz="1000" b="1" spc="2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70" dirty="0">
                <a:solidFill>
                  <a:srgbClr val="3F3F3F"/>
                </a:solidFill>
                <a:latin typeface="Calibri"/>
                <a:cs typeface="Calibri"/>
              </a:rPr>
              <a:t>Interface</a:t>
            </a:r>
            <a:r>
              <a:rPr sz="1000" spc="70" dirty="0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r>
              <a:rPr sz="1000" spc="2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Users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will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be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able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ask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questions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about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their</a:t>
            </a:r>
            <a:r>
              <a:rPr sz="1000" spc="500" dirty="0">
                <a:solidFill>
                  <a:srgbClr val="3F3F3F"/>
                </a:solidFill>
                <a:latin typeface="Calibri"/>
                <a:cs typeface="Calibri"/>
              </a:rPr>
              <a:t> 	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(e.g.,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3F3F3F"/>
                </a:solidFill>
                <a:latin typeface="Calibri"/>
                <a:cs typeface="Calibri"/>
              </a:rPr>
              <a:t>”What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correlation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between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age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charges?”)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receive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answers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3F3F3F"/>
                </a:solidFill>
                <a:latin typeface="Calibri"/>
                <a:cs typeface="Calibri"/>
              </a:rPr>
              <a:t>in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 	plain</a:t>
            </a:r>
            <a:r>
              <a:rPr sz="1000" spc="2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English.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02038"/>
            <a:ext cx="5760085" cy="38100"/>
            <a:chOff x="0" y="3202038"/>
            <a:chExt cx="5760085" cy="38100"/>
          </a:xfrm>
        </p:grpSpPr>
        <p:sp>
          <p:nvSpPr>
            <p:cNvPr id="5" name="object 5"/>
            <p:cNvSpPr/>
            <p:nvPr/>
          </p:nvSpPr>
          <p:spPr>
            <a:xfrm>
              <a:off x="0" y="3202038"/>
              <a:ext cx="5760085" cy="38100"/>
            </a:xfrm>
            <a:custGeom>
              <a:avLst/>
              <a:gdLst/>
              <a:ahLst/>
              <a:cxnLst/>
              <a:rect l="l" t="t" r="r" b="b"/>
              <a:pathLst>
                <a:path w="5760085" h="38100">
                  <a:moveTo>
                    <a:pt x="5759996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759996" y="3796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5859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202038"/>
              <a:ext cx="5184140" cy="38100"/>
            </a:xfrm>
            <a:custGeom>
              <a:avLst/>
              <a:gdLst/>
              <a:ahLst/>
              <a:cxnLst/>
              <a:rect l="l" t="t" r="r" b="b"/>
              <a:pathLst>
                <a:path w="5184140" h="38100">
                  <a:moveTo>
                    <a:pt x="5184000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184000" y="37960"/>
                  </a:lnTo>
                  <a:lnTo>
                    <a:pt x="5184000" y="0"/>
                  </a:lnTo>
                  <a:close/>
                </a:path>
              </a:pathLst>
            </a:custGeom>
            <a:solidFill>
              <a:srgbClr val="A02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40" dirty="0"/>
              <a:t>Future</a:t>
            </a:r>
            <a:r>
              <a:rPr spc="225" dirty="0"/>
              <a:t> </a:t>
            </a:r>
            <a:r>
              <a:rPr spc="135" dirty="0"/>
              <a:t>Work:</a:t>
            </a:r>
            <a:r>
              <a:rPr spc="409" dirty="0"/>
              <a:t> </a:t>
            </a:r>
            <a:r>
              <a:rPr spc="195" dirty="0"/>
              <a:t>The</a:t>
            </a:r>
            <a:r>
              <a:rPr spc="225" dirty="0"/>
              <a:t> </a:t>
            </a:r>
            <a:r>
              <a:rPr spc="175" dirty="0"/>
              <a:t>Road</a:t>
            </a:r>
            <a:r>
              <a:rPr spc="225" dirty="0"/>
              <a:t> </a:t>
            </a:r>
            <a:r>
              <a:rPr spc="145" dirty="0"/>
              <a:t>Ahead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054282"/>
            <a:ext cx="5067300" cy="156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1770">
              <a:lnSpc>
                <a:spcPct val="100000"/>
              </a:lnSpc>
              <a:spcBef>
                <a:spcPts val="95"/>
              </a:spcBef>
            </a:pPr>
            <a:r>
              <a:rPr sz="1000" spc="65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next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phase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will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focus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on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integrating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110" dirty="0">
                <a:solidFill>
                  <a:srgbClr val="3F3F3F"/>
                </a:solidFill>
                <a:latin typeface="Calibri"/>
                <a:cs typeface="Calibri"/>
              </a:rPr>
              <a:t>Large</a:t>
            </a:r>
            <a:r>
              <a:rPr sz="1000" b="1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95" dirty="0">
                <a:solidFill>
                  <a:srgbClr val="3F3F3F"/>
                </a:solidFill>
                <a:latin typeface="Calibri"/>
                <a:cs typeface="Calibri"/>
              </a:rPr>
              <a:t>Language</a:t>
            </a:r>
            <a:r>
              <a:rPr sz="1000" b="1" spc="2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90" dirty="0">
                <a:solidFill>
                  <a:srgbClr val="3F3F3F"/>
                </a:solidFill>
                <a:latin typeface="Calibri"/>
                <a:cs typeface="Calibri"/>
              </a:rPr>
              <a:t>Model</a:t>
            </a:r>
            <a:r>
              <a:rPr sz="1000" b="1" spc="2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195" dirty="0">
                <a:solidFill>
                  <a:srgbClr val="3F3F3F"/>
                </a:solidFill>
                <a:latin typeface="Calibri"/>
                <a:cs typeface="Calibri"/>
              </a:rPr>
              <a:t>(LLM)</a:t>
            </a:r>
            <a:r>
              <a:rPr sz="1000" b="1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evolve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this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workflow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into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90" dirty="0">
                <a:solidFill>
                  <a:srgbClr val="3F3F3F"/>
                </a:solidFill>
                <a:latin typeface="Calibri"/>
                <a:cs typeface="Calibri"/>
              </a:rPr>
              <a:t>”Generative</a:t>
            </a:r>
            <a:r>
              <a:rPr sz="1000" b="1" spc="2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110" dirty="0">
                <a:solidFill>
                  <a:srgbClr val="3F3F3F"/>
                </a:solidFill>
                <a:latin typeface="Calibri"/>
                <a:cs typeface="Calibri"/>
              </a:rPr>
              <a:t>Auto-</a:t>
            </a:r>
            <a:r>
              <a:rPr sz="1000" b="1" spc="90" dirty="0">
                <a:solidFill>
                  <a:srgbClr val="3F3F3F"/>
                </a:solidFill>
                <a:latin typeface="Calibri"/>
                <a:cs typeface="Calibri"/>
              </a:rPr>
              <a:t>Analyst”</a:t>
            </a:r>
            <a:r>
              <a:rPr sz="1000" spc="90" dirty="0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  <a:p>
            <a:pPr marL="263525" marR="13970" indent="-125095">
              <a:lnSpc>
                <a:spcPct val="100000"/>
              </a:lnSpc>
              <a:spcBef>
                <a:spcPts val="790"/>
              </a:spcBef>
              <a:buClr>
                <a:srgbClr val="A02237"/>
              </a:buClr>
              <a:buFont typeface="Arial MT"/>
              <a:buChar char="•"/>
              <a:tabLst>
                <a:tab pos="265430" algn="l"/>
              </a:tabLst>
            </a:pPr>
            <a:r>
              <a:rPr sz="1000" b="1" spc="95" dirty="0">
                <a:solidFill>
                  <a:srgbClr val="3F3F3F"/>
                </a:solidFill>
                <a:latin typeface="Calibri"/>
                <a:cs typeface="Calibri"/>
              </a:rPr>
              <a:t>Automated</a:t>
            </a:r>
            <a:r>
              <a:rPr sz="1000" b="1" spc="2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75" dirty="0">
                <a:solidFill>
                  <a:srgbClr val="3F3F3F"/>
                </a:solidFill>
                <a:latin typeface="Calibri"/>
                <a:cs typeface="Calibri"/>
              </a:rPr>
              <a:t>Interpretation</a:t>
            </a:r>
            <a:r>
              <a:rPr sz="1000" spc="75" dirty="0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r>
              <a:rPr sz="1000" spc="30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LLM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will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generate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natural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language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summaries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 	charts</a:t>
            </a:r>
            <a:r>
              <a:rPr sz="1000" spc="2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2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results,</a:t>
            </a:r>
            <a:r>
              <a:rPr sz="1000" spc="2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making</a:t>
            </a:r>
            <a:r>
              <a:rPr sz="1000" spc="2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insights</a:t>
            </a:r>
            <a:r>
              <a:rPr sz="1000" spc="2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more</a:t>
            </a:r>
            <a:r>
              <a:rPr sz="1000" spc="2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accessible.</a:t>
            </a:r>
            <a:endParaRPr sz="1000">
              <a:latin typeface="Calibri"/>
              <a:cs typeface="Calibri"/>
            </a:endParaRPr>
          </a:p>
          <a:p>
            <a:pPr marL="263525" marR="5080" indent="-12509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Arial MT"/>
              <a:buChar char="•"/>
              <a:tabLst>
                <a:tab pos="265430" algn="l"/>
              </a:tabLst>
            </a:pPr>
            <a:r>
              <a:rPr sz="1000" b="1" spc="80" dirty="0">
                <a:solidFill>
                  <a:srgbClr val="3F3F3F"/>
                </a:solidFill>
                <a:latin typeface="Calibri"/>
                <a:cs typeface="Calibri"/>
              </a:rPr>
              <a:t>Conversational</a:t>
            </a:r>
            <a:r>
              <a:rPr sz="1000" b="1" spc="2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204" dirty="0">
                <a:solidFill>
                  <a:srgbClr val="3F3F3F"/>
                </a:solidFill>
                <a:latin typeface="Calibri"/>
                <a:cs typeface="Calibri"/>
              </a:rPr>
              <a:t>Q&amp;A</a:t>
            </a:r>
            <a:r>
              <a:rPr sz="1000" b="1" spc="2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70" dirty="0">
                <a:solidFill>
                  <a:srgbClr val="3F3F3F"/>
                </a:solidFill>
                <a:latin typeface="Calibri"/>
                <a:cs typeface="Calibri"/>
              </a:rPr>
              <a:t>Interface</a:t>
            </a:r>
            <a:r>
              <a:rPr sz="1000" spc="70" dirty="0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r>
              <a:rPr sz="1000" spc="2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Users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will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be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able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ask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questions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about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their</a:t>
            </a:r>
            <a:r>
              <a:rPr sz="1000" spc="500" dirty="0">
                <a:solidFill>
                  <a:srgbClr val="3F3F3F"/>
                </a:solidFill>
                <a:latin typeface="Calibri"/>
                <a:cs typeface="Calibri"/>
              </a:rPr>
              <a:t> 	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(e.g.,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3F3F3F"/>
                </a:solidFill>
                <a:latin typeface="Calibri"/>
                <a:cs typeface="Calibri"/>
              </a:rPr>
              <a:t>”What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correlation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between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age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charges?”)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receive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answers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3F3F3F"/>
                </a:solidFill>
                <a:latin typeface="Calibri"/>
                <a:cs typeface="Calibri"/>
              </a:rPr>
              <a:t>in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 	plain</a:t>
            </a:r>
            <a:r>
              <a:rPr sz="1000" spc="2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English.</a:t>
            </a:r>
            <a:endParaRPr sz="1000">
              <a:latin typeface="Calibri"/>
              <a:cs typeface="Calibri"/>
            </a:endParaRPr>
          </a:p>
          <a:p>
            <a:pPr marL="263525" marR="443865" indent="-125095">
              <a:lnSpc>
                <a:spcPct val="100000"/>
              </a:lnSpc>
              <a:spcBef>
                <a:spcPts val="284"/>
              </a:spcBef>
              <a:buClr>
                <a:srgbClr val="A02237"/>
              </a:buClr>
              <a:buFont typeface="Arial MT"/>
              <a:buChar char="•"/>
              <a:tabLst>
                <a:tab pos="265430" algn="l"/>
              </a:tabLst>
            </a:pPr>
            <a:r>
              <a:rPr sz="1000" b="1" spc="105" dirty="0">
                <a:solidFill>
                  <a:srgbClr val="3F3F3F"/>
                </a:solidFill>
                <a:latin typeface="Calibri"/>
                <a:cs typeface="Calibri"/>
              </a:rPr>
              <a:t>Enhanced</a:t>
            </a:r>
            <a:r>
              <a:rPr sz="1000" b="1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80" dirty="0">
                <a:solidFill>
                  <a:srgbClr val="3F3F3F"/>
                </a:solidFill>
                <a:latin typeface="Calibri"/>
                <a:cs typeface="Calibri"/>
              </a:rPr>
              <a:t>Visualizations</a:t>
            </a:r>
            <a:r>
              <a:rPr sz="1000" spc="80" dirty="0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r>
              <a:rPr sz="1000" spc="2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We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plan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add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more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chart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types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interactive 	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features</a:t>
            </a:r>
            <a:r>
              <a:rPr sz="1000" spc="1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based</a:t>
            </a:r>
            <a:r>
              <a:rPr sz="1000" spc="1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on</a:t>
            </a:r>
            <a:r>
              <a:rPr sz="1000" spc="1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user</a:t>
            </a:r>
            <a:r>
              <a:rPr sz="1000" spc="1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feedback.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202038"/>
            <a:ext cx="5760085" cy="38100"/>
            <a:chOff x="0" y="3202038"/>
            <a:chExt cx="5760085" cy="38100"/>
          </a:xfrm>
        </p:grpSpPr>
        <p:sp>
          <p:nvSpPr>
            <p:cNvPr id="5" name="object 5"/>
            <p:cNvSpPr/>
            <p:nvPr/>
          </p:nvSpPr>
          <p:spPr>
            <a:xfrm>
              <a:off x="0" y="3202038"/>
              <a:ext cx="5760085" cy="38100"/>
            </a:xfrm>
            <a:custGeom>
              <a:avLst/>
              <a:gdLst/>
              <a:ahLst/>
              <a:cxnLst/>
              <a:rect l="l" t="t" r="r" b="b"/>
              <a:pathLst>
                <a:path w="5760085" h="38100">
                  <a:moveTo>
                    <a:pt x="5759996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759996" y="3796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5859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202038"/>
              <a:ext cx="5184140" cy="38100"/>
            </a:xfrm>
            <a:custGeom>
              <a:avLst/>
              <a:gdLst/>
              <a:ahLst/>
              <a:cxnLst/>
              <a:rect l="l" t="t" r="r" b="b"/>
              <a:pathLst>
                <a:path w="5184140" h="38100">
                  <a:moveTo>
                    <a:pt x="5184000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184000" y="37960"/>
                  </a:lnTo>
                  <a:lnTo>
                    <a:pt x="5184000" y="0"/>
                  </a:lnTo>
                  <a:close/>
                </a:path>
              </a:pathLst>
            </a:custGeom>
            <a:solidFill>
              <a:srgbClr val="A02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5" dirty="0"/>
              <a:t>References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5414" y="873955"/>
            <a:ext cx="106680" cy="144780"/>
            <a:chOff x="395414" y="873955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876495"/>
              <a:ext cx="101219" cy="139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7954" y="876495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0606" y="895474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3259" y="914452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0606" y="946083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942918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54890" y="99669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73868" y="876495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87692" y="857470"/>
            <a:ext cx="4826635" cy="2150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0489" algn="just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Bergman,</a:t>
            </a:r>
            <a:r>
              <a:rPr sz="1000" spc="19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A02237"/>
                </a:solidFill>
                <a:latin typeface="Calibri"/>
                <a:cs typeface="Calibri"/>
              </a:rPr>
              <a:t>D.,</a:t>
            </a:r>
            <a:r>
              <a:rPr sz="1000" spc="19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et</a:t>
            </a:r>
            <a:r>
              <a:rPr sz="1000" spc="19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al.</a:t>
            </a:r>
            <a:r>
              <a:rPr sz="1000" spc="19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(2021).</a:t>
            </a:r>
            <a:r>
              <a:rPr sz="1000" spc="19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Automating</a:t>
            </a:r>
            <a:r>
              <a:rPr sz="1000" spc="19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the</a:t>
            </a:r>
            <a:r>
              <a:rPr sz="1000" spc="19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55" dirty="0">
                <a:solidFill>
                  <a:srgbClr val="A02237"/>
                </a:solidFill>
                <a:latin typeface="Calibri"/>
                <a:cs typeface="Calibri"/>
              </a:rPr>
              <a:t>End-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to-</a:t>
            </a:r>
            <a:r>
              <a:rPr sz="1000" spc="60" dirty="0">
                <a:solidFill>
                  <a:srgbClr val="A02237"/>
                </a:solidFill>
                <a:latin typeface="Calibri"/>
                <a:cs typeface="Calibri"/>
              </a:rPr>
              <a:t>End</a:t>
            </a:r>
            <a:r>
              <a:rPr sz="1000" spc="19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Machine</a:t>
            </a:r>
            <a:r>
              <a:rPr sz="1000" spc="19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Learning</a:t>
            </a:r>
            <a:r>
              <a:rPr sz="1000" spc="19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02237"/>
                </a:solidFill>
                <a:latin typeface="Calibri"/>
                <a:cs typeface="Calibri"/>
              </a:rPr>
              <a:t>Lifecycle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with</a:t>
            </a:r>
            <a:r>
              <a:rPr sz="1000" spc="17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a</a:t>
            </a:r>
            <a:r>
              <a:rPr sz="1000" spc="17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Composable</a:t>
            </a:r>
            <a:r>
              <a:rPr sz="1000" spc="17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Toolkit.</a:t>
            </a:r>
            <a:r>
              <a:rPr sz="1000" spc="17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i="1" spc="10" dirty="0">
                <a:solidFill>
                  <a:srgbClr val="A02237"/>
                </a:solidFill>
                <a:latin typeface="Calibri"/>
                <a:cs typeface="Calibri"/>
              </a:rPr>
              <a:t>Proceedings</a:t>
            </a:r>
            <a:r>
              <a:rPr sz="1000" i="1" spc="204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i="1" spc="10" dirty="0">
                <a:solidFill>
                  <a:srgbClr val="A02237"/>
                </a:solidFill>
                <a:latin typeface="Calibri"/>
                <a:cs typeface="Calibri"/>
              </a:rPr>
              <a:t>of</a:t>
            </a:r>
            <a:r>
              <a:rPr sz="1000" i="1" spc="20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i="1" spc="10" dirty="0">
                <a:solidFill>
                  <a:srgbClr val="A02237"/>
                </a:solidFill>
                <a:latin typeface="Calibri"/>
                <a:cs typeface="Calibri"/>
              </a:rPr>
              <a:t>the</a:t>
            </a:r>
            <a:r>
              <a:rPr sz="1000" i="1" spc="20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i="1" spc="10" dirty="0">
                <a:solidFill>
                  <a:srgbClr val="A02237"/>
                </a:solidFill>
                <a:latin typeface="Calibri"/>
                <a:cs typeface="Calibri"/>
              </a:rPr>
              <a:t>Conference</a:t>
            </a:r>
            <a:r>
              <a:rPr sz="1000" i="1" spc="19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i="1" spc="10" dirty="0">
                <a:solidFill>
                  <a:srgbClr val="A02237"/>
                </a:solidFill>
                <a:latin typeface="Calibri"/>
                <a:cs typeface="Calibri"/>
              </a:rPr>
              <a:t>on</a:t>
            </a:r>
            <a:r>
              <a:rPr sz="1000" i="1" spc="20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i="1" spc="10" dirty="0">
                <a:solidFill>
                  <a:srgbClr val="A02237"/>
                </a:solidFill>
                <a:latin typeface="Calibri"/>
                <a:cs typeface="Calibri"/>
              </a:rPr>
              <a:t>Machine</a:t>
            </a:r>
            <a:r>
              <a:rPr sz="1000" i="1" spc="19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i="1" spc="10" dirty="0">
                <a:solidFill>
                  <a:srgbClr val="A02237"/>
                </a:solidFill>
                <a:latin typeface="Calibri"/>
                <a:cs typeface="Calibri"/>
              </a:rPr>
              <a:t>Learning</a:t>
            </a:r>
            <a:r>
              <a:rPr sz="1000" i="1" spc="20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i="1" spc="-25" dirty="0">
                <a:solidFill>
                  <a:srgbClr val="A02237"/>
                </a:solidFill>
                <a:latin typeface="Calibri"/>
                <a:cs typeface="Calibri"/>
              </a:rPr>
              <a:t>and</a:t>
            </a:r>
            <a:r>
              <a:rPr sz="1000" i="1" dirty="0">
                <a:solidFill>
                  <a:srgbClr val="A02237"/>
                </a:solidFill>
                <a:latin typeface="Calibri"/>
                <a:cs typeface="Calibri"/>
              </a:rPr>
              <a:t> Systems</a:t>
            </a:r>
            <a:r>
              <a:rPr sz="1000" i="1" spc="29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i="1" spc="65" dirty="0">
                <a:solidFill>
                  <a:srgbClr val="A02237"/>
                </a:solidFill>
                <a:latin typeface="Calibri"/>
                <a:cs typeface="Calibri"/>
              </a:rPr>
              <a:t>(MLSys)</a:t>
            </a:r>
            <a:r>
              <a:rPr sz="1000" spc="65" dirty="0">
                <a:solidFill>
                  <a:srgbClr val="A02237"/>
                </a:solidFill>
                <a:latin typeface="Calibri"/>
                <a:cs typeface="Calibri"/>
              </a:rPr>
              <a:t>.</a:t>
            </a:r>
            <a:endParaRPr sz="10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35"/>
              </a:spcBef>
            </a:pP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Costa,</a:t>
            </a:r>
            <a:r>
              <a:rPr sz="1000" spc="18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A02237"/>
                </a:solidFill>
                <a:latin typeface="Calibri"/>
                <a:cs typeface="Calibri"/>
              </a:rPr>
              <a:t>V.,</a:t>
            </a:r>
            <a:r>
              <a:rPr sz="1000" spc="18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et</a:t>
            </a:r>
            <a:r>
              <a:rPr sz="1000" spc="17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al.</a:t>
            </a:r>
            <a:r>
              <a:rPr sz="1000" spc="18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(2025).</a:t>
            </a:r>
            <a:r>
              <a:rPr sz="1000" spc="18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65" dirty="0">
                <a:solidFill>
                  <a:srgbClr val="A02237"/>
                </a:solidFill>
                <a:latin typeface="Calibri"/>
                <a:cs typeface="Calibri"/>
              </a:rPr>
              <a:t>A</a:t>
            </a:r>
            <a:r>
              <a:rPr sz="1000" spc="17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Smart</a:t>
            </a:r>
            <a:r>
              <a:rPr sz="1000" spc="18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Tool</a:t>
            </a:r>
            <a:r>
              <a:rPr sz="1000" spc="18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to</a:t>
            </a:r>
            <a:r>
              <a:rPr sz="1000" spc="17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Unlock</a:t>
            </a:r>
            <a:r>
              <a:rPr sz="1000" spc="17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Hidden</a:t>
            </a:r>
            <a:r>
              <a:rPr sz="1000" spc="18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Insights</a:t>
            </a:r>
            <a:r>
              <a:rPr sz="1000" spc="17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in</a:t>
            </a:r>
            <a:r>
              <a:rPr sz="1000" spc="18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Industrial</a:t>
            </a:r>
            <a:r>
              <a:rPr sz="1000" spc="17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55" dirty="0">
                <a:solidFill>
                  <a:srgbClr val="A02237"/>
                </a:solidFill>
                <a:latin typeface="Calibri"/>
                <a:cs typeface="Calibri"/>
              </a:rPr>
              <a:t>Data</a:t>
            </a:r>
            <a:r>
              <a:rPr sz="1000" spc="17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A02237"/>
                </a:solidFill>
                <a:latin typeface="Calibri"/>
                <a:cs typeface="Calibri"/>
              </a:rPr>
              <a:t>by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 Leveraging</a:t>
            </a:r>
            <a:r>
              <a:rPr sz="1000" spc="21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A02237"/>
                </a:solidFill>
                <a:latin typeface="Calibri"/>
                <a:cs typeface="Calibri"/>
              </a:rPr>
              <a:t>EDA,</a:t>
            </a:r>
            <a:r>
              <a:rPr sz="1000" spc="21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14" dirty="0">
                <a:solidFill>
                  <a:srgbClr val="A02237"/>
                </a:solidFill>
                <a:latin typeface="Calibri"/>
                <a:cs typeface="Calibri"/>
              </a:rPr>
              <a:t>LLM,</a:t>
            </a:r>
            <a:r>
              <a:rPr sz="1000" spc="21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Conformal</a:t>
            </a:r>
            <a:r>
              <a:rPr sz="1000" spc="21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Prediction,</a:t>
            </a:r>
            <a:r>
              <a:rPr sz="1000" spc="21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and</a:t>
            </a:r>
            <a:r>
              <a:rPr sz="1000" spc="21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A02237"/>
                </a:solidFill>
                <a:latin typeface="Calibri"/>
                <a:cs typeface="Calibri"/>
              </a:rPr>
              <a:t>AutoML.</a:t>
            </a:r>
            <a:r>
              <a:rPr sz="1000" spc="20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i="1" spc="-10" dirty="0">
                <a:solidFill>
                  <a:srgbClr val="A02237"/>
                </a:solidFill>
                <a:latin typeface="Calibri"/>
                <a:cs typeface="Calibri"/>
              </a:rPr>
              <a:t>ResearchGate</a:t>
            </a:r>
            <a:r>
              <a:rPr sz="1000" i="1" spc="500" dirty="0">
                <a:solidFill>
                  <a:srgbClr val="A02237"/>
                </a:solidFill>
                <a:latin typeface="Calibri"/>
                <a:cs typeface="Calibri"/>
              </a:rPr>
              <a:t>  </a:t>
            </a:r>
            <a:r>
              <a:rPr sz="1000" i="1" spc="-10" dirty="0">
                <a:solidFill>
                  <a:srgbClr val="A02237"/>
                </a:solidFill>
                <a:latin typeface="Calibri"/>
                <a:cs typeface="Calibri"/>
              </a:rPr>
              <a:t>Publication</a:t>
            </a:r>
            <a:r>
              <a:rPr sz="1000" spc="-10" dirty="0">
                <a:solidFill>
                  <a:srgbClr val="A02237"/>
                </a:solidFill>
                <a:latin typeface="Calibri"/>
                <a:cs typeface="Calibri"/>
              </a:rPr>
              <a:t>.</a:t>
            </a: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000" spc="50" dirty="0">
                <a:solidFill>
                  <a:srgbClr val="A02237"/>
                </a:solidFill>
                <a:latin typeface="Calibri"/>
                <a:cs typeface="Calibri"/>
              </a:rPr>
              <a:t>H2O.ai</a:t>
            </a:r>
            <a:r>
              <a:rPr sz="1000" spc="18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team.</a:t>
            </a:r>
            <a:r>
              <a:rPr sz="1000" spc="18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(2020).</a:t>
            </a:r>
            <a:r>
              <a:rPr sz="1000" spc="18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A02237"/>
                </a:solidFill>
                <a:latin typeface="Calibri"/>
                <a:cs typeface="Calibri"/>
              </a:rPr>
              <a:t>H2O</a:t>
            </a:r>
            <a:r>
              <a:rPr sz="1000" spc="19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A02237"/>
                </a:solidFill>
                <a:latin typeface="Calibri"/>
                <a:cs typeface="Calibri"/>
              </a:rPr>
              <a:t>AutoML:</a:t>
            </a:r>
            <a:r>
              <a:rPr sz="1000" spc="18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Scalable</a:t>
            </a:r>
            <a:r>
              <a:rPr sz="1000" spc="18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Automatic</a:t>
            </a:r>
            <a:r>
              <a:rPr sz="1000" spc="19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Machine</a:t>
            </a:r>
            <a:r>
              <a:rPr sz="1000" spc="18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Learning.</a:t>
            </a:r>
            <a:r>
              <a:rPr sz="1000" spc="16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i="1" spc="40" dirty="0">
                <a:solidFill>
                  <a:srgbClr val="A02237"/>
                </a:solidFill>
                <a:latin typeface="Calibri"/>
                <a:cs typeface="Calibri"/>
              </a:rPr>
              <a:t>H2O.ai</a:t>
            </a:r>
            <a:r>
              <a:rPr sz="1000" spc="40" dirty="0">
                <a:solidFill>
                  <a:srgbClr val="A02237"/>
                </a:solidFill>
                <a:latin typeface="Calibri"/>
                <a:cs typeface="Calibri"/>
              </a:rPr>
              <a:t>.</a:t>
            </a:r>
            <a:endParaRPr sz="1000" dirty="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  <a:spcBef>
                <a:spcPts val="740"/>
              </a:spcBef>
            </a:pP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Karmaker,</a:t>
            </a:r>
            <a:r>
              <a:rPr sz="1000" spc="16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55" dirty="0">
                <a:solidFill>
                  <a:srgbClr val="A02237"/>
                </a:solidFill>
                <a:latin typeface="Calibri"/>
                <a:cs typeface="Calibri"/>
              </a:rPr>
              <a:t>S.</a:t>
            </a:r>
            <a:r>
              <a:rPr sz="1000" spc="16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A02237"/>
                </a:solidFill>
                <a:latin typeface="Calibri"/>
                <a:cs typeface="Calibri"/>
              </a:rPr>
              <a:t>K.,</a:t>
            </a:r>
            <a:r>
              <a:rPr sz="1000" spc="16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et</a:t>
            </a:r>
            <a:r>
              <a:rPr sz="1000" spc="16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al.</a:t>
            </a:r>
            <a:r>
              <a:rPr sz="1000" spc="16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(2024).</a:t>
            </a:r>
            <a:r>
              <a:rPr sz="1000" spc="16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Automated</a:t>
            </a:r>
            <a:r>
              <a:rPr sz="1000" spc="16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machine</a:t>
            </a:r>
            <a:r>
              <a:rPr sz="1000" spc="16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learning:</a:t>
            </a:r>
            <a:r>
              <a:rPr sz="1000" spc="29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past,</a:t>
            </a:r>
            <a:r>
              <a:rPr sz="1000" spc="16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present</a:t>
            </a:r>
            <a:r>
              <a:rPr sz="1000" spc="16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and</a:t>
            </a:r>
            <a:r>
              <a:rPr sz="1000" spc="16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02237"/>
                </a:solidFill>
                <a:latin typeface="Calibri"/>
                <a:cs typeface="Calibri"/>
              </a:rPr>
              <a:t>future.</a:t>
            </a:r>
            <a:endParaRPr sz="1000" dirty="0">
              <a:latin typeface="Calibri"/>
              <a:cs typeface="Calibri"/>
            </a:endParaRPr>
          </a:p>
          <a:p>
            <a:pPr marL="12700">
              <a:lnSpc>
                <a:spcPts val="1200"/>
              </a:lnSpc>
            </a:pPr>
            <a:r>
              <a:rPr sz="1000" i="1" spc="10" dirty="0">
                <a:solidFill>
                  <a:srgbClr val="A02237"/>
                </a:solidFill>
                <a:latin typeface="Calibri"/>
                <a:cs typeface="Calibri"/>
              </a:rPr>
              <a:t>Artificial</a:t>
            </a:r>
            <a:r>
              <a:rPr sz="1000" i="1" spc="38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i="1" spc="10" dirty="0">
                <a:solidFill>
                  <a:srgbClr val="A02237"/>
                </a:solidFill>
                <a:latin typeface="Calibri"/>
                <a:cs typeface="Calibri"/>
              </a:rPr>
              <a:t>Intelligence</a:t>
            </a:r>
            <a:r>
              <a:rPr sz="1000" i="1" spc="37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i="1" spc="-10" dirty="0">
                <a:solidFill>
                  <a:srgbClr val="A02237"/>
                </a:solidFill>
                <a:latin typeface="Calibri"/>
                <a:cs typeface="Calibri"/>
              </a:rPr>
              <a:t>Review</a:t>
            </a:r>
            <a:r>
              <a:rPr sz="1000" spc="-10" dirty="0">
                <a:solidFill>
                  <a:srgbClr val="A02237"/>
                </a:solidFill>
                <a:latin typeface="Calibri"/>
                <a:cs typeface="Calibri"/>
              </a:rPr>
              <a:t>.</a:t>
            </a:r>
            <a:endParaRPr sz="1000" dirty="0">
              <a:latin typeface="Calibri"/>
              <a:cs typeface="Calibri"/>
            </a:endParaRPr>
          </a:p>
          <a:p>
            <a:pPr marL="12700" marR="210185">
              <a:lnSpc>
                <a:spcPct val="100000"/>
              </a:lnSpc>
              <a:spcBef>
                <a:spcPts val="590"/>
              </a:spcBef>
            </a:pP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Shen,</a:t>
            </a:r>
            <a:r>
              <a:rPr sz="1000" spc="15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A02237"/>
                </a:solidFill>
                <a:latin typeface="Calibri"/>
                <a:cs typeface="Calibri"/>
              </a:rPr>
              <a:t>Y.,</a:t>
            </a:r>
            <a:r>
              <a:rPr sz="1000" spc="15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et</a:t>
            </a:r>
            <a:r>
              <a:rPr sz="1000" spc="15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al.</a:t>
            </a:r>
            <a:r>
              <a:rPr sz="1000" spc="15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(2025).</a:t>
            </a:r>
            <a:r>
              <a:rPr sz="1000" spc="15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Evaluation</a:t>
            </a:r>
            <a:r>
              <a:rPr sz="1000" spc="15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of</a:t>
            </a:r>
            <a:r>
              <a:rPr sz="1000" spc="15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large</a:t>
            </a:r>
            <a:r>
              <a:rPr sz="1000" spc="15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language</a:t>
            </a:r>
            <a:r>
              <a:rPr sz="1000" spc="15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model-driven</a:t>
            </a:r>
            <a:r>
              <a:rPr sz="1000" spc="15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A02237"/>
                </a:solidFill>
                <a:latin typeface="Calibri"/>
                <a:cs typeface="Calibri"/>
              </a:rPr>
              <a:t>AutoML</a:t>
            </a:r>
            <a:r>
              <a:rPr sz="1000" spc="15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A02237"/>
                </a:solidFill>
                <a:latin typeface="Calibri"/>
                <a:cs typeface="Calibri"/>
              </a:rPr>
              <a:t>in</a:t>
            </a:r>
            <a:r>
              <a:rPr sz="1000" spc="15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A02237"/>
                </a:solidFill>
                <a:latin typeface="Calibri"/>
                <a:cs typeface="Calibri"/>
              </a:rPr>
              <a:t>data </a:t>
            </a:r>
            <a:r>
              <a:rPr sz="1000" dirty="0">
                <a:solidFill>
                  <a:srgbClr val="A02237"/>
                </a:solidFill>
                <a:latin typeface="Calibri"/>
                <a:cs typeface="Calibri"/>
              </a:rPr>
              <a:t>and</a:t>
            </a:r>
            <a:r>
              <a:rPr sz="1000" spc="19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A02237"/>
                </a:solidFill>
                <a:latin typeface="Calibri"/>
                <a:cs typeface="Calibri"/>
              </a:rPr>
              <a:t>model</a:t>
            </a:r>
            <a:r>
              <a:rPr sz="1000" spc="20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A02237"/>
                </a:solidFill>
                <a:latin typeface="Calibri"/>
                <a:cs typeface="Calibri"/>
              </a:rPr>
              <a:t>management</a:t>
            </a:r>
            <a:r>
              <a:rPr sz="1000" spc="20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A02237"/>
                </a:solidFill>
                <a:latin typeface="Calibri"/>
                <a:cs typeface="Calibri"/>
              </a:rPr>
              <a:t>from</a:t>
            </a:r>
            <a:r>
              <a:rPr sz="1000" spc="20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A02237"/>
                </a:solidFill>
                <a:latin typeface="Calibri"/>
                <a:cs typeface="Calibri"/>
              </a:rPr>
              <a:t>human-centered</a:t>
            </a:r>
            <a:r>
              <a:rPr sz="1000" spc="20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A02237"/>
                </a:solidFill>
                <a:latin typeface="Calibri"/>
                <a:cs typeface="Calibri"/>
              </a:rPr>
              <a:t>perspective.</a:t>
            </a:r>
            <a:r>
              <a:rPr sz="1000" spc="19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i="1" dirty="0">
                <a:solidFill>
                  <a:srgbClr val="A02237"/>
                </a:solidFill>
                <a:latin typeface="Calibri"/>
                <a:cs typeface="Calibri"/>
              </a:rPr>
              <a:t>Frontiers</a:t>
            </a:r>
            <a:r>
              <a:rPr sz="1000" i="1" spc="23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i="1" spc="60" dirty="0">
                <a:solidFill>
                  <a:srgbClr val="A02237"/>
                </a:solidFill>
                <a:latin typeface="Calibri"/>
                <a:cs typeface="Calibri"/>
              </a:rPr>
              <a:t>in</a:t>
            </a:r>
            <a:r>
              <a:rPr sz="1000" i="1" spc="22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i="1" spc="-10" dirty="0">
                <a:solidFill>
                  <a:srgbClr val="A02237"/>
                </a:solidFill>
                <a:latin typeface="Calibri"/>
                <a:cs typeface="Calibri"/>
              </a:rPr>
              <a:t>Artificial Intelligence</a:t>
            </a:r>
            <a:r>
              <a:rPr sz="1000" spc="-10" dirty="0">
                <a:solidFill>
                  <a:srgbClr val="A02237"/>
                </a:solidFill>
                <a:latin typeface="Calibri"/>
                <a:cs typeface="Calibri"/>
              </a:rPr>
              <a:t>.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5414" y="1411686"/>
            <a:ext cx="106680" cy="144780"/>
            <a:chOff x="395414" y="1411686"/>
            <a:chExt cx="106680" cy="14478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414226"/>
              <a:ext cx="101219" cy="1391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7954" y="1414226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606" y="1433204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3259" y="1452182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0606" y="1483813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1480649"/>
              <a:ext cx="31635" cy="442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54890" y="1534422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3868" y="141422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395414" y="1917793"/>
            <a:ext cx="106680" cy="144780"/>
            <a:chOff x="395414" y="1917793"/>
            <a:chExt cx="106680" cy="1447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1920333"/>
              <a:ext cx="101219" cy="1391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97954" y="192033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0606" y="1939312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3259" y="1958290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0606" y="1989921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90" y="1986757"/>
              <a:ext cx="31635" cy="442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54890" y="2040530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3868" y="192033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395414" y="2164516"/>
            <a:ext cx="106680" cy="144780"/>
            <a:chOff x="395414" y="2164516"/>
            <a:chExt cx="106680" cy="144780"/>
          </a:xfrm>
        </p:grpSpPr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954" y="2167056"/>
              <a:ext cx="101219" cy="13917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97954" y="2167056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0606" y="2186035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23259" y="2205013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0606" y="2236644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890" y="2233480"/>
              <a:ext cx="31635" cy="4428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54890" y="2287253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73868" y="2167056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395414" y="2543383"/>
            <a:ext cx="106680" cy="144780"/>
            <a:chOff x="395414" y="2543383"/>
            <a:chExt cx="106680" cy="144780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954" y="2545923"/>
              <a:ext cx="101219" cy="13917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97954" y="254592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10606" y="256490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3259" y="258387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0606" y="2615510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890" y="2612346"/>
              <a:ext cx="31635" cy="4428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54890" y="266611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73868" y="254592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0" y="3202038"/>
            <a:ext cx="5760085" cy="38100"/>
            <a:chOff x="0" y="3202038"/>
            <a:chExt cx="5760085" cy="38100"/>
          </a:xfrm>
        </p:grpSpPr>
        <p:sp>
          <p:nvSpPr>
            <p:cNvPr id="50" name="object 50"/>
            <p:cNvSpPr/>
            <p:nvPr/>
          </p:nvSpPr>
          <p:spPr>
            <a:xfrm>
              <a:off x="0" y="3202038"/>
              <a:ext cx="5760085" cy="38100"/>
            </a:xfrm>
            <a:custGeom>
              <a:avLst/>
              <a:gdLst/>
              <a:ahLst/>
              <a:cxnLst/>
              <a:rect l="l" t="t" r="r" b="b"/>
              <a:pathLst>
                <a:path w="5760085" h="38100">
                  <a:moveTo>
                    <a:pt x="5759996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759996" y="3796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5859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0" y="3202038"/>
              <a:ext cx="5376545" cy="38100"/>
            </a:xfrm>
            <a:custGeom>
              <a:avLst/>
              <a:gdLst/>
              <a:ahLst/>
              <a:cxnLst/>
              <a:rect l="l" t="t" r="r" b="b"/>
              <a:pathLst>
                <a:path w="5376545" h="38100">
                  <a:moveTo>
                    <a:pt x="5375998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375998" y="37960"/>
                  </a:lnTo>
                  <a:lnTo>
                    <a:pt x="5375998" y="0"/>
                  </a:lnTo>
                  <a:close/>
                </a:path>
              </a:pathLst>
            </a:custGeom>
            <a:solidFill>
              <a:srgbClr val="A02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3816" y="1278240"/>
            <a:ext cx="23920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b="0" spc="80" dirty="0">
                <a:solidFill>
                  <a:srgbClr val="3F3F3F"/>
                </a:solidFill>
                <a:latin typeface="Calibri"/>
                <a:cs typeface="Calibri"/>
              </a:rPr>
              <a:t>Thank</a:t>
            </a:r>
            <a:r>
              <a:rPr sz="2450" b="0" spc="2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450" b="0" dirty="0">
                <a:solidFill>
                  <a:srgbClr val="3F3F3F"/>
                </a:solidFill>
                <a:latin typeface="Calibri"/>
                <a:cs typeface="Calibri"/>
              </a:rPr>
              <a:t>You</a:t>
            </a:r>
            <a:endParaRPr sz="245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202038"/>
            <a:ext cx="5760085" cy="38100"/>
            <a:chOff x="0" y="3202038"/>
            <a:chExt cx="5760085" cy="38100"/>
          </a:xfrm>
        </p:grpSpPr>
        <p:sp>
          <p:nvSpPr>
            <p:cNvPr id="4" name="object 4"/>
            <p:cNvSpPr/>
            <p:nvPr/>
          </p:nvSpPr>
          <p:spPr>
            <a:xfrm>
              <a:off x="0" y="3202038"/>
              <a:ext cx="5760085" cy="38100"/>
            </a:xfrm>
            <a:custGeom>
              <a:avLst/>
              <a:gdLst/>
              <a:ahLst/>
              <a:cxnLst/>
              <a:rect l="l" t="t" r="r" b="b"/>
              <a:pathLst>
                <a:path w="5760085" h="38100">
                  <a:moveTo>
                    <a:pt x="5759996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759996" y="3796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5859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202038"/>
              <a:ext cx="5568315" cy="38100"/>
            </a:xfrm>
            <a:custGeom>
              <a:avLst/>
              <a:gdLst/>
              <a:ahLst/>
              <a:cxnLst/>
              <a:rect l="l" t="t" r="r" b="b"/>
              <a:pathLst>
                <a:path w="5568315" h="38100">
                  <a:moveTo>
                    <a:pt x="5567997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567997" y="37960"/>
                  </a:lnTo>
                  <a:lnTo>
                    <a:pt x="5567997" y="0"/>
                  </a:lnTo>
                  <a:close/>
                </a:path>
              </a:pathLst>
            </a:custGeom>
            <a:solidFill>
              <a:srgbClr val="A02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95" dirty="0"/>
              <a:t>The</a:t>
            </a:r>
            <a:r>
              <a:rPr spc="220" dirty="0"/>
              <a:t> </a:t>
            </a:r>
            <a:r>
              <a:rPr spc="110" dirty="0"/>
              <a:t>Solution:</a:t>
            </a:r>
            <a:r>
              <a:rPr spc="405" dirty="0"/>
              <a:t> </a:t>
            </a:r>
            <a:r>
              <a:rPr spc="254" dirty="0"/>
              <a:t>An</a:t>
            </a:r>
            <a:r>
              <a:rPr spc="225" dirty="0"/>
              <a:t> </a:t>
            </a:r>
            <a:r>
              <a:rPr spc="145" dirty="0"/>
              <a:t>Automated</a:t>
            </a:r>
            <a:r>
              <a:rPr spc="225" dirty="0"/>
              <a:t> </a:t>
            </a:r>
            <a:r>
              <a:rPr spc="95" dirty="0"/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02162"/>
            <a:ext cx="4556125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000" spc="75" dirty="0">
                <a:solidFill>
                  <a:srgbClr val="3F3F3F"/>
                </a:solidFill>
                <a:latin typeface="Calibri"/>
                <a:cs typeface="Calibri"/>
              </a:rPr>
              <a:t>This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project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introduces</a:t>
            </a:r>
            <a:r>
              <a:rPr sz="1000" spc="1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120" dirty="0">
                <a:solidFill>
                  <a:srgbClr val="3F3F3F"/>
                </a:solidFill>
                <a:latin typeface="Calibri"/>
                <a:cs typeface="Calibri"/>
              </a:rPr>
              <a:t>End-</a:t>
            </a:r>
            <a:r>
              <a:rPr sz="1000" b="1" spc="100" dirty="0">
                <a:solidFill>
                  <a:srgbClr val="3F3F3F"/>
                </a:solidFill>
                <a:latin typeface="Calibri"/>
                <a:cs typeface="Calibri"/>
              </a:rPr>
              <a:t>to-</a:t>
            </a:r>
            <a:r>
              <a:rPr sz="1000" b="1" spc="135" dirty="0">
                <a:solidFill>
                  <a:srgbClr val="3F3F3F"/>
                </a:solidFill>
                <a:latin typeface="Calibri"/>
                <a:cs typeface="Calibri"/>
              </a:rPr>
              <a:t>End</a:t>
            </a:r>
            <a:r>
              <a:rPr sz="1000" b="1" spc="2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95" dirty="0">
                <a:solidFill>
                  <a:srgbClr val="3F3F3F"/>
                </a:solidFill>
                <a:latin typeface="Calibri"/>
                <a:cs typeface="Calibri"/>
              </a:rPr>
              <a:t>Automated</a:t>
            </a:r>
            <a:r>
              <a:rPr sz="1000" b="1" spc="2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100" dirty="0">
                <a:solidFill>
                  <a:srgbClr val="3F3F3F"/>
                </a:solidFill>
                <a:latin typeface="Calibri"/>
                <a:cs typeface="Calibri"/>
              </a:rPr>
              <a:t>Analytics</a:t>
            </a:r>
            <a:r>
              <a:rPr sz="1000" b="1" spc="2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85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b="1" spc="2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75" dirty="0">
                <a:solidFill>
                  <a:srgbClr val="3F3F3F"/>
                </a:solidFill>
                <a:latin typeface="Calibri"/>
                <a:cs typeface="Calibri"/>
              </a:rPr>
              <a:t>Machine </a:t>
            </a:r>
            <a:r>
              <a:rPr sz="1000" b="1" spc="100" dirty="0">
                <a:solidFill>
                  <a:srgbClr val="3F3F3F"/>
                </a:solidFill>
                <a:latin typeface="Calibri"/>
                <a:cs typeface="Calibri"/>
              </a:rPr>
              <a:t>Learning</a:t>
            </a:r>
            <a:r>
              <a:rPr sz="1000" b="1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55" dirty="0">
                <a:solidFill>
                  <a:srgbClr val="3F3F3F"/>
                </a:solidFill>
                <a:latin typeface="Calibri"/>
                <a:cs typeface="Calibri"/>
              </a:rPr>
              <a:t>Workflow</a:t>
            </a:r>
            <a:r>
              <a:rPr sz="1000" spc="55" dirty="0">
                <a:solidFill>
                  <a:srgbClr val="3F3F3F"/>
                </a:solidFill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648" y="1102480"/>
            <a:ext cx="4394652" cy="14741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0" marR="5080">
              <a:lnSpc>
                <a:spcPct val="100000"/>
              </a:lnSpc>
              <a:spcBef>
                <a:spcPts val="95"/>
              </a:spcBef>
            </a:pPr>
            <a:r>
              <a:rPr sz="1000" b="1" spc="130" dirty="0">
                <a:solidFill>
                  <a:srgbClr val="3F3F3F"/>
                </a:solidFill>
                <a:latin typeface="Calibri"/>
                <a:cs typeface="Calibri"/>
              </a:rPr>
              <a:t>Our</a:t>
            </a:r>
            <a:r>
              <a:rPr sz="1000" b="1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90" dirty="0">
                <a:solidFill>
                  <a:srgbClr val="3F3F3F"/>
                </a:solidFill>
                <a:latin typeface="Calibri"/>
                <a:cs typeface="Calibri"/>
              </a:rPr>
              <a:t>Goal:</a:t>
            </a:r>
            <a:r>
              <a:rPr sz="1000" b="1" spc="2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55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build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seamless,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low-</a:t>
            </a:r>
            <a:r>
              <a:rPr sz="1000" spc="-20" dirty="0">
                <a:solidFill>
                  <a:srgbClr val="3F3F3F"/>
                </a:solidFill>
                <a:latin typeface="Calibri"/>
                <a:cs typeface="Calibri"/>
              </a:rPr>
              <a:t>cost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pipeline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that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empowers</a:t>
            </a:r>
            <a:r>
              <a:rPr sz="1000" spc="1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businesses</a:t>
            </a:r>
            <a:r>
              <a:rPr sz="1000" spc="1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3F3F3F"/>
                </a:solidFill>
                <a:latin typeface="Calibri"/>
                <a:cs typeface="Calibri"/>
              </a:rPr>
              <a:t>by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 automating</a:t>
            </a:r>
            <a:r>
              <a:rPr sz="1000" spc="1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entire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science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lifecycle.</a:t>
            </a:r>
            <a:endParaRPr sz="1000" dirty="0">
              <a:latin typeface="Calibri"/>
              <a:cs typeface="Calibri"/>
            </a:endParaRPr>
          </a:p>
          <a:p>
            <a:pPr marL="588010" indent="-125095">
              <a:lnSpc>
                <a:spcPct val="100000"/>
              </a:lnSpc>
              <a:spcBef>
                <a:spcPts val="285"/>
              </a:spcBef>
              <a:buClr>
                <a:srgbClr val="A02237"/>
              </a:buClr>
              <a:buFont typeface="Arial MT"/>
              <a:buChar char="•"/>
              <a:tabLst>
                <a:tab pos="588010" algn="l"/>
              </a:tabLst>
            </a:pP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Ingests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raw</a:t>
            </a:r>
            <a:r>
              <a:rPr sz="1000" spc="2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tabular</a:t>
            </a:r>
            <a:r>
              <a:rPr sz="1000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1000" spc="2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3F3F3F"/>
                </a:solidFill>
                <a:latin typeface="Calibri"/>
                <a:cs typeface="Calibri"/>
              </a:rPr>
              <a:t>(CSV).</a:t>
            </a:r>
            <a:endParaRPr sz="1000" dirty="0">
              <a:latin typeface="Calibri"/>
              <a:cs typeface="Calibri"/>
            </a:endParaRPr>
          </a:p>
          <a:p>
            <a:pPr marL="587375" marR="314960" indent="-125095">
              <a:lnSpc>
                <a:spcPct val="100000"/>
              </a:lnSpc>
              <a:spcBef>
                <a:spcPts val="295"/>
              </a:spcBef>
              <a:buClr>
                <a:srgbClr val="A02237"/>
              </a:buClr>
              <a:buFont typeface="Arial MT"/>
              <a:buChar char="•"/>
              <a:tabLst>
                <a:tab pos="589280" algn="l"/>
              </a:tabLst>
            </a:pP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Performs</a:t>
            </a:r>
            <a:r>
              <a:rPr sz="1000" spc="2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automated</a:t>
            </a:r>
            <a:r>
              <a:rPr sz="1000" spc="2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cleaning</a:t>
            </a:r>
            <a:r>
              <a:rPr sz="1000" spc="2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 	analysis.</a:t>
            </a:r>
            <a:endParaRPr sz="1000" dirty="0">
              <a:latin typeface="Calibri"/>
              <a:cs typeface="Calibri"/>
            </a:endParaRPr>
          </a:p>
          <a:p>
            <a:pPr marL="587375" marR="117475" indent="-12509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Arial MT"/>
              <a:buChar char="•"/>
              <a:tabLst>
                <a:tab pos="589280" algn="l"/>
              </a:tabLst>
            </a:pP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Trains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selects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best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predictive 	model.</a:t>
            </a:r>
            <a:endParaRPr lang="en-US" sz="1000" spc="-10" dirty="0">
              <a:solidFill>
                <a:srgbClr val="3F3F3F"/>
              </a:solidFill>
              <a:latin typeface="Calibri"/>
              <a:cs typeface="Calibri"/>
            </a:endParaRPr>
          </a:p>
          <a:p>
            <a:pPr marL="587375" marR="117475" indent="-12509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Arial MT"/>
              <a:buChar char="•"/>
              <a:tabLst>
                <a:tab pos="589280" algn="l"/>
              </a:tabLst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Generates insightful reports and dashboards.</a:t>
            </a:r>
            <a:endParaRPr sz="10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462915" algn="l"/>
              </a:tabLst>
            </a:pPr>
            <a:endParaRPr lang="en-US" sz="1000" u="heavy" dirty="0">
              <a:solidFill>
                <a:srgbClr val="A02237"/>
              </a:solidFill>
              <a:uFill>
                <a:solidFill>
                  <a:srgbClr val="A02237"/>
                </a:solidFill>
              </a:u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462915" algn="l"/>
              </a:tabLst>
            </a:pPr>
            <a:endParaRPr lang="en-IN" sz="1000" u="heavy" dirty="0">
              <a:solidFill>
                <a:srgbClr val="A02237"/>
              </a:solidFill>
              <a:uFill>
                <a:solidFill>
                  <a:srgbClr val="A02237"/>
                </a:solidFill>
              </a:uFill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20" dirty="0"/>
              <a:t>Contents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80" y="1680870"/>
            <a:ext cx="5760176" cy="14478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2400" indent="-139700">
              <a:lnSpc>
                <a:spcPct val="100000"/>
              </a:lnSpc>
              <a:spcBef>
                <a:spcPts val="95"/>
              </a:spcBef>
              <a:buClr>
                <a:srgbClr val="EBD2D7"/>
              </a:buClr>
              <a:buFont typeface="Lucida Sans Unicode"/>
              <a:buChar char="►"/>
              <a:tabLst>
                <a:tab pos="152400" algn="l"/>
              </a:tabLst>
            </a:pPr>
            <a:r>
              <a:rPr spc="75" dirty="0">
                <a:hlinkClick r:id="rId3" action="ppaction://hlinksldjump"/>
              </a:rPr>
              <a:t>Introduction</a:t>
            </a:r>
          </a:p>
          <a:p>
            <a:pPr marL="152400" indent="-139700">
              <a:lnSpc>
                <a:spcPct val="100000"/>
              </a:lnSpc>
              <a:spcBef>
                <a:spcPts val="1200"/>
              </a:spcBef>
              <a:buFont typeface="Lucida Sans Unicode"/>
              <a:buChar char="►"/>
              <a:tabLst>
                <a:tab pos="152400" algn="l"/>
              </a:tabLst>
            </a:pPr>
            <a:r>
              <a:rPr spc="90" dirty="0">
                <a:solidFill>
                  <a:srgbClr val="A02237"/>
                </a:solidFill>
                <a:hlinkClick r:id="rId4" action="ppaction://hlinksldjump"/>
              </a:rPr>
              <a:t>Literature</a:t>
            </a:r>
            <a:r>
              <a:rPr spc="165" dirty="0">
                <a:solidFill>
                  <a:srgbClr val="A02237"/>
                </a:solidFill>
                <a:hlinkClick r:id="rId4" action="ppaction://hlinksldjump"/>
              </a:rPr>
              <a:t> </a:t>
            </a:r>
            <a:r>
              <a:rPr spc="100" dirty="0">
                <a:solidFill>
                  <a:srgbClr val="A02237"/>
                </a:solidFill>
                <a:hlinkClick r:id="rId4" action="ppaction://hlinksldjump"/>
              </a:rPr>
              <a:t>Review</a:t>
            </a:r>
            <a:r>
              <a:rPr spc="170" dirty="0">
                <a:solidFill>
                  <a:srgbClr val="A02237"/>
                </a:solidFill>
                <a:hlinkClick r:id="rId4" action="ppaction://hlinksldjump"/>
              </a:rPr>
              <a:t>  </a:t>
            </a:r>
            <a:r>
              <a:rPr spc="90" dirty="0">
                <a:solidFill>
                  <a:srgbClr val="A02237"/>
                </a:solidFill>
                <a:hlinkClick r:id="rId4" action="ppaction://hlinksldjump"/>
              </a:rPr>
              <a:t>Research</a:t>
            </a:r>
            <a:r>
              <a:rPr spc="175" dirty="0">
                <a:solidFill>
                  <a:srgbClr val="A02237"/>
                </a:solidFill>
                <a:hlinkClick r:id="rId4" action="ppaction://hlinksldjump"/>
              </a:rPr>
              <a:t> </a:t>
            </a:r>
            <a:r>
              <a:rPr spc="95" dirty="0">
                <a:solidFill>
                  <a:srgbClr val="A02237"/>
                </a:solidFill>
                <a:hlinkClick r:id="rId4" action="ppaction://hlinksldjump"/>
              </a:rPr>
              <a:t>Gaps</a:t>
            </a:r>
          </a:p>
          <a:p>
            <a:pPr>
              <a:lnSpc>
                <a:spcPct val="100000"/>
              </a:lnSpc>
              <a:spcBef>
                <a:spcPts val="135"/>
              </a:spcBef>
              <a:buFont typeface="Lucida Sans Unicode"/>
              <a:buChar char="►"/>
            </a:pPr>
            <a:endParaRPr spc="95" dirty="0">
              <a:solidFill>
                <a:srgbClr val="A02237"/>
              </a:solidFill>
              <a:hlinkClick r:id="rId4" action="ppaction://hlinksldjump"/>
            </a:endParaRPr>
          </a:p>
          <a:p>
            <a:pPr marL="152400" indent="-139700">
              <a:lnSpc>
                <a:spcPct val="100000"/>
              </a:lnSpc>
              <a:buFont typeface="Lucida Sans Unicode"/>
              <a:buChar char="►"/>
              <a:tabLst>
                <a:tab pos="152400" algn="l"/>
              </a:tabLst>
            </a:pPr>
            <a:r>
              <a:rPr spc="100" dirty="0">
                <a:hlinkClick r:id="rId5" action="ppaction://hlinksldjump"/>
              </a:rPr>
              <a:t>Problem</a:t>
            </a:r>
            <a:r>
              <a:rPr spc="155" dirty="0">
                <a:hlinkClick r:id="rId5" action="ppaction://hlinksldjump"/>
              </a:rPr>
              <a:t> </a:t>
            </a:r>
            <a:r>
              <a:rPr spc="80" dirty="0">
                <a:hlinkClick r:id="rId5" action="ppaction://hlinksldjump"/>
              </a:rPr>
              <a:t>Statement</a:t>
            </a:r>
            <a:r>
              <a:rPr spc="165" dirty="0">
                <a:hlinkClick r:id="rId5" action="ppaction://hlinksldjump"/>
              </a:rPr>
              <a:t>  </a:t>
            </a:r>
            <a:r>
              <a:rPr spc="75" dirty="0">
                <a:hlinkClick r:id="rId5" action="ppaction://hlinksldjump"/>
              </a:rPr>
              <a:t>Objectives</a:t>
            </a:r>
          </a:p>
          <a:p>
            <a:pPr>
              <a:lnSpc>
                <a:spcPct val="100000"/>
              </a:lnSpc>
              <a:spcBef>
                <a:spcPts val="135"/>
              </a:spcBef>
              <a:buFont typeface="Lucida Sans Unicode"/>
              <a:buChar char="►"/>
            </a:pPr>
            <a:endParaRPr spc="75" dirty="0">
              <a:hlinkClick r:id="rId5" action="ppaction://hlinksldjump"/>
            </a:endParaRPr>
          </a:p>
          <a:p>
            <a:pPr marL="152400" indent="-139700">
              <a:lnSpc>
                <a:spcPct val="100000"/>
              </a:lnSpc>
              <a:buFont typeface="Lucida Sans Unicode"/>
              <a:buChar char="►"/>
              <a:tabLst>
                <a:tab pos="152400" algn="l"/>
              </a:tabLst>
            </a:pPr>
            <a:r>
              <a:rPr spc="85" dirty="0">
                <a:hlinkClick r:id="rId6" action="ppaction://hlinksldjump"/>
              </a:rPr>
              <a:t>Proposed</a:t>
            </a:r>
            <a:r>
              <a:rPr spc="190" dirty="0">
                <a:hlinkClick r:id="rId6" action="ppaction://hlinksldjump"/>
              </a:rPr>
              <a:t> </a:t>
            </a:r>
            <a:r>
              <a:rPr spc="70" dirty="0">
                <a:hlinkClick r:id="rId6" action="ppaction://hlinksldjump"/>
              </a:rPr>
              <a:t>Methodology</a:t>
            </a:r>
          </a:p>
          <a:p>
            <a:pPr>
              <a:lnSpc>
                <a:spcPct val="100000"/>
              </a:lnSpc>
              <a:spcBef>
                <a:spcPts val="135"/>
              </a:spcBef>
              <a:buFont typeface="Lucida Sans Unicode"/>
              <a:buChar char="►"/>
            </a:pPr>
            <a:endParaRPr spc="70" dirty="0">
              <a:hlinkClick r:id="rId6" action="ppaction://hlinksldjump"/>
            </a:endParaRPr>
          </a:p>
          <a:p>
            <a:pPr marL="152400" indent="-139700">
              <a:lnSpc>
                <a:spcPct val="100000"/>
              </a:lnSpc>
              <a:buFont typeface="Lucida Sans Unicode"/>
              <a:buChar char="►"/>
              <a:tabLst>
                <a:tab pos="152400" algn="l"/>
              </a:tabLst>
            </a:pPr>
            <a:r>
              <a:rPr spc="80" dirty="0">
                <a:hlinkClick r:id="rId7" action="ppaction://hlinksldjump"/>
              </a:rPr>
              <a:t>Implementation</a:t>
            </a:r>
            <a:r>
              <a:rPr spc="185" dirty="0">
                <a:hlinkClick r:id="rId7" action="ppaction://hlinksldjump"/>
              </a:rPr>
              <a:t> </a:t>
            </a:r>
            <a:r>
              <a:rPr spc="85" dirty="0">
                <a:hlinkClick r:id="rId7" action="ppaction://hlinksldjump"/>
              </a:rPr>
              <a:t>and</a:t>
            </a:r>
            <a:r>
              <a:rPr spc="190" dirty="0">
                <a:hlinkClick r:id="rId7" action="ppaction://hlinksldjump"/>
              </a:rPr>
              <a:t> </a:t>
            </a:r>
            <a:r>
              <a:rPr spc="80" dirty="0">
                <a:hlinkClick r:id="rId7" action="ppaction://hlinksldjump"/>
              </a:rPr>
              <a:t>Results</a:t>
            </a:r>
          </a:p>
          <a:p>
            <a:pPr>
              <a:lnSpc>
                <a:spcPct val="100000"/>
              </a:lnSpc>
              <a:spcBef>
                <a:spcPts val="135"/>
              </a:spcBef>
              <a:buFont typeface="Lucida Sans Unicode"/>
              <a:buChar char="►"/>
            </a:pPr>
            <a:endParaRPr spc="80" dirty="0">
              <a:hlinkClick r:id="rId7" action="ppaction://hlinksldjump"/>
            </a:endParaRPr>
          </a:p>
          <a:p>
            <a:pPr marL="152400" indent="-139700">
              <a:lnSpc>
                <a:spcPct val="100000"/>
              </a:lnSpc>
              <a:spcBef>
                <a:spcPts val="5"/>
              </a:spcBef>
              <a:buFont typeface="Lucida Sans Unicode"/>
              <a:buChar char="►"/>
              <a:tabLst>
                <a:tab pos="152400" algn="l"/>
              </a:tabLst>
            </a:pPr>
            <a:r>
              <a:rPr spc="95" dirty="0">
                <a:hlinkClick r:id="rId8" action="ppaction://hlinksldjump"/>
              </a:rPr>
              <a:t>Conclusion</a:t>
            </a:r>
            <a:r>
              <a:rPr spc="160" dirty="0">
                <a:hlinkClick r:id="rId8" action="ppaction://hlinksldjump"/>
              </a:rPr>
              <a:t>  </a:t>
            </a:r>
            <a:r>
              <a:rPr spc="95" dirty="0">
                <a:hlinkClick r:id="rId8" action="ppaction://hlinksldjump"/>
              </a:rPr>
              <a:t>Future</a:t>
            </a:r>
            <a:r>
              <a:rPr spc="160" dirty="0">
                <a:hlinkClick r:id="rId8" action="ppaction://hlinksldjump"/>
              </a:rPr>
              <a:t> </a:t>
            </a:r>
            <a:r>
              <a:rPr spc="90" dirty="0">
                <a:hlinkClick r:id="rId8" action="ppaction://hlinksldjump"/>
              </a:rPr>
              <a:t>Work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0" y="3202038"/>
            <a:ext cx="5760085" cy="38100"/>
            <a:chOff x="0" y="3202038"/>
            <a:chExt cx="5760085" cy="38100"/>
          </a:xfrm>
        </p:grpSpPr>
        <p:sp>
          <p:nvSpPr>
            <p:cNvPr id="6" name="object 6"/>
            <p:cNvSpPr/>
            <p:nvPr/>
          </p:nvSpPr>
          <p:spPr>
            <a:xfrm>
              <a:off x="0" y="3202038"/>
              <a:ext cx="5760085" cy="38100"/>
            </a:xfrm>
            <a:custGeom>
              <a:avLst/>
              <a:gdLst/>
              <a:ahLst/>
              <a:cxnLst/>
              <a:rect l="l" t="t" r="r" b="b"/>
              <a:pathLst>
                <a:path w="5760085" h="38100">
                  <a:moveTo>
                    <a:pt x="5759996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759996" y="3796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5859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02038"/>
              <a:ext cx="1152525" cy="38100"/>
            </a:xfrm>
            <a:custGeom>
              <a:avLst/>
              <a:gdLst/>
              <a:ahLst/>
              <a:cxnLst/>
              <a:rect l="l" t="t" r="r" b="b"/>
              <a:pathLst>
                <a:path w="1152525" h="38100">
                  <a:moveTo>
                    <a:pt x="1152004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1152004" y="37960"/>
                  </a:lnTo>
                  <a:lnTo>
                    <a:pt x="1152004" y="0"/>
                  </a:lnTo>
                  <a:close/>
                </a:path>
              </a:pathLst>
            </a:custGeom>
            <a:solidFill>
              <a:srgbClr val="A02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14" dirty="0"/>
              <a:t>Foundational</a:t>
            </a:r>
            <a:r>
              <a:rPr spc="240" dirty="0"/>
              <a:t> </a:t>
            </a:r>
            <a:r>
              <a:rPr spc="130" dirty="0"/>
              <a:t>Concepts:</a:t>
            </a:r>
            <a:r>
              <a:rPr spc="425" dirty="0"/>
              <a:t> </a:t>
            </a:r>
            <a:r>
              <a:rPr spc="245" dirty="0"/>
              <a:t>AutoEDA</a:t>
            </a:r>
            <a:r>
              <a:rPr spc="240" dirty="0"/>
              <a:t> </a:t>
            </a:r>
            <a:r>
              <a:rPr spc="120" dirty="0"/>
              <a:t>and</a:t>
            </a:r>
            <a:r>
              <a:rPr spc="240" dirty="0"/>
              <a:t> </a:t>
            </a:r>
            <a:r>
              <a:rPr spc="220" dirty="0"/>
              <a:t>AutoML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7304" y="888014"/>
            <a:ext cx="327342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" dirty="0">
                <a:solidFill>
                  <a:srgbClr val="3F3F3F"/>
                </a:solidFill>
                <a:latin typeface="Calibri"/>
                <a:cs typeface="Calibri"/>
              </a:rPr>
              <a:t>Our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work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built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upon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two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pillars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modern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science: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304" y="1164226"/>
            <a:ext cx="1899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95" dirty="0">
                <a:solidFill>
                  <a:srgbClr val="3F3F3F"/>
                </a:solidFill>
                <a:latin typeface="Calibri"/>
                <a:cs typeface="Calibri"/>
              </a:rPr>
              <a:t>Automated</a:t>
            </a:r>
            <a:r>
              <a:rPr sz="1000" b="1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245" dirty="0">
                <a:solidFill>
                  <a:srgbClr val="3F3F3F"/>
                </a:solidFill>
                <a:latin typeface="Calibri"/>
                <a:cs typeface="Calibri"/>
              </a:rPr>
              <a:t>EDA</a:t>
            </a:r>
            <a:r>
              <a:rPr sz="1000" b="1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155" dirty="0">
                <a:solidFill>
                  <a:srgbClr val="3F3F3F"/>
                </a:solidFill>
                <a:latin typeface="Calibri"/>
                <a:cs typeface="Calibri"/>
              </a:rPr>
              <a:t>(AutoEDA)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847" y="1354015"/>
            <a:ext cx="2289175" cy="131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160" marR="8255" indent="-125095">
              <a:lnSpc>
                <a:spcPct val="100000"/>
              </a:lnSpc>
              <a:spcBef>
                <a:spcPts val="95"/>
              </a:spcBef>
              <a:buClr>
                <a:srgbClr val="A02237"/>
              </a:buClr>
              <a:buFont typeface="Arial MT"/>
              <a:buChar char="•"/>
              <a:tabLst>
                <a:tab pos="139065" algn="l"/>
              </a:tabLst>
            </a:pP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Automates</a:t>
            </a:r>
            <a:r>
              <a:rPr sz="1000" spc="3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3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initial,</a:t>
            </a:r>
            <a:r>
              <a:rPr sz="1000" spc="3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time-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consuming 	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process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understanding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dataset.</a:t>
            </a:r>
            <a:endParaRPr sz="1000" dirty="0">
              <a:latin typeface="Calibri"/>
              <a:cs typeface="Calibri"/>
            </a:endParaRPr>
          </a:p>
          <a:p>
            <a:pPr marL="137160" marR="139700" indent="-12509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Arial MT"/>
              <a:buChar char="•"/>
              <a:tabLst>
                <a:tab pos="139065" algn="l"/>
              </a:tabLst>
            </a:pP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Tools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like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3F3F3F"/>
                </a:solidFill>
                <a:latin typeface="Calibri"/>
                <a:cs typeface="Calibri"/>
              </a:rPr>
              <a:t>ydata-</a:t>
            </a:r>
            <a:r>
              <a:rPr sz="1000" spc="120" dirty="0">
                <a:solidFill>
                  <a:srgbClr val="3F3F3F"/>
                </a:solidFill>
                <a:latin typeface="Calibri"/>
                <a:cs typeface="Calibri"/>
              </a:rPr>
              <a:t>profiling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quickly 	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generate</a:t>
            </a:r>
            <a:r>
              <a:rPr sz="1000" spc="1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reports</a:t>
            </a:r>
            <a:r>
              <a:rPr sz="1000" spc="1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on</a:t>
            </a:r>
            <a:r>
              <a:rPr sz="1000" spc="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variable 	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distributions,</a:t>
            </a:r>
            <a:r>
              <a:rPr sz="1000" spc="2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missing</a:t>
            </a:r>
            <a:r>
              <a:rPr sz="1000" spc="2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values,</a:t>
            </a:r>
            <a:r>
              <a:rPr sz="1000" spc="2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 	correlations.</a:t>
            </a:r>
            <a:endParaRPr sz="1000" dirty="0">
              <a:latin typeface="Calibri"/>
              <a:cs typeface="Calibri"/>
            </a:endParaRPr>
          </a:p>
          <a:p>
            <a:pPr marL="137160" marR="5080" indent="-12509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39065" algn="l"/>
              </a:tabLst>
            </a:pPr>
            <a:r>
              <a:rPr sz="1000" b="1" spc="114" dirty="0">
                <a:solidFill>
                  <a:srgbClr val="A02237"/>
                </a:solidFill>
                <a:latin typeface="Calibri"/>
                <a:cs typeface="Calibri"/>
              </a:rPr>
              <a:t>Gap:</a:t>
            </a:r>
            <a:r>
              <a:rPr sz="1000" b="1" spc="290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Often</a:t>
            </a: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lacks</a:t>
            </a: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seamless</a:t>
            </a: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integration 	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with</a:t>
            </a:r>
            <a:r>
              <a:rPr sz="1000" spc="2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downstream</a:t>
            </a:r>
            <a:r>
              <a:rPr sz="1000" spc="2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modeling</a:t>
            </a:r>
            <a:r>
              <a:rPr sz="1000" spc="2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processes.</a:t>
            </a:r>
            <a:endParaRPr sz="1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7294" y="1160708"/>
            <a:ext cx="2545715" cy="1506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13410">
              <a:lnSpc>
                <a:spcPct val="100000"/>
              </a:lnSpc>
              <a:spcBef>
                <a:spcPts val="95"/>
              </a:spcBef>
            </a:pPr>
            <a:r>
              <a:rPr sz="1000" b="1" spc="95" dirty="0">
                <a:solidFill>
                  <a:srgbClr val="3F3F3F"/>
                </a:solidFill>
                <a:latin typeface="Calibri"/>
                <a:cs typeface="Calibri"/>
              </a:rPr>
              <a:t>Automated</a:t>
            </a:r>
            <a:r>
              <a:rPr sz="1000" b="1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85" dirty="0">
                <a:solidFill>
                  <a:srgbClr val="3F3F3F"/>
                </a:solidFill>
                <a:latin typeface="Calibri"/>
                <a:cs typeface="Calibri"/>
              </a:rPr>
              <a:t>Machine</a:t>
            </a:r>
            <a:r>
              <a:rPr sz="1000" b="1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90" dirty="0">
                <a:solidFill>
                  <a:srgbClr val="3F3F3F"/>
                </a:solidFill>
                <a:latin typeface="Calibri"/>
                <a:cs typeface="Calibri"/>
              </a:rPr>
              <a:t>Learning </a:t>
            </a:r>
            <a:r>
              <a:rPr sz="1000" b="1" spc="140" dirty="0">
                <a:solidFill>
                  <a:srgbClr val="3F3F3F"/>
                </a:solidFill>
                <a:latin typeface="Calibri"/>
                <a:cs typeface="Calibri"/>
              </a:rPr>
              <a:t>(AutoML)</a:t>
            </a:r>
            <a:endParaRPr sz="1000" dirty="0">
              <a:latin typeface="Calibri"/>
              <a:cs typeface="Calibri"/>
            </a:endParaRPr>
          </a:p>
          <a:p>
            <a:pPr marL="263525" marR="199390" indent="-12509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Arial MT"/>
              <a:buChar char="•"/>
              <a:tabLst>
                <a:tab pos="265430" algn="l"/>
              </a:tabLst>
            </a:pP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Automates</a:t>
            </a:r>
            <a:r>
              <a:rPr sz="1000" spc="25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model</a:t>
            </a:r>
            <a:r>
              <a:rPr sz="1000" spc="2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selection, 	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hyperparameter</a:t>
            </a:r>
            <a:r>
              <a:rPr sz="1000" spc="2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tuning,</a:t>
            </a:r>
            <a:r>
              <a:rPr sz="1000" spc="2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2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training.</a:t>
            </a:r>
            <a:endParaRPr sz="1000" dirty="0">
              <a:latin typeface="Calibri"/>
              <a:cs typeface="Calibri"/>
            </a:endParaRPr>
          </a:p>
          <a:p>
            <a:pPr marL="263525" marR="142875" indent="-12509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Arial MT"/>
              <a:buChar char="•"/>
              <a:tabLst>
                <a:tab pos="265430" algn="l"/>
              </a:tabLst>
            </a:pP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Platforms</a:t>
            </a:r>
            <a:r>
              <a:rPr sz="1000" spc="1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like</a:t>
            </a:r>
            <a:r>
              <a:rPr sz="1000" spc="1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3F3F3F"/>
                </a:solidFill>
                <a:latin typeface="Calibri"/>
                <a:cs typeface="Calibri"/>
              </a:rPr>
              <a:t>H2O</a:t>
            </a:r>
            <a:r>
              <a:rPr sz="1000" spc="4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AutoML 	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systematically</a:t>
            </a:r>
            <a:r>
              <a:rPr sz="1000" spc="2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find</a:t>
            </a:r>
            <a:r>
              <a:rPr sz="1000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000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optimal</a:t>
            </a:r>
            <a:r>
              <a:rPr sz="1000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model, 	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democratizing</a:t>
            </a:r>
            <a:r>
              <a:rPr sz="1000" spc="2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advanced</a:t>
            </a:r>
            <a:r>
              <a:rPr sz="1000" spc="2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modeling.</a:t>
            </a:r>
            <a:endParaRPr sz="1000" dirty="0">
              <a:latin typeface="Calibri"/>
              <a:cs typeface="Calibri"/>
            </a:endParaRPr>
          </a:p>
          <a:p>
            <a:pPr marL="263525" marR="5080" indent="-12509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265430" algn="l"/>
              </a:tabLst>
            </a:pPr>
            <a:r>
              <a:rPr sz="1000" b="1" spc="114" dirty="0">
                <a:solidFill>
                  <a:srgbClr val="A02237"/>
                </a:solidFill>
                <a:latin typeface="Calibri"/>
                <a:cs typeface="Calibri"/>
              </a:rPr>
              <a:t>Gap:</a:t>
            </a:r>
            <a:r>
              <a:rPr sz="1000" b="1" spc="325" dirty="0">
                <a:solidFill>
                  <a:srgbClr val="A02237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Limited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integration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with</a:t>
            </a:r>
            <a:r>
              <a:rPr sz="1000" spc="1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holistic 	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exploratory</a:t>
            </a:r>
            <a:r>
              <a:rPr sz="1000" spc="25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25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analytical</a:t>
            </a:r>
            <a:r>
              <a:rPr sz="1000" spc="2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workflow.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202038"/>
            <a:ext cx="5760085" cy="38100"/>
            <a:chOff x="0" y="3202038"/>
            <a:chExt cx="5760085" cy="38100"/>
          </a:xfrm>
        </p:grpSpPr>
        <p:sp>
          <p:nvSpPr>
            <p:cNvPr id="8" name="object 8"/>
            <p:cNvSpPr/>
            <p:nvPr/>
          </p:nvSpPr>
          <p:spPr>
            <a:xfrm>
              <a:off x="0" y="3202038"/>
              <a:ext cx="5760085" cy="38100"/>
            </a:xfrm>
            <a:custGeom>
              <a:avLst/>
              <a:gdLst/>
              <a:ahLst/>
              <a:cxnLst/>
              <a:rect l="l" t="t" r="r" b="b"/>
              <a:pathLst>
                <a:path w="5760085" h="38100">
                  <a:moveTo>
                    <a:pt x="5759996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759996" y="3796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5859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3202038"/>
              <a:ext cx="1344295" cy="38100"/>
            </a:xfrm>
            <a:custGeom>
              <a:avLst/>
              <a:gdLst/>
              <a:ahLst/>
              <a:cxnLst/>
              <a:rect l="l" t="t" r="r" b="b"/>
              <a:pathLst>
                <a:path w="1344295" h="38100">
                  <a:moveTo>
                    <a:pt x="1344002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1344002" y="37960"/>
                  </a:lnTo>
                  <a:lnTo>
                    <a:pt x="1344002" y="0"/>
                  </a:lnTo>
                  <a:close/>
                </a:path>
              </a:pathLst>
            </a:custGeom>
            <a:solidFill>
              <a:srgbClr val="A02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52033-683A-4848-D75E-97944171A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94" y="121409"/>
            <a:ext cx="4536440" cy="215444"/>
          </a:xfrm>
        </p:spPr>
        <p:txBody>
          <a:bodyPr/>
          <a:lstStyle/>
          <a:p>
            <a:r>
              <a:rPr lang="en-IN" dirty="0"/>
              <a:t>State-of-the-Art: Towards Integrated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9F4C88-4A7B-C9A6-F759-25DD03F40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100" y="555625"/>
            <a:ext cx="4745406" cy="2462213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current research frontier is moving beyond these individual pillars and towards integrated, intelligent systems: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Composable Workflow Concept (Bergman, D., et al., 2021): 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influential paper argues for building a "composable toolkit" to automate the </a:t>
            </a:r>
            <a:r>
              <a:rPr lang="en-US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entire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machine learning lifecycle. The core idea is that tools for data preparation, modeling, and deployment should not be isolated but should seamlessly connect in a flexible, end-to-end workflow. This highlights a shift from single-task automation to holistic process automation.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Rise of Generative Analytics (Costa, V., et al., 2025):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Recent and future-facing research explores the integration of Large Language Models (LLMs) with EDA and </a:t>
            </a:r>
            <a:r>
              <a:rPr lang="en-US" b="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AutoML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This creates "Smart Tools" that can not only process data but also help </a:t>
            </a:r>
            <a:r>
              <a:rPr lang="en-US" b="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interpret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it, unlocking insights through natural language. This points to the next evolution where systems become not just automated, but also interpretive and conversational</a:t>
            </a:r>
            <a:r>
              <a:rPr lang="en-US" b="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38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7054-D2A6-696A-3385-97A3D722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294" y="121409"/>
            <a:ext cx="4536440" cy="215444"/>
          </a:xfrm>
        </p:spPr>
        <p:txBody>
          <a:bodyPr/>
          <a:lstStyle/>
          <a:p>
            <a:r>
              <a:rPr lang="en-US" dirty="0"/>
              <a:t>Research Gaps Identified </a:t>
            </a:r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F702524-C6ED-7A19-B4F0-35EA56FE4DF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34594" y="690305"/>
            <a:ext cx="498477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Generalization &amp; Robustness Gap: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Most open-source tools are brittle and demonstrated only on single, clean datasets.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Example Challenge: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They often require significant re-coding to handle real-world variability (different column names, data types, etc.).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“Last Mile” Integration Gap: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Tools for EDA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AutoML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 typically remain separate, requiring manual intervention to connect analysis stages.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Seamless Pipeline Need: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A truly end-to-end pipeline that generates business-ready artifacts is still an implementation challenge.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Interpretation Gap for Non-Experts: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AutoML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 platforms produce complex technical outputs that are difficult for non-expert business users to interpret.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</a:rPr>
              <a:t>Actionable Insights Needed: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There is a need to translate technical results into understandable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306194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25" dirty="0"/>
              <a:t>Research</a:t>
            </a:r>
            <a:r>
              <a:rPr spc="220" dirty="0"/>
              <a:t> </a:t>
            </a:r>
            <a:r>
              <a:rPr spc="170" dirty="0"/>
              <a:t>Gaps</a:t>
            </a:r>
            <a:r>
              <a:rPr spc="225" dirty="0"/>
              <a:t> </a:t>
            </a:r>
            <a:r>
              <a:rPr spc="90" dirty="0"/>
              <a:t>Identified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193" y="2529001"/>
            <a:ext cx="5141666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7294" y="848072"/>
            <a:ext cx="4963160" cy="20288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55" dirty="0">
                <a:solidFill>
                  <a:srgbClr val="3F3F3F"/>
                </a:solidFill>
                <a:latin typeface="Calibri"/>
                <a:cs typeface="Calibri"/>
              </a:rPr>
              <a:t>Our</a:t>
            </a:r>
            <a:r>
              <a:rPr sz="1000" spc="2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review</a:t>
            </a:r>
            <a:r>
              <a:rPr sz="1000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highlights</a:t>
            </a:r>
            <a:r>
              <a:rPr sz="1000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three</a:t>
            </a:r>
            <a:r>
              <a:rPr sz="1000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critical</a:t>
            </a:r>
            <a:r>
              <a:rPr sz="1000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gaps</a:t>
            </a:r>
            <a:r>
              <a:rPr sz="1000" spc="2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that</a:t>
            </a:r>
            <a:r>
              <a:rPr sz="1000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hinder</a:t>
            </a:r>
            <a:r>
              <a:rPr sz="1000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3F3F3F"/>
                </a:solidFill>
                <a:latin typeface="Calibri"/>
                <a:cs typeface="Calibri"/>
              </a:rPr>
              <a:t>SMB</a:t>
            </a:r>
            <a:r>
              <a:rPr sz="1000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adoption</a:t>
            </a:r>
            <a:r>
              <a:rPr sz="1000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000" spc="204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1000" spc="20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science:</a:t>
            </a:r>
            <a:endParaRPr sz="1000" dirty="0">
              <a:latin typeface="Calibri"/>
              <a:cs typeface="Calibri"/>
            </a:endParaRPr>
          </a:p>
          <a:p>
            <a:pPr marL="263525" marR="263525" indent="-125095">
              <a:lnSpc>
                <a:spcPct val="100000"/>
              </a:lnSpc>
              <a:spcBef>
                <a:spcPts val="790"/>
              </a:spcBef>
              <a:buClr>
                <a:srgbClr val="A02237"/>
              </a:buClr>
              <a:buFont typeface="Arial MT"/>
              <a:buChar char="•"/>
              <a:tabLst>
                <a:tab pos="265430" algn="l"/>
              </a:tabLst>
            </a:pPr>
            <a:r>
              <a:rPr sz="1000" b="1" spc="90" dirty="0">
                <a:solidFill>
                  <a:srgbClr val="3F3F3F"/>
                </a:solidFill>
                <a:latin typeface="Calibri"/>
                <a:cs typeface="Calibri"/>
              </a:rPr>
              <a:t>Process</a:t>
            </a:r>
            <a:r>
              <a:rPr sz="1000" b="1" spc="2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80" dirty="0">
                <a:solidFill>
                  <a:srgbClr val="3F3F3F"/>
                </a:solidFill>
                <a:latin typeface="Calibri"/>
                <a:cs typeface="Calibri"/>
              </a:rPr>
              <a:t>Fragmentation:</a:t>
            </a:r>
            <a:r>
              <a:rPr sz="1000" b="1" spc="2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3F3F3F"/>
                </a:solidFill>
                <a:latin typeface="Calibri"/>
                <a:cs typeface="Calibri"/>
              </a:rPr>
              <a:t>EDA,</a:t>
            </a: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modeling,</a:t>
            </a: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reporting</a:t>
            </a: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are</a:t>
            </a:r>
            <a:r>
              <a:rPr sz="1000" spc="1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often</a:t>
            </a: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handled</a:t>
            </a:r>
            <a:r>
              <a:rPr sz="1000" spc="1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3F3F3F"/>
                </a:solidFill>
                <a:latin typeface="Calibri"/>
                <a:cs typeface="Calibri"/>
              </a:rPr>
              <a:t>by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 	separate,</a:t>
            </a:r>
            <a:r>
              <a:rPr sz="1000" spc="2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disconnected</a:t>
            </a:r>
            <a:r>
              <a:rPr sz="1000" spc="2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tools,</a:t>
            </a:r>
            <a:r>
              <a:rPr sz="1000" spc="2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requiring</a:t>
            </a:r>
            <a:r>
              <a:rPr sz="1000" spc="2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manual</a:t>
            </a:r>
            <a:r>
              <a:rPr sz="1000" spc="2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intervention.</a:t>
            </a:r>
            <a:endParaRPr sz="1000" dirty="0">
              <a:latin typeface="Calibri"/>
              <a:cs typeface="Calibri"/>
            </a:endParaRPr>
          </a:p>
          <a:p>
            <a:pPr marL="263525" marR="15875" indent="-12509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Arial MT"/>
              <a:buChar char="•"/>
              <a:tabLst>
                <a:tab pos="265430" algn="l"/>
              </a:tabLst>
            </a:pPr>
            <a:r>
              <a:rPr sz="1000" b="1" spc="90" dirty="0">
                <a:solidFill>
                  <a:srgbClr val="3F3F3F"/>
                </a:solidFill>
                <a:latin typeface="Calibri"/>
                <a:cs typeface="Calibri"/>
              </a:rPr>
              <a:t>Repetitive</a:t>
            </a:r>
            <a:r>
              <a:rPr sz="1000" b="1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90" dirty="0">
                <a:solidFill>
                  <a:srgbClr val="3F3F3F"/>
                </a:solidFill>
                <a:latin typeface="Calibri"/>
                <a:cs typeface="Calibri"/>
              </a:rPr>
              <a:t>Manual</a:t>
            </a:r>
            <a:r>
              <a:rPr sz="1000" b="1" spc="2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80" dirty="0">
                <a:solidFill>
                  <a:srgbClr val="3F3F3F"/>
                </a:solidFill>
                <a:latin typeface="Calibri"/>
                <a:cs typeface="Calibri"/>
              </a:rPr>
              <a:t>Overhead:</a:t>
            </a:r>
            <a:r>
              <a:rPr sz="1000" b="1" spc="3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3F3F3F"/>
                </a:solidFill>
                <a:latin typeface="Calibri"/>
                <a:cs typeface="Calibri"/>
              </a:rPr>
              <a:t>Analysts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spend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significant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time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writing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repetitive 	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code</a:t>
            </a:r>
            <a:r>
              <a:rPr sz="1000" spc="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000" spc="1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cleaning</a:t>
            </a:r>
            <a:r>
              <a:rPr sz="1000" spc="1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000" spc="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visualization</a:t>
            </a:r>
            <a:r>
              <a:rPr sz="1000" spc="1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000" spc="1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each</a:t>
            </a:r>
            <a:r>
              <a:rPr sz="1000" spc="1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new</a:t>
            </a:r>
            <a:r>
              <a:rPr sz="1000" spc="1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dataset.</a:t>
            </a:r>
            <a:endParaRPr sz="1000" dirty="0">
              <a:latin typeface="Calibri"/>
              <a:cs typeface="Calibri"/>
            </a:endParaRPr>
          </a:p>
          <a:p>
            <a:pPr marL="263525" marR="5080" indent="-125095">
              <a:lnSpc>
                <a:spcPct val="100000"/>
              </a:lnSpc>
              <a:spcBef>
                <a:spcPts val="290"/>
              </a:spcBef>
              <a:buClr>
                <a:srgbClr val="A02237"/>
              </a:buClr>
              <a:buFont typeface="Arial MT"/>
              <a:buChar char="•"/>
              <a:tabLst>
                <a:tab pos="265430" algn="l"/>
              </a:tabLst>
            </a:pPr>
            <a:r>
              <a:rPr sz="1000" b="1" spc="125" dirty="0">
                <a:solidFill>
                  <a:srgbClr val="3F3F3F"/>
                </a:solidFill>
                <a:latin typeface="Calibri"/>
                <a:cs typeface="Calibri"/>
              </a:rPr>
              <a:t>Lack</a:t>
            </a:r>
            <a:r>
              <a:rPr sz="1000" b="1" spc="2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000" b="1" spc="2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105" dirty="0">
                <a:solidFill>
                  <a:srgbClr val="3F3F3F"/>
                </a:solidFill>
                <a:latin typeface="Calibri"/>
                <a:cs typeface="Calibri"/>
              </a:rPr>
              <a:t>Output</a:t>
            </a:r>
            <a:r>
              <a:rPr sz="1000" b="1" spc="229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b="1" spc="80" dirty="0">
                <a:solidFill>
                  <a:srgbClr val="3F3F3F"/>
                </a:solidFill>
                <a:latin typeface="Calibri"/>
                <a:cs typeface="Calibri"/>
              </a:rPr>
              <a:t>Integration:</a:t>
            </a:r>
            <a:r>
              <a:rPr sz="1000" b="1" spc="3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3F3F3F"/>
                </a:solidFill>
                <a:latin typeface="Calibri"/>
                <a:cs typeface="Calibri"/>
              </a:rPr>
              <a:t>Analytical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outputs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(charts,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model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files,</a:t>
            </a:r>
            <a:r>
              <a:rPr sz="1000" spc="1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reports)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3F3F3F"/>
                </a:solidFill>
                <a:latin typeface="Calibri"/>
                <a:cs typeface="Calibri"/>
              </a:rPr>
              <a:t>are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 	typically</a:t>
            </a:r>
            <a:r>
              <a:rPr sz="1000" spc="1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fragmented,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lacking</a:t>
            </a:r>
            <a:r>
              <a:rPr sz="1000" spc="1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single,</a:t>
            </a:r>
            <a:r>
              <a:rPr sz="1000" spc="1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cohesive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interface</a:t>
            </a:r>
            <a:r>
              <a:rPr sz="1000" spc="1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10" dirty="0">
                <a:solidFill>
                  <a:srgbClr val="3F3F3F"/>
                </a:solidFill>
                <a:latin typeface="Calibri"/>
                <a:cs typeface="Calibri"/>
              </a:rPr>
              <a:t>business</a:t>
            </a:r>
            <a:r>
              <a:rPr sz="1000" spc="1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users.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5"/>
              </a:spcBef>
            </a:pP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b="1" spc="85" dirty="0">
                <a:solidFill>
                  <a:srgbClr val="A02237"/>
                </a:solidFill>
                <a:latin typeface="Calibri"/>
                <a:cs typeface="Calibri"/>
              </a:rPr>
              <a:t>Opportunity</a:t>
            </a:r>
            <a:endParaRPr sz="1000" dirty="0">
              <a:latin typeface="Calibri"/>
              <a:cs typeface="Calibri"/>
            </a:endParaRPr>
          </a:p>
          <a:p>
            <a:pPr marL="12700" marR="142875">
              <a:lnSpc>
                <a:spcPct val="100000"/>
              </a:lnSpc>
              <a:spcBef>
                <a:spcPts val="334"/>
              </a:spcBef>
            </a:pP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There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is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clear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need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unified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platform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that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bridges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these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gaps,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providing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000" spc="17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single,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automated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path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from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raw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1000" spc="19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3F3F3F"/>
                </a:solidFill>
                <a:latin typeface="Calibri"/>
                <a:cs typeface="Calibri"/>
              </a:rPr>
              <a:t>actionable</a:t>
            </a:r>
            <a:r>
              <a:rPr sz="1000" spc="19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3F3F3F"/>
                </a:solidFill>
                <a:latin typeface="Calibri"/>
                <a:cs typeface="Calibri"/>
              </a:rPr>
              <a:t>insight.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202038"/>
            <a:ext cx="5760085" cy="38100"/>
            <a:chOff x="0" y="3202038"/>
            <a:chExt cx="5760085" cy="38100"/>
          </a:xfrm>
        </p:grpSpPr>
        <p:sp>
          <p:nvSpPr>
            <p:cNvPr id="6" name="object 6"/>
            <p:cNvSpPr/>
            <p:nvPr/>
          </p:nvSpPr>
          <p:spPr>
            <a:xfrm>
              <a:off x="0" y="3202038"/>
              <a:ext cx="5760085" cy="38100"/>
            </a:xfrm>
            <a:custGeom>
              <a:avLst/>
              <a:gdLst/>
              <a:ahLst/>
              <a:cxnLst/>
              <a:rect l="l" t="t" r="r" b="b"/>
              <a:pathLst>
                <a:path w="5760085" h="38100">
                  <a:moveTo>
                    <a:pt x="5759996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5759996" y="37960"/>
                  </a:lnTo>
                  <a:lnTo>
                    <a:pt x="5759996" y="0"/>
                  </a:lnTo>
                  <a:close/>
                </a:path>
              </a:pathLst>
            </a:custGeom>
            <a:solidFill>
              <a:srgbClr val="58595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202038"/>
              <a:ext cx="1536065" cy="38100"/>
            </a:xfrm>
            <a:custGeom>
              <a:avLst/>
              <a:gdLst/>
              <a:ahLst/>
              <a:cxnLst/>
              <a:rect l="l" t="t" r="r" b="b"/>
              <a:pathLst>
                <a:path w="1536065" h="38100">
                  <a:moveTo>
                    <a:pt x="1536001" y="0"/>
                  </a:moveTo>
                  <a:lnTo>
                    <a:pt x="0" y="0"/>
                  </a:lnTo>
                  <a:lnTo>
                    <a:pt x="0" y="37960"/>
                  </a:lnTo>
                  <a:lnTo>
                    <a:pt x="1536001" y="37960"/>
                  </a:lnTo>
                  <a:lnTo>
                    <a:pt x="1536001" y="0"/>
                  </a:lnTo>
                  <a:close/>
                </a:path>
              </a:pathLst>
            </a:custGeom>
            <a:solidFill>
              <a:srgbClr val="A02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1969</Words>
  <Application>Microsoft Office PowerPoint</Application>
  <PresentationFormat>Custom</PresentationFormat>
  <Paragraphs>225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Arial MT</vt:lpstr>
      <vt:lpstr>Calibri</vt:lpstr>
      <vt:lpstr>Lucida Sans Unicode</vt:lpstr>
      <vt:lpstr>Times New Roman</vt:lpstr>
      <vt:lpstr>Office Theme</vt:lpstr>
      <vt:lpstr>End-to-End Automated Analytics and Machine Learning Workflow for SMBs</vt:lpstr>
      <vt:lpstr>Contents</vt:lpstr>
      <vt:lpstr>The Challenge: Data Science for SMBs</vt:lpstr>
      <vt:lpstr>The Solution: An Automated Workflow</vt:lpstr>
      <vt:lpstr>Contents</vt:lpstr>
      <vt:lpstr>Foundational Concepts: AutoEDA and AutoML</vt:lpstr>
      <vt:lpstr>State-of-the-Art: Towards Integrated Systems</vt:lpstr>
      <vt:lpstr>Research Gaps Identified </vt:lpstr>
      <vt:lpstr>Research Gaps Identified</vt:lpstr>
      <vt:lpstr>Contents</vt:lpstr>
      <vt:lpstr>Problem Statement</vt:lpstr>
      <vt:lpstr>Project Objectives</vt:lpstr>
      <vt:lpstr>Contents</vt:lpstr>
      <vt:lpstr>The 5-Stage Automated Workflow</vt:lpstr>
      <vt:lpstr>Stage 1 &amp; 2: Data Ingestion and Automated EDA</vt:lpstr>
      <vt:lpstr>Stage 3: AutoML Modeling with H2O</vt:lpstr>
      <vt:lpstr>Stage 4 &amp; 5: Dashboard and Prediction</vt:lpstr>
      <vt:lpstr>Contents</vt:lpstr>
      <vt:lpstr>Case Study: Insurance Dataset</vt:lpstr>
      <vt:lpstr>Deliverable 1: Automated EDA Report</vt:lpstr>
      <vt:lpstr>Automated EDA Report</vt:lpstr>
      <vt:lpstr>Deliverable 2: Interactive Dashboard</vt:lpstr>
      <vt:lpstr>Dashboard Deep Dive: Key Visualizations</vt:lpstr>
      <vt:lpstr>Model Performance Results</vt:lpstr>
      <vt:lpstr>Model Testing Interactive Dashboard</vt:lpstr>
      <vt:lpstr>Quantifiable Impact: Efficiency Gains</vt:lpstr>
      <vt:lpstr>Contents</vt:lpstr>
      <vt:lpstr>Conclusion</vt:lpstr>
      <vt:lpstr>Future Work: The Road Ahead</vt:lpstr>
      <vt:lpstr>Future Work: The Road Ahead</vt:lpstr>
      <vt:lpstr>Future Work: The Road Ahead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Automated Analytics and Machine Learning Workflow for SMBs - Mid-Evaluation Project Presentation</dc:title>
  <dc:creator>[Your Name / Team Name]</dc:creator>
  <cp:lastModifiedBy>Manish Thanneeru</cp:lastModifiedBy>
  <cp:revision>2</cp:revision>
  <dcterms:created xsi:type="dcterms:W3CDTF">2025-09-15T07:27:33Z</dcterms:created>
  <dcterms:modified xsi:type="dcterms:W3CDTF">2025-09-15T15:51:41Z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2025-09-15T00:00:00Z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2025-09-15T00:00:00Z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